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1"/>
  </p:notesMasterIdLst>
  <p:sldIdLst>
    <p:sldId id="304" r:id="rId3"/>
    <p:sldId id="319" r:id="rId4"/>
    <p:sldId id="309" r:id="rId5"/>
    <p:sldId id="320" r:id="rId6"/>
    <p:sldId id="306" r:id="rId7"/>
    <p:sldId id="313" r:id="rId8"/>
    <p:sldId id="310" r:id="rId9"/>
    <p:sldId id="263" r:id="rId10"/>
    <p:sldId id="288" r:id="rId11"/>
    <p:sldId id="323" r:id="rId12"/>
    <p:sldId id="325" r:id="rId13"/>
    <p:sldId id="314" r:id="rId14"/>
    <p:sldId id="305" r:id="rId15"/>
    <p:sldId id="321" r:id="rId16"/>
    <p:sldId id="324" r:id="rId17"/>
    <p:sldId id="322" r:id="rId18"/>
    <p:sldId id="327" r:id="rId19"/>
    <p:sldId id="326" r:id="rId20"/>
  </p:sldIdLst>
  <p:sldSz cx="9144000" cy="6858000" type="screen4x3"/>
  <p:notesSz cx="6858000" cy="9144000"/>
  <p:defaultTextStyle>
    <a:defPPr>
      <a:defRPr lang="en-GB"/>
    </a:defPPr>
    <a:lvl1pPr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49263" rtl="0" eaLnBrk="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7401"/>
    <a:srgbClr val="666600"/>
    <a:srgbClr val="557653"/>
    <a:srgbClr val="800000"/>
    <a:srgbClr val="004080"/>
    <a:srgbClr val="006699"/>
    <a:srgbClr val="F0BE37"/>
    <a:srgbClr val="83E1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88" autoAdjust="0"/>
  </p:normalViewPr>
  <p:slideViewPr>
    <p:cSldViewPr>
      <p:cViewPr>
        <p:scale>
          <a:sx n="108" d="100"/>
          <a:sy n="108" d="100"/>
        </p:scale>
        <p:origin x="-1496" y="-40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7"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8"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9"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cs typeface="Arial Unicode MS" charset="0"/>
              </a:defRPr>
            </a:lvl1pPr>
          </a:lstStyle>
          <a:p>
            <a:pPr>
              <a:defRPr/>
            </a:pPr>
            <a:endParaRPr lang="en-GB"/>
          </a:p>
        </p:txBody>
      </p:sp>
      <p:sp>
        <p:nvSpPr>
          <p:cNvPr id="5130"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cs typeface="Arial Unicode MS" charset="0"/>
              </a:defRPr>
            </a:lvl1pPr>
          </a:lstStyle>
          <a:p>
            <a:pPr>
              <a:defRPr/>
            </a:pPr>
            <a:endParaRPr lang="en-GB"/>
          </a:p>
        </p:txBody>
      </p:sp>
      <p:sp>
        <p:nvSpPr>
          <p:cNvPr id="5131" name="Rectangle 11"/>
          <p:cNvSpPr>
            <a:spLocks noGrp="1" noRot="1" noChangeAspect="1" noChangeArrowheads="1"/>
          </p:cNvSpPr>
          <p:nvPr>
            <p:ph type="sldImg"/>
          </p:nvPr>
        </p:nvSpPr>
        <p:spPr bwMode="auto">
          <a:xfrm>
            <a:off x="1143000" y="685800"/>
            <a:ext cx="4559300" cy="341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5132"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5133"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cs typeface="Arial Unicode MS" charset="0"/>
              </a:defRPr>
            </a:lvl1pPr>
          </a:lstStyle>
          <a:p>
            <a:pPr>
              <a:defRPr/>
            </a:pPr>
            <a:endParaRPr lang="en-GB"/>
          </a:p>
        </p:txBody>
      </p:sp>
      <p:sp>
        <p:nvSpPr>
          <p:cNvPr id="5134"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cs typeface="Arial Unicode MS" charset="0"/>
              </a:defRPr>
            </a:lvl1pPr>
          </a:lstStyle>
          <a:p>
            <a:pPr>
              <a:defRPr/>
            </a:pPr>
            <a:fld id="{070BD657-2A21-FC4F-9515-C56311AA376A}" type="slidenum">
              <a:rPr lang="en-GB"/>
              <a:pPr>
                <a:defRPr/>
              </a:pPr>
              <a:t>‹#›</a:t>
            </a:fld>
            <a:endParaRPr lang="en-GB"/>
          </a:p>
        </p:txBody>
      </p:sp>
    </p:spTree>
    <p:extLst>
      <p:ext uri="{BB962C8B-B14F-4D97-AF65-F5344CB8AC3E}">
        <p14:creationId xmlns:p14="http://schemas.microsoft.com/office/powerpoint/2010/main" val="320880847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158C920F-CB3F-4D9A-BEDD-9CAAC3136786}" type="slidenum">
              <a:rPr lang="en-GB"/>
              <a:pPr/>
              <a:t>1</a:t>
            </a:fld>
            <a:endParaRPr lang="en-GB"/>
          </a:p>
        </p:txBody>
      </p:sp>
      <p:sp>
        <p:nvSpPr>
          <p:cNvPr id="296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8" name="Text Box 2"/>
          <p:cNvSpPr txBox="1">
            <a:spLocks noGrp="1" noChangeArrowheads="1"/>
          </p:cNvSpPr>
          <p:nvPr>
            <p:ph type="body"/>
          </p:nvPr>
        </p:nvSpPr>
        <p:spPr bwMode="auto">
          <a:xfrm>
            <a:off x="685800" y="4343400"/>
            <a:ext cx="5486400" cy="711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lnSpc>
                <a:spcPct val="87000"/>
              </a:lnSpc>
              <a:spcBef>
                <a:spcPts val="1600"/>
              </a:spcBef>
              <a:buClrTx/>
              <a:buFontTx/>
              <a:buNone/>
            </a:pPr>
            <a:r>
              <a:rPr lang="en-GB" sz="160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a:solidFill>
                  <a:srgbClr val="CCCCFF"/>
                </a:solidFill>
                <a:latin typeface="Arial" charset="0"/>
                <a:cs typeface="Arial" charset="0"/>
              </a:rPr>
              <a:t>http://grass.itc.it</a:t>
            </a:r>
            <a:r>
              <a:rPr lang="en-GB" sz="160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5"/>
          <p:cNvSpPr>
            <a:spLocks noGrp="1" noChangeArrowheads="1"/>
          </p:cNvSpPr>
          <p:nvPr>
            <p:ph type="sldNum" sz="quarter"/>
          </p:nvPr>
        </p:nvSpPr>
        <p:spPr/>
        <p:txBody>
          <a:bodyPr/>
          <a:lstStyle/>
          <a:p>
            <a:pPr>
              <a:defRPr/>
            </a:pPr>
            <a:fld id="{B2E61F18-8A8D-E245-BF00-7131F845B837}" type="slidenum">
              <a:rPr lang="en-GB"/>
              <a:pPr>
                <a:defRPr/>
              </a:pPr>
              <a:t>18</a:t>
            </a:fld>
            <a:endParaRPr lang="en-GB"/>
          </a:p>
        </p:txBody>
      </p:sp>
      <p:sp>
        <p:nvSpPr>
          <p:cNvPr id="62465" name="Text Box 1"/>
          <p:cNvSpPr txBox="1">
            <a:spLocks noChangeArrowheads="1"/>
          </p:cNvSpPr>
          <p:nvPr/>
        </p:nvSpPr>
        <p:spPr bwMode="auto">
          <a:xfrm>
            <a:off x="388620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1" hangingPunct="1">
              <a:lnSpc>
                <a:spcPct val="94000"/>
              </a:lnSpc>
              <a:buClrTx/>
              <a:buFontTx/>
              <a:buNone/>
              <a:defRPr/>
            </a:pPr>
            <a:fld id="{DC60A75E-38E6-E84B-A3E7-48D54E922A4C}" type="slidenum">
              <a:rPr lang="en-GB" sz="1400" smtClean="0">
                <a:solidFill>
                  <a:srgbClr val="000000"/>
                </a:solidFill>
              </a:rPr>
              <a:pPr algn="r" eaLnBrk="1" hangingPunct="1">
                <a:lnSpc>
                  <a:spcPct val="94000"/>
                </a:lnSpc>
                <a:buClrTx/>
                <a:buFontTx/>
                <a:buNone/>
                <a:defRPr/>
              </a:pPr>
              <a:t>18</a:t>
            </a:fld>
            <a:endParaRPr lang="en-GB" sz="1400" smtClean="0">
              <a:solidFill>
                <a:srgbClr val="000000"/>
              </a:solidFill>
            </a:endParaRPr>
          </a:p>
        </p:txBody>
      </p:sp>
      <p:sp>
        <p:nvSpPr>
          <p:cNvPr id="6246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67" name="Text Box 3"/>
          <p:cNvSpPr txBox="1">
            <a:spLocks noGrp="1" noChangeArrowheads="1"/>
          </p:cNvSpPr>
          <p:nvPr>
            <p:ph type="body"/>
          </p:nvPr>
        </p:nvSpPr>
        <p:spPr>
          <a:xfrm>
            <a:off x="914400" y="4343400"/>
            <a:ext cx="4968875" cy="405447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4</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p:cNvSpPr>
            <a:spLocks noGrp="1" noChangeArrowheads="1"/>
          </p:cNvSpPr>
          <p:nvPr>
            <p:ph type="sldNum"/>
          </p:nvPr>
        </p:nvSpPr>
        <p:spPr>
          <a:ln/>
        </p:spPr>
        <p:txBody>
          <a:bodyPr/>
          <a:lstStyle/>
          <a:p>
            <a:fld id="{E07E9BA6-8720-4745-B7F3-76BEE09D1924}" type="slidenum">
              <a:rPr lang="en-GB"/>
              <a:pPr/>
              <a:t>5</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10" name="Text Box 2"/>
          <p:cNvSpPr txBox="1">
            <a:spLocks noGrp="1" noChangeArrowheads="1"/>
          </p:cNvSpPr>
          <p:nvPr>
            <p:ph type="body"/>
          </p:nvPr>
        </p:nvSpPr>
        <p:spPr bwMode="auto">
          <a:xfrm>
            <a:off x="914400" y="4343400"/>
            <a:ext cx="5019675" cy="4108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5"/>
          <p:cNvSpPr>
            <a:spLocks noGrp="1" noChangeArrowheads="1"/>
          </p:cNvSpPr>
          <p:nvPr>
            <p:ph type="sldNum" sz="quarter"/>
          </p:nvPr>
        </p:nvSpPr>
        <p:spPr/>
        <p:txBody>
          <a:bodyPr/>
          <a:lstStyle/>
          <a:p>
            <a:pPr>
              <a:defRPr/>
            </a:pPr>
            <a:fld id="{72419C20-FC44-C043-8AD9-F2A07476994F}" type="slidenum">
              <a:rPr lang="en-GB"/>
              <a:pPr>
                <a:defRPr/>
              </a:pPr>
              <a:t>6</a:t>
            </a:fld>
            <a:endParaRPr lang="en-GB"/>
          </a:p>
        </p:txBody>
      </p:sp>
      <p:sp>
        <p:nvSpPr>
          <p:cNvPr id="4915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C3180972-9825-5740-A77F-D2CE8BD375EC}" type="slidenum">
              <a:rPr lang="en-GB" sz="1200" smtClean="0">
                <a:solidFill>
                  <a:srgbClr val="000000"/>
                </a:solidFill>
                <a:latin typeface="Times New Roman" charset="0"/>
                <a:cs typeface="Arial Unicode MS" charset="0"/>
              </a:rPr>
              <a:pPr algn="r">
                <a:defRPr/>
              </a:pPr>
              <a:t>6</a:t>
            </a:fld>
            <a:endParaRPr lang="en-GB" sz="1200" smtClean="0">
              <a:solidFill>
                <a:srgbClr val="000000"/>
              </a:solidFill>
              <a:latin typeface="Times New Roman" charset="0"/>
              <a:cs typeface="Arial Unicode MS" charset="0"/>
            </a:endParaRPr>
          </a:p>
        </p:txBody>
      </p:sp>
      <p:sp>
        <p:nvSpPr>
          <p:cNvPr id="49154" name="Text Box 2"/>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5" name="Text Box 3"/>
          <p:cNvSpPr txBox="1">
            <a:spLocks noGrp="1" noChangeArrowheads="1"/>
          </p:cNvSpPr>
          <p:nvPr>
            <p:ph type="body" idx="1"/>
          </p:nvPr>
        </p:nvSpPr>
        <p:spPr>
          <a:xfrm>
            <a:off x="914400" y="4343400"/>
            <a:ext cx="4984750" cy="407193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p:txBody>
          <a:bodyPr/>
          <a:lstStyle/>
          <a:p>
            <a:pPr>
              <a:defRPr/>
            </a:pPr>
            <a:fld id="{3019E64F-1142-C04D-BC5E-44ABADF910C3}" type="slidenum">
              <a:rPr lang="en-GB"/>
              <a:pPr>
                <a:defRPr/>
              </a:pPr>
              <a:t>8</a:t>
            </a:fld>
            <a:endParaRPr lang="en-GB"/>
          </a:p>
        </p:txBody>
      </p:sp>
      <p:sp>
        <p:nvSpPr>
          <p:cNvPr id="39937" name="Text Box 1"/>
          <p:cNvSpPr txBox="1">
            <a:spLocks noGrp="1" noRot="1" noChangeAspect="1" noChangeArrowheads="1"/>
          </p:cNvSpPr>
          <p:nvPr>
            <p:ph type="sldImg"/>
          </p:nvPr>
        </p:nvSpPr>
        <p:spPr>
          <a:xfrm>
            <a:off x="-8680450" y="-295275"/>
            <a:ext cx="17741900" cy="13306425"/>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914400" y="4343400"/>
            <a:ext cx="5018088" cy="4103688"/>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BD98FB8E-176F-844F-81F6-688F2F53B04F}" type="slidenum">
              <a:rPr lang="en-US"/>
              <a:pPr>
                <a:defRPr/>
              </a:pPr>
              <a:t>11</a:t>
            </a:fld>
            <a:endParaRPr lang="en-US"/>
          </a:p>
        </p:txBody>
      </p:sp>
      <p:sp>
        <p:nvSpPr>
          <p:cNvPr id="6145" name="Text Box 1"/>
          <p:cNvSpPr txBox="1">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a:xfrm>
            <a:off x="686360" y="4342535"/>
            <a:ext cx="5486681" cy="4114511"/>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xfrm>
            <a:off x="1144588" y="685800"/>
            <a:ext cx="4560887" cy="3421063"/>
          </a:xfrm>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Now we can conduct analysis.  </a:t>
            </a:r>
          </a:p>
          <a:p>
            <a:pPr eaLnBrk="1" hangingPunct="1"/>
            <a:r>
              <a:rPr lang="en-US" dirty="0" smtClean="0"/>
              <a:t>Analysis can</a:t>
            </a:r>
            <a:r>
              <a:rPr lang="en-US" baseline="0" dirty="0" smtClean="0"/>
              <a:t> </a:t>
            </a:r>
            <a:r>
              <a:rPr lang="en-US" dirty="0" smtClean="0"/>
              <a:t>include any operation that a GIS can conduct on a LIDAR DEM.  </a:t>
            </a:r>
          </a:p>
          <a:p>
            <a:pPr eaLnBrk="1" hangingPunct="1"/>
            <a:r>
              <a:rPr lang="en-US" dirty="0" smtClean="0"/>
              <a:t>Processes that can be modeled include surface runoff, soil erosion and deposition, and solar irradiation.</a:t>
            </a:r>
          </a:p>
        </p:txBody>
      </p:sp>
      <p:sp>
        <p:nvSpPr>
          <p:cNvPr id="4" name="Slide Number Placeholder 3"/>
          <p:cNvSpPr>
            <a:spLocks noGrp="1"/>
          </p:cNvSpPr>
          <p:nvPr>
            <p:ph type="sldNum" sz="quarter" idx="5"/>
          </p:nvPr>
        </p:nvSpPr>
        <p:spPr/>
        <p:txBody>
          <a:bodyPr/>
          <a:lstStyle/>
          <a:p>
            <a:pPr>
              <a:defRPr/>
            </a:pPr>
            <a:fld id="{FA4D899B-BEF3-4276-8922-B5E80769C0E7}"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18A738-B5EC-BD45-A4B0-C45CA175931A}" type="slidenum">
              <a:rPr lang="en-US"/>
              <a:pPr>
                <a:defRPr/>
              </a:pPr>
              <a:t>14</a:t>
            </a:fld>
            <a:endParaRPr lang="en-US"/>
          </a:p>
        </p:txBody>
      </p:sp>
      <p:sp>
        <p:nvSpPr>
          <p:cNvPr id="71682" name="Rectangle 2"/>
          <p:cNvSpPr>
            <a:spLocks noGrp="1" noRot="1" noChangeAspect="1" noChangeArrowheads="1" noTextEdit="1"/>
          </p:cNvSpPr>
          <p:nvPr>
            <p:ph type="sldImg"/>
          </p:nvPr>
        </p:nvSpPr>
        <p:spPr>
          <a:xfrm>
            <a:off x="1152525" y="685800"/>
            <a:ext cx="4491038" cy="3367088"/>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18A738-B5EC-BD45-A4B0-C45CA175931A}" type="slidenum">
              <a:rPr lang="en-US"/>
              <a:pPr>
                <a:defRPr/>
              </a:pPr>
              <a:t>15</a:t>
            </a:fld>
            <a:endParaRPr lang="en-US"/>
          </a:p>
        </p:txBody>
      </p:sp>
      <p:sp>
        <p:nvSpPr>
          <p:cNvPr id="71682" name="Rectangle 2"/>
          <p:cNvSpPr>
            <a:spLocks noGrp="1" noRot="1" noChangeAspect="1" noChangeArrowheads="1" noTextEdit="1"/>
          </p:cNvSpPr>
          <p:nvPr>
            <p:ph type="sldImg"/>
          </p:nvPr>
        </p:nvSpPr>
        <p:spPr>
          <a:xfrm>
            <a:off x="1152525" y="685800"/>
            <a:ext cx="4491038" cy="3367088"/>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sldNum" idx="11"/>
          </p:nvPr>
        </p:nvSpPr>
        <p:spPr>
          <a:ln/>
        </p:spPr>
        <p:txBody>
          <a:bodyPr/>
          <a:lstStyle>
            <a:lvl1pPr>
              <a:defRPr/>
            </a:lvl1pPr>
          </a:lstStyle>
          <a:p>
            <a:pPr>
              <a:defRPr/>
            </a:pPr>
            <a:fld id="{27338F7C-3F63-EF4B-9835-B292A1A6A156}" type="slidenum">
              <a:rPr lang="en-GB"/>
              <a:pPr>
                <a:defRPr/>
              </a:pPr>
              <a:t>‹#›</a:t>
            </a:fld>
            <a:endParaRPr lang="en-GB"/>
          </a:p>
        </p:txBody>
      </p:sp>
      <p:sp>
        <p:nvSpPr>
          <p:cNvPr id="6"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685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sldNum" idx="11"/>
          </p:nvPr>
        </p:nvSpPr>
        <p:spPr>
          <a:ln/>
        </p:spPr>
        <p:txBody>
          <a:bodyPr/>
          <a:lstStyle>
            <a:lvl1pPr>
              <a:defRPr/>
            </a:lvl1pPr>
          </a:lstStyle>
          <a:p>
            <a:pPr>
              <a:defRPr/>
            </a:pPr>
            <a:fld id="{E2F2184F-5A0E-D344-BF4C-004511303143}" type="slidenum">
              <a:rPr lang="en-GB"/>
              <a:pPr>
                <a:defRPr/>
              </a:pPr>
              <a:t>‹#›</a:t>
            </a:fld>
            <a:endParaRPr lang="en-GB"/>
          </a:p>
        </p:txBody>
      </p:sp>
      <p:sp>
        <p:nvSpPr>
          <p:cNvPr id="6"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298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463550"/>
            <a:ext cx="1939925" cy="5619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67375"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sldNum" idx="11"/>
          </p:nvPr>
        </p:nvSpPr>
        <p:spPr>
          <a:ln/>
        </p:spPr>
        <p:txBody>
          <a:bodyPr/>
          <a:lstStyle>
            <a:lvl1pPr>
              <a:defRPr/>
            </a:lvl1pPr>
          </a:lstStyle>
          <a:p>
            <a:pPr>
              <a:defRPr/>
            </a:pPr>
            <a:fld id="{5860B24A-E22C-EF4A-88AC-8F289F6B6D9C}" type="slidenum">
              <a:rPr lang="en-GB"/>
              <a:pPr>
                <a:defRPr/>
              </a:pPr>
              <a:t>‹#›</a:t>
            </a:fld>
            <a:endParaRPr lang="en-GB"/>
          </a:p>
        </p:txBody>
      </p:sp>
      <p:sp>
        <p:nvSpPr>
          <p:cNvPr id="6"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7962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142240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sldNum" idx="11"/>
          </p:nvPr>
        </p:nvSpPr>
        <p:spPr>
          <a:ln/>
        </p:spPr>
        <p:txBody>
          <a:bodyPr/>
          <a:lstStyle>
            <a:lvl1pPr>
              <a:defRPr/>
            </a:lvl1pPr>
          </a:lstStyle>
          <a:p>
            <a:pPr>
              <a:defRPr/>
            </a:pPr>
            <a:fld id="{327F6016-F667-F042-8001-40ECA795FD76}" type="slidenum">
              <a:rPr lang="en-GB"/>
              <a:pPr>
                <a:defRPr/>
              </a:pPr>
              <a:t>‹#›</a:t>
            </a:fld>
            <a:endParaRPr lang="en-GB"/>
          </a:p>
        </p:txBody>
      </p:sp>
      <p:sp>
        <p:nvSpPr>
          <p:cNvPr id="5"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8763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5481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12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8157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21112" cy="494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06588"/>
            <a:ext cx="3822700" cy="4943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22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521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088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sldNum" idx="11"/>
          </p:nvPr>
        </p:nvSpPr>
        <p:spPr>
          <a:ln/>
        </p:spPr>
        <p:txBody>
          <a:bodyPr/>
          <a:lstStyle>
            <a:lvl1pPr>
              <a:defRPr/>
            </a:lvl1pPr>
          </a:lstStyle>
          <a:p>
            <a:pPr>
              <a:defRPr/>
            </a:pPr>
            <a:fld id="{2FE303EE-0297-254B-8981-E9301155932B}" type="slidenum">
              <a:rPr lang="en-GB"/>
              <a:pPr>
                <a:defRPr/>
              </a:pPr>
              <a:t>‹#›</a:t>
            </a:fld>
            <a:endParaRPr lang="en-GB"/>
          </a:p>
        </p:txBody>
      </p:sp>
      <p:sp>
        <p:nvSpPr>
          <p:cNvPr id="6"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451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4651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3196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1719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3" y="376238"/>
            <a:ext cx="1947862" cy="647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76238"/>
            <a:ext cx="5695950" cy="6473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891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sldNum" idx="11"/>
          </p:nvPr>
        </p:nvSpPr>
        <p:spPr>
          <a:ln/>
        </p:spPr>
        <p:txBody>
          <a:bodyPr/>
          <a:lstStyle>
            <a:lvl1pPr>
              <a:defRPr/>
            </a:lvl1pPr>
          </a:lstStyle>
          <a:p>
            <a:pPr>
              <a:defRPr/>
            </a:pPr>
            <a:fld id="{DC6E0A16-B071-0349-8F1C-FD8FD700B1D9}" type="slidenum">
              <a:rPr lang="en-GB"/>
              <a:pPr>
                <a:defRPr/>
              </a:pPr>
              <a:t>‹#›</a:t>
            </a:fld>
            <a:endParaRPr lang="en-GB"/>
          </a:p>
        </p:txBody>
      </p:sp>
      <p:sp>
        <p:nvSpPr>
          <p:cNvPr id="6"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421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36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981200"/>
            <a:ext cx="38036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sldNum" idx="11"/>
          </p:nvPr>
        </p:nvSpPr>
        <p:spPr>
          <a:ln/>
        </p:spPr>
        <p:txBody>
          <a:bodyPr/>
          <a:lstStyle>
            <a:lvl1pPr>
              <a:defRPr/>
            </a:lvl1pPr>
          </a:lstStyle>
          <a:p>
            <a:pPr>
              <a:defRPr/>
            </a:pPr>
            <a:fld id="{1D9D093C-DBBB-F046-80AB-678F97912E7D}" type="slidenum">
              <a:rPr lang="en-GB"/>
              <a:pPr>
                <a:defRPr/>
              </a:pPr>
              <a:t>‹#›</a:t>
            </a:fld>
            <a:endParaRPr lang="en-GB"/>
          </a:p>
        </p:txBody>
      </p:sp>
      <p:sp>
        <p:nvSpPr>
          <p:cNvPr id="7"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971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sldNum" idx="11"/>
          </p:nvPr>
        </p:nvSpPr>
        <p:spPr>
          <a:ln/>
        </p:spPr>
        <p:txBody>
          <a:bodyPr/>
          <a:lstStyle>
            <a:lvl1pPr>
              <a:defRPr/>
            </a:lvl1pPr>
          </a:lstStyle>
          <a:p>
            <a:pPr>
              <a:defRPr/>
            </a:pPr>
            <a:fld id="{4E6D3075-2B9C-A049-917F-B4D7778E08AA}" type="slidenum">
              <a:rPr lang="en-GB"/>
              <a:pPr>
                <a:defRPr/>
              </a:pPr>
              <a:t>‹#›</a:t>
            </a:fld>
            <a:endParaRPr lang="en-GB"/>
          </a:p>
        </p:txBody>
      </p:sp>
      <p:sp>
        <p:nvSpPr>
          <p:cNvPr id="9"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261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sldNum" idx="11"/>
          </p:nvPr>
        </p:nvSpPr>
        <p:spPr>
          <a:ln/>
        </p:spPr>
        <p:txBody>
          <a:bodyPr/>
          <a:lstStyle>
            <a:lvl1pPr>
              <a:defRPr/>
            </a:lvl1pPr>
          </a:lstStyle>
          <a:p>
            <a:pPr>
              <a:defRPr/>
            </a:pPr>
            <a:fld id="{4766E940-491D-FD4A-BD21-53A5F536C3E1}" type="slidenum">
              <a:rPr lang="en-GB"/>
              <a:pPr>
                <a:defRPr/>
              </a:pPr>
              <a:t>‹#›</a:t>
            </a:fld>
            <a:endParaRPr lang="en-GB"/>
          </a:p>
        </p:txBody>
      </p:sp>
      <p:sp>
        <p:nvSpPr>
          <p:cNvPr id="5"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529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sldNum" idx="11"/>
          </p:nvPr>
        </p:nvSpPr>
        <p:spPr>
          <a:ln/>
        </p:spPr>
        <p:txBody>
          <a:bodyPr/>
          <a:lstStyle>
            <a:lvl1pPr>
              <a:defRPr/>
            </a:lvl1pPr>
          </a:lstStyle>
          <a:p>
            <a:pPr>
              <a:defRPr/>
            </a:pPr>
            <a:fld id="{40375DF9-CD9C-7249-8890-417255171114}" type="slidenum">
              <a:rPr lang="en-GB"/>
              <a:pPr>
                <a:defRPr/>
              </a:pPr>
              <a:t>‹#›</a:t>
            </a:fld>
            <a:endParaRPr lang="en-GB"/>
          </a:p>
        </p:txBody>
      </p:sp>
      <p:sp>
        <p:nvSpPr>
          <p:cNvPr id="4"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882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sldNum" idx="11"/>
          </p:nvPr>
        </p:nvSpPr>
        <p:spPr>
          <a:ln/>
        </p:spPr>
        <p:txBody>
          <a:bodyPr/>
          <a:lstStyle>
            <a:lvl1pPr>
              <a:defRPr/>
            </a:lvl1pPr>
          </a:lstStyle>
          <a:p>
            <a:pPr>
              <a:defRPr/>
            </a:pPr>
            <a:fld id="{65CEED6E-AD6B-3846-95B6-EFD455292893}" type="slidenum">
              <a:rPr lang="en-GB"/>
              <a:pPr>
                <a:defRPr/>
              </a:pPr>
              <a:t>‹#›</a:t>
            </a:fld>
            <a:endParaRPr lang="en-GB"/>
          </a:p>
        </p:txBody>
      </p:sp>
      <p:sp>
        <p:nvSpPr>
          <p:cNvPr id="7"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8978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sldNum" idx="11"/>
          </p:nvPr>
        </p:nvSpPr>
        <p:spPr>
          <a:ln/>
        </p:spPr>
        <p:txBody>
          <a:bodyPr/>
          <a:lstStyle>
            <a:lvl1pPr>
              <a:defRPr/>
            </a:lvl1pPr>
          </a:lstStyle>
          <a:p>
            <a:pPr>
              <a:defRPr/>
            </a:pPr>
            <a:fld id="{59173723-AC91-9F45-9A5C-498D4638D77E}" type="slidenum">
              <a:rPr lang="en-GB"/>
              <a:pPr>
                <a:defRPr/>
              </a:pPr>
              <a:t>‹#›</a:t>
            </a:fld>
            <a:endParaRPr lang="en-GB"/>
          </a:p>
        </p:txBody>
      </p:sp>
      <p:sp>
        <p:nvSpPr>
          <p:cNvPr id="7" name="Rectangle 5"/>
          <p:cNvSpPr>
            <a:spLocks noGrp="1" noChangeArrowheads="1"/>
          </p:cNvSpPr>
          <p:nvPr>
            <p:ph type="ft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3918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597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597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85800" y="6248400"/>
            <a:ext cx="18923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en-GB"/>
          </a:p>
        </p:txBody>
      </p:sp>
      <p:sp>
        <p:nvSpPr>
          <p:cNvPr id="1028" name="Rectangle 4"/>
          <p:cNvSpPr>
            <a:spLocks noGrp="1" noChangeArrowheads="1"/>
          </p:cNvSpPr>
          <p:nvPr>
            <p:ph type="sldNum"/>
          </p:nvPr>
        </p:nvSpPr>
        <p:spPr bwMode="auto">
          <a:xfrm>
            <a:off x="6553200" y="6248400"/>
            <a:ext cx="18923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66819FF7-619F-444E-B7A9-145F57CB8CC3}" type="slidenum">
              <a:rPr lang="en-GB"/>
              <a:pPr>
                <a:defRPr/>
              </a:pPr>
              <a:t>‹#›</a:t>
            </a:fld>
            <a:endParaRPr lang="en-GB"/>
          </a:p>
        </p:txBody>
      </p:sp>
      <p:sp>
        <p:nvSpPr>
          <p:cNvPr id="1029" name="Rectangle 5"/>
          <p:cNvSpPr>
            <a:spLocks noGrp="1" noChangeArrowheads="1"/>
          </p:cNvSpPr>
          <p:nvPr>
            <p:ph type="ftr"/>
          </p:nvPr>
        </p:nvSpPr>
        <p:spPr bwMode="auto">
          <a:xfrm>
            <a:off x="2011363" y="6218238"/>
            <a:ext cx="5291137" cy="766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fontAlgn="base">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fontAlgn="base">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fontAlgn="base">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fontAlgn="base">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fontAlgn="base">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fontAlgn="base">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fontAlgn="base">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fontAlgn="base">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376238"/>
            <a:ext cx="7796212" cy="152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71513" y="1906588"/>
            <a:ext cx="7796212" cy="494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mj-lt"/>
          <a:ea typeface="+mj-ea"/>
          <a:cs typeface="+mj-cs"/>
        </a:defRPr>
      </a:lvl1pPr>
      <a:lvl2pPr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2pPr>
      <a:lvl3pPr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3pPr>
      <a:lvl4pPr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4pPr>
      <a:lvl5pPr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5pPr>
      <a:lvl6pPr marL="2514600" indent="-228600"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6pPr>
      <a:lvl7pPr marL="2971800" indent="-228600"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7pPr>
      <a:lvl8pPr marL="3429000" indent="-228600"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8pPr>
      <a:lvl9pPr marL="3886200" indent="-228600" algn="ctr" defTabSz="449263" rtl="0" eaLnBrk="0" fontAlgn="base" hangingPunct="0">
        <a:lnSpc>
          <a:spcPct val="101000"/>
        </a:lnSpc>
        <a:spcBef>
          <a:spcPct val="0"/>
        </a:spcBef>
        <a:spcAft>
          <a:spcPct val="0"/>
        </a:spcAft>
        <a:buClr>
          <a:srgbClr val="000000"/>
        </a:buClr>
        <a:buSzPct val="100000"/>
        <a:buFont typeface="Times New Roman" charset="0"/>
        <a:defRPr sz="3200" b="1">
          <a:solidFill>
            <a:srgbClr val="000000"/>
          </a:solidFill>
          <a:latin typeface="Arial" charset="0"/>
          <a:ea typeface="ＭＳ Ｐゴシック" charset="0"/>
          <a:cs typeface="Times New Roman" charset="0"/>
        </a:defRPr>
      </a:lvl9pPr>
    </p:titleStyle>
    <p:bodyStyle>
      <a:lvl1pPr marL="342900" indent="-342900" algn="l" defTabSz="449263" rtl="0" eaLnBrk="0" fontAlgn="base" hangingPunct="0">
        <a:lnSpc>
          <a:spcPct val="101000"/>
        </a:lnSpc>
        <a:spcBef>
          <a:spcPts val="725"/>
        </a:spcBef>
        <a:spcAft>
          <a:spcPct val="0"/>
        </a:spcAft>
        <a:buClr>
          <a:srgbClr val="000000"/>
        </a:buClr>
        <a:buSzPct val="100000"/>
        <a:buFont typeface="Times New Roman" charset="0"/>
        <a:defRPr sz="3100">
          <a:solidFill>
            <a:srgbClr val="000000"/>
          </a:solidFill>
          <a:latin typeface="+mn-lt"/>
          <a:ea typeface="+mn-ea"/>
          <a:cs typeface="+mn-cs"/>
        </a:defRPr>
      </a:lvl1pPr>
      <a:lvl2pPr marL="742950" indent="-285750" algn="l" defTabSz="449263" rtl="0" eaLnBrk="0" fontAlgn="base" hangingPunct="0">
        <a:lnSpc>
          <a:spcPct val="101000"/>
        </a:lnSpc>
        <a:spcBef>
          <a:spcPts val="625"/>
        </a:spcBef>
        <a:spcAft>
          <a:spcPct val="0"/>
        </a:spcAft>
        <a:buClr>
          <a:srgbClr val="000000"/>
        </a:buClr>
        <a:buSzPct val="100000"/>
        <a:buFont typeface="Times New Roman" charset="0"/>
        <a:defRPr sz="2700">
          <a:solidFill>
            <a:srgbClr val="000000"/>
          </a:solidFill>
          <a:latin typeface="+mn-lt"/>
          <a:ea typeface="+mn-ea"/>
          <a:cs typeface="+mn-cs"/>
        </a:defRPr>
      </a:lvl2pPr>
      <a:lvl3pPr marL="1143000" indent="-228600" algn="l" defTabSz="449263" rtl="0" eaLnBrk="0" fontAlgn="base" hangingPunct="0">
        <a:lnSpc>
          <a:spcPct val="101000"/>
        </a:lnSpc>
        <a:spcBef>
          <a:spcPts val="538"/>
        </a:spcBef>
        <a:spcAft>
          <a:spcPct val="0"/>
        </a:spcAft>
        <a:buClr>
          <a:srgbClr val="000000"/>
        </a:buClr>
        <a:buSzPct val="100000"/>
        <a:buFont typeface="Times New Roman" charset="0"/>
        <a:defRPr sz="2300">
          <a:solidFill>
            <a:srgbClr val="000000"/>
          </a:solidFill>
          <a:latin typeface="+mn-lt"/>
          <a:ea typeface="+mn-ea"/>
          <a:cs typeface="+mn-cs"/>
        </a:defRPr>
      </a:lvl3pPr>
      <a:lvl4pPr marL="16002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01000"/>
        </a:lnSpc>
        <a:spcBef>
          <a:spcPts val="45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44.jpe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9.gif"/></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hyperlink" Target="http://skagit.meas.ncsu.edu/~helena/wrriwork/tangis/tg1bak2_ed4_1min640.mov" TargetMode="External"/><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jpe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16.png"/><Relationship Id="rId7" Type="http://schemas.openxmlformats.org/officeDocument/2006/relationships/image" Target="../media/image15.jpeg"/><Relationship Id="rId8"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838200" y="762000"/>
            <a:ext cx="7620000" cy="2057400"/>
          </a:xfrm>
          <a:ln/>
        </p:spPr>
        <p:txBody>
          <a:bodyPr lIns="123480" rIns="147960" anchor="b"/>
          <a:lstStyle/>
          <a:p>
            <a:pPr>
              <a:lnSpc>
                <a:spcPct val="12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smtClean="0">
                <a:solidFill>
                  <a:srgbClr val="00664D"/>
                </a:solidFill>
                <a:latin typeface="Arial" charset="0"/>
                <a:ea typeface="DejaVu Sans" charset="0"/>
                <a:cs typeface="DejaVu Sans" charset="0"/>
              </a:rPr>
              <a:t>Open </a:t>
            </a:r>
            <a:r>
              <a:rPr lang="en-US" sz="4000" dirty="0">
                <a:solidFill>
                  <a:srgbClr val="00664D"/>
                </a:solidFill>
                <a:latin typeface="Arial" charset="0"/>
                <a:ea typeface="DejaVu Sans" charset="0"/>
                <a:cs typeface="DejaVu Sans" charset="0"/>
              </a:rPr>
              <a:t>Source Geospatial Research and </a:t>
            </a:r>
            <a:r>
              <a:rPr lang="en-US" sz="4000" dirty="0" smtClean="0">
                <a:solidFill>
                  <a:srgbClr val="00664D"/>
                </a:solidFill>
                <a:latin typeface="Arial" charset="0"/>
                <a:ea typeface="DejaVu Sans" charset="0"/>
                <a:cs typeface="DejaVu Sans" charset="0"/>
              </a:rPr>
              <a:t>Education</a:t>
            </a:r>
            <a:br>
              <a:rPr lang="en-US" sz="4000" dirty="0" smtClean="0">
                <a:solidFill>
                  <a:srgbClr val="00664D"/>
                </a:solidFill>
                <a:latin typeface="Arial" charset="0"/>
                <a:ea typeface="DejaVu Sans" charset="0"/>
                <a:cs typeface="DejaVu Sans" charset="0"/>
              </a:rPr>
            </a:br>
            <a:r>
              <a:rPr lang="en-US" sz="4000" dirty="0" smtClean="0">
                <a:solidFill>
                  <a:srgbClr val="00664D"/>
                </a:solidFill>
                <a:latin typeface="Arial" charset="0"/>
                <a:ea typeface="DejaVu Sans" charset="0"/>
                <a:cs typeface="DejaVu Sans" charset="0"/>
              </a:rPr>
              <a:t>Laboratory</a:t>
            </a:r>
            <a:endParaRPr lang="en-US" sz="2800" dirty="0">
              <a:solidFill>
                <a:schemeClr val="accent1">
                  <a:lumMod val="75000"/>
                </a:schemeClr>
              </a:solidFill>
              <a:ea typeface="ArialMT" pitchFamily="32" charset="0"/>
              <a:cs typeface="ArialMT" pitchFamily="32" charset="0"/>
            </a:endParaRPr>
          </a:p>
        </p:txBody>
      </p:sp>
      <p:sp>
        <p:nvSpPr>
          <p:cNvPr id="6146" name="Rectangle 2"/>
          <p:cNvSpPr>
            <a:spLocks noGrp="1" noChangeArrowheads="1"/>
          </p:cNvSpPr>
          <p:nvPr>
            <p:ph type="body" idx="4294967295"/>
          </p:nvPr>
        </p:nvSpPr>
        <p:spPr>
          <a:xfrm>
            <a:off x="457200" y="3733800"/>
            <a:ext cx="8402637" cy="1600200"/>
          </a:xfrm>
          <a:ln/>
        </p:spPr>
        <p:txBody>
          <a:bodyPr lIns="41040" rIns="41040"/>
          <a:lstStyle/>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chemeClr val="bg2">
                    <a:lumMod val="75000"/>
                  </a:schemeClr>
                </a:solidFill>
              </a:rPr>
              <a:t>Helena Mitasova, </a:t>
            </a:r>
          </a:p>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chemeClr val="bg2">
                    <a:lumMod val="75000"/>
                  </a:schemeClr>
                </a:solidFill>
              </a:rPr>
              <a:t>Anna </a:t>
            </a:r>
            <a:r>
              <a:rPr lang="en-US" sz="2400" b="1" dirty="0" err="1">
                <a:solidFill>
                  <a:schemeClr val="bg2">
                    <a:lumMod val="75000"/>
                  </a:schemeClr>
                </a:solidFill>
              </a:rPr>
              <a:t>Petrasova</a:t>
            </a:r>
            <a:r>
              <a:rPr lang="en-US" sz="2400" b="1" dirty="0">
                <a:solidFill>
                  <a:schemeClr val="bg2">
                    <a:lumMod val="75000"/>
                  </a:schemeClr>
                </a:solidFill>
              </a:rPr>
              <a:t>, Vaclav </a:t>
            </a:r>
            <a:r>
              <a:rPr lang="en-US" sz="2400" b="1" dirty="0" err="1" smtClean="0">
                <a:solidFill>
                  <a:schemeClr val="bg2">
                    <a:lumMod val="75000"/>
                  </a:schemeClr>
                </a:solidFill>
              </a:rPr>
              <a:t>Petras</a:t>
            </a:r>
            <a:r>
              <a:rPr lang="en-US" sz="2400" b="1" dirty="0" smtClean="0">
                <a:solidFill>
                  <a:schemeClr val="bg2">
                    <a:lumMod val="75000"/>
                  </a:schemeClr>
                </a:solidFill>
              </a:rPr>
              <a:t>, Brendan Harmon</a:t>
            </a:r>
          </a:p>
          <a:p>
            <a:pPr marL="0" indent="0" algn="ctr">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smtClean="0">
                <a:solidFill>
                  <a:srgbClr val="BB160E"/>
                </a:solidFill>
              </a:rPr>
              <a:t>North Carolina State University, Raleigh, NC, USA</a:t>
            </a:r>
          </a:p>
          <a:p>
            <a:pPr marL="0" indent="0">
              <a:lnSpc>
                <a:spcPct val="93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000" b="1" dirty="0">
              <a:solidFill>
                <a:srgbClr val="004A4A"/>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148387"/>
            <a:ext cx="381000" cy="404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 name="Group 4"/>
          <p:cNvGrpSpPr>
            <a:grpSpLocks/>
          </p:cNvGrpSpPr>
          <p:nvPr/>
        </p:nvGrpSpPr>
        <p:grpSpPr bwMode="auto">
          <a:xfrm>
            <a:off x="1968499" y="6580188"/>
            <a:ext cx="679450" cy="117475"/>
            <a:chOff x="1240" y="4049"/>
            <a:chExt cx="428" cy="74"/>
          </a:xfrm>
        </p:grpSpPr>
        <p:sp>
          <p:nvSpPr>
            <p:cNvPr id="6" name="Rectangle 5"/>
            <p:cNvSpPr>
              <a:spLocks noChangeArrowheads="1"/>
            </p:cNvSpPr>
            <p:nvPr/>
          </p:nvSpPr>
          <p:spPr bwMode="auto">
            <a:xfrm>
              <a:off x="1240" y="4049"/>
              <a:ext cx="428" cy="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eaLnBrk="1" hangingPunct="1">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000" b="1" dirty="0">
                  <a:solidFill>
                    <a:srgbClr val="067F08"/>
                  </a:solidFill>
                  <a:latin typeface="Lucida Grande" charset="0"/>
                </a:rPr>
                <a:t>GRASS GIS</a:t>
              </a:r>
            </a:p>
          </p:txBody>
        </p:sp>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14" y="6172200"/>
            <a:ext cx="1262324"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5" descr="OSGeo_logo_750_31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6096000"/>
            <a:ext cx="1258421" cy="53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8870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603250"/>
          </a:xfrm>
        </p:spPr>
        <p:txBody>
          <a:bodyPr/>
          <a:lstStyle/>
          <a:p>
            <a:r>
              <a:rPr lang="en-US" dirty="0" smtClean="0"/>
              <a:t>ESTCP demonstration project</a:t>
            </a:r>
            <a:endParaRPr lang="en-US" dirty="0"/>
          </a:p>
        </p:txBody>
      </p:sp>
      <p:sp>
        <p:nvSpPr>
          <p:cNvPr id="3" name="TextBox 2"/>
          <p:cNvSpPr txBox="1"/>
          <p:nvPr/>
        </p:nvSpPr>
        <p:spPr>
          <a:xfrm>
            <a:off x="685800" y="1143000"/>
            <a:ext cx="6248275" cy="382156"/>
          </a:xfrm>
          <a:prstGeom prst="rect">
            <a:avLst/>
          </a:prstGeom>
          <a:noFill/>
        </p:spPr>
        <p:txBody>
          <a:bodyPr wrap="none" rtlCol="0">
            <a:spAutoFit/>
          </a:bodyPr>
          <a:lstStyle/>
          <a:p>
            <a:r>
              <a:rPr lang="en-US" sz="2000" dirty="0" smtClean="0">
                <a:solidFill>
                  <a:schemeClr val="tx1"/>
                </a:solidFill>
              </a:rPr>
              <a:t>Five test installations including  Ft. Hood and Yakima.</a:t>
            </a:r>
          </a:p>
        </p:txBody>
      </p:sp>
      <p:pic>
        <p:nvPicPr>
          <p:cNvPr id="9" name="Picture 8" descr="yakimazoom_tcfac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28800"/>
            <a:ext cx="8477401" cy="4318000"/>
          </a:xfrm>
          <a:prstGeom prst="rect">
            <a:avLst/>
          </a:prstGeom>
        </p:spPr>
      </p:pic>
    </p:spTree>
    <p:extLst>
      <p:ext uri="{BB962C8B-B14F-4D97-AF65-F5344CB8AC3E}">
        <p14:creationId xmlns:p14="http://schemas.microsoft.com/office/powerpoint/2010/main" val="320789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304800"/>
            <a:ext cx="4981121" cy="561964"/>
          </a:xfrm>
          <a:prstGeom prst="rect">
            <a:avLst/>
          </a:prstGeom>
          <a:noFill/>
        </p:spPr>
        <p:txBody>
          <a:bodyPr wrap="none" lIns="82945" tIns="41473" rIns="82945" bIns="41473" rtlCol="0">
            <a:spAutoFit/>
          </a:bodyPr>
          <a:lstStyle/>
          <a:p>
            <a:r>
              <a:rPr lang="en-US" sz="3300" b="1" dirty="0" smtClean="0">
                <a:solidFill>
                  <a:srgbClr val="000090"/>
                </a:solidFill>
              </a:rPr>
              <a:t>Interactive Visualization</a:t>
            </a:r>
            <a:endParaRPr lang="en-US" sz="3300" b="1" dirty="0">
              <a:solidFill>
                <a:srgbClr val="000090"/>
              </a:solidFill>
            </a:endParaRPr>
          </a:p>
        </p:txBody>
      </p:sp>
      <p:pic>
        <p:nvPicPr>
          <p:cNvPr id="4" name="Picture 3" descr="photo 3.JPG"/>
          <p:cNvPicPr>
            <a:picLocks noChangeAspect="1"/>
          </p:cNvPicPr>
          <p:nvPr/>
        </p:nvPicPr>
        <p:blipFill rotWithShape="1">
          <a:blip r:embed="rId3">
            <a:extLst>
              <a:ext uri="{28A0092B-C50C-407E-A947-70E740481C1C}">
                <a14:useLocalDpi xmlns:a14="http://schemas.microsoft.com/office/drawing/2010/main" val="0"/>
              </a:ext>
            </a:extLst>
          </a:blip>
          <a:srcRect t="8784"/>
          <a:stretch/>
        </p:blipFill>
        <p:spPr>
          <a:xfrm flipH="1" flipV="1">
            <a:off x="533400" y="990600"/>
            <a:ext cx="3886200" cy="2668313"/>
          </a:xfrm>
          <a:prstGeom prst="rect">
            <a:avLst/>
          </a:prstGeom>
        </p:spPr>
      </p:pic>
      <p:pic>
        <p:nvPicPr>
          <p:cNvPr id="8" name="Picture 7" descr="DSC04980.resized.JPG"/>
          <p:cNvPicPr>
            <a:picLocks noChangeAspect="1"/>
          </p:cNvPicPr>
          <p:nvPr/>
        </p:nvPicPr>
        <p:blipFill rotWithShape="1">
          <a:blip r:embed="rId4">
            <a:extLst>
              <a:ext uri="{28A0092B-C50C-407E-A947-70E740481C1C}">
                <a14:useLocalDpi xmlns:a14="http://schemas.microsoft.com/office/drawing/2010/main" val="0"/>
              </a:ext>
            </a:extLst>
          </a:blip>
          <a:srcRect t="27841" r="30557" b="11083"/>
          <a:stretch/>
        </p:blipFill>
        <p:spPr>
          <a:xfrm>
            <a:off x="4495800" y="990600"/>
            <a:ext cx="4043095" cy="2667000"/>
          </a:xfrm>
          <a:prstGeom prst="rect">
            <a:avLst/>
          </a:prstGeom>
        </p:spPr>
      </p:pic>
      <p:pic>
        <p:nvPicPr>
          <p:cNvPr id="10" name="Picture 9" descr="Yakima_lsfac.jpg"/>
          <p:cNvPicPr>
            <a:picLocks noChangeAspect="1"/>
          </p:cNvPicPr>
          <p:nvPr/>
        </p:nvPicPr>
        <p:blipFill rotWithShape="1">
          <a:blip r:embed="rId5">
            <a:extLst>
              <a:ext uri="{28A0092B-C50C-407E-A947-70E740481C1C}">
                <a14:useLocalDpi xmlns:a14="http://schemas.microsoft.com/office/drawing/2010/main" val="0"/>
              </a:ext>
            </a:extLst>
          </a:blip>
          <a:srcRect t="7707" b="18986"/>
          <a:stretch/>
        </p:blipFill>
        <p:spPr>
          <a:xfrm>
            <a:off x="533400" y="3863037"/>
            <a:ext cx="8001000" cy="2532600"/>
          </a:xfrm>
          <a:prstGeom prst="rect">
            <a:avLst/>
          </a:prstGeom>
        </p:spPr>
      </p:pic>
    </p:spTree>
    <p:extLst>
      <p:ext uri="{BB962C8B-B14F-4D97-AF65-F5344CB8AC3E}">
        <p14:creationId xmlns:p14="http://schemas.microsoft.com/office/powerpoint/2010/main" val="196640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oi9551_accum20K with ortho.png"/>
          <p:cNvPicPr>
            <a:picLocks noGrp="1" noChangeAspect="1"/>
          </p:cNvPicPr>
          <p:nvPr>
            <p:ph idx="1"/>
          </p:nvPr>
        </p:nvPicPr>
        <p:blipFill>
          <a:blip r:embed="rId3"/>
          <a:stretch>
            <a:fillRect/>
          </a:stretch>
        </p:blipFill>
        <p:spPr>
          <a:xfrm>
            <a:off x="3448561" y="2057400"/>
            <a:ext cx="5695439" cy="3733800"/>
          </a:xfrm>
        </p:spPr>
      </p:pic>
      <p:sp>
        <p:nvSpPr>
          <p:cNvPr id="50178" name="Title 1"/>
          <p:cNvSpPr>
            <a:spLocks noGrp="1"/>
          </p:cNvSpPr>
          <p:nvPr>
            <p:ph type="title"/>
          </p:nvPr>
        </p:nvSpPr>
        <p:spPr>
          <a:xfrm>
            <a:off x="914400" y="457200"/>
            <a:ext cx="7764463" cy="908050"/>
          </a:xfrm>
        </p:spPr>
        <p:txBody>
          <a:bodyPr/>
          <a:lstStyle/>
          <a:p>
            <a:pPr eaLnBrk="1" hangingPunct="1"/>
            <a:r>
              <a:rPr lang="en-US" dirty="0" smtClean="0"/>
              <a:t>Runoff and Erosion modeling </a:t>
            </a:r>
            <a:br>
              <a:rPr lang="en-US" dirty="0" smtClean="0"/>
            </a:br>
            <a:r>
              <a:rPr lang="en-US" dirty="0" smtClean="0"/>
              <a:t>at Ft. Bragg</a:t>
            </a:r>
          </a:p>
        </p:txBody>
      </p:sp>
      <p:pic>
        <p:nvPicPr>
          <p:cNvPr id="50181" name="Content Placeholder 6" descr="IMG_1865.JPG"/>
          <p:cNvPicPr>
            <a:picLocks noChangeAspect="1"/>
          </p:cNvPicPr>
          <p:nvPr/>
        </p:nvPicPr>
        <p:blipFill rotWithShape="1">
          <a:blip r:embed="rId4"/>
          <a:srcRect t="-808" r="23298" b="13882"/>
          <a:stretch/>
        </p:blipFill>
        <p:spPr bwMode="auto">
          <a:xfrm>
            <a:off x="380999" y="1447800"/>
            <a:ext cx="3139503" cy="2362200"/>
          </a:xfrm>
          <a:prstGeom prst="rect">
            <a:avLst/>
          </a:prstGeom>
          <a:noFill/>
          <a:ln w="9525">
            <a:noFill/>
            <a:miter lim="800000"/>
            <a:headEnd/>
            <a:tailEnd/>
          </a:ln>
        </p:spPr>
      </p:pic>
      <p:sp>
        <p:nvSpPr>
          <p:cNvPr id="2" name="TextBox 1"/>
          <p:cNvSpPr txBox="1"/>
          <p:nvPr/>
        </p:nvSpPr>
        <p:spPr>
          <a:xfrm>
            <a:off x="304800" y="6019800"/>
            <a:ext cx="2920691" cy="523220"/>
          </a:xfrm>
          <a:prstGeom prst="rect">
            <a:avLst/>
          </a:prstGeom>
          <a:noFill/>
        </p:spPr>
        <p:txBody>
          <a:bodyPr wrap="none" rtlCol="0">
            <a:spAutoFit/>
          </a:bodyPr>
          <a:lstStyle/>
          <a:p>
            <a:pPr eaLnBrk="1" fontAlgn="auto" hangingPunct="1">
              <a:lnSpc>
                <a:spcPct val="120000"/>
              </a:lnSpc>
              <a:spcAft>
                <a:spcPts val="0"/>
              </a:spcAft>
              <a:buFont typeface="Arial" pitchFamily="34" charset="0"/>
              <a:buNone/>
              <a:defRPr/>
            </a:pPr>
            <a:r>
              <a:rPr lang="en-US" b="1" dirty="0" smtClean="0">
                <a:solidFill>
                  <a:schemeClr val="tx1"/>
                </a:solidFill>
              </a:rPr>
              <a:t>Brent </a:t>
            </a:r>
            <a:r>
              <a:rPr lang="en-US" b="1" dirty="0">
                <a:solidFill>
                  <a:schemeClr val="tx1"/>
                </a:solidFill>
              </a:rPr>
              <a:t>D. </a:t>
            </a:r>
            <a:r>
              <a:rPr lang="en-US" b="1" dirty="0" err="1">
                <a:solidFill>
                  <a:schemeClr val="tx1"/>
                </a:solidFill>
              </a:rPr>
              <a:t>Fogleman</a:t>
            </a:r>
            <a:endParaRPr lang="en-US" b="1" dirty="0">
              <a:solidFill>
                <a:schemeClr val="tx1"/>
              </a:solidFill>
            </a:endParaRPr>
          </a:p>
        </p:txBody>
      </p:sp>
      <p:pic>
        <p:nvPicPr>
          <p:cNvPr id="9" name="Content Placeholder 4" descr="sloss_falcbare_sh.png"/>
          <p:cNvPicPr>
            <a:picLocks noGrp="1" noChangeAspect="1"/>
          </p:cNvPicPr>
          <p:nvPr>
            <p:ph idx="1"/>
          </p:nvPr>
        </p:nvPicPr>
        <p:blipFill>
          <a:blip r:embed="rId5">
            <a:extLst>
              <a:ext uri="{28A0092B-C50C-407E-A947-70E740481C1C}">
                <a14:useLocalDpi xmlns:a14="http://schemas.microsoft.com/office/drawing/2010/main" val="0"/>
              </a:ext>
            </a:extLst>
          </a:blip>
          <a:srcRect t="7132" b="7132"/>
          <a:stretch>
            <a:fillRect/>
          </a:stretch>
        </p:blipFill>
        <p:spPr>
          <a:xfrm>
            <a:off x="304800" y="3955402"/>
            <a:ext cx="3276600" cy="2140598"/>
          </a:xfrm>
        </p:spPr>
      </p:pic>
    </p:spTree>
    <p:extLst>
      <p:ext uri="{BB962C8B-B14F-4D97-AF65-F5344CB8AC3E}">
        <p14:creationId xmlns:p14="http://schemas.microsoft.com/office/powerpoint/2010/main" val="20463507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267200" y="2667000"/>
            <a:ext cx="4724400" cy="29718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6" name="Picture 5" descr="abank1_12_10_10_DTF_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9542" y="2667000"/>
            <a:ext cx="3827658" cy="1981200"/>
          </a:xfrm>
          <a:prstGeom prst="rect">
            <a:avLst/>
          </a:prstGeom>
        </p:spPr>
      </p:pic>
      <p:pic>
        <p:nvPicPr>
          <p:cNvPr id="4" name="Picture 3" descr="abank1_10_20_11_DTF_el.png"/>
          <p:cNvPicPr>
            <a:picLocks noChangeAspect="1"/>
          </p:cNvPicPr>
          <p:nvPr/>
        </p:nvPicPr>
        <p:blipFill rotWithShape="1">
          <a:blip r:embed="rId3">
            <a:extLst>
              <a:ext uri="{28A0092B-C50C-407E-A947-70E740481C1C}">
                <a14:useLocalDpi xmlns:a14="http://schemas.microsoft.com/office/drawing/2010/main"/>
              </a:ext>
            </a:extLst>
          </a:blip>
          <a:srcRect t="6086"/>
          <a:stretch/>
        </p:blipFill>
        <p:spPr>
          <a:xfrm>
            <a:off x="457200" y="4572000"/>
            <a:ext cx="3810000" cy="2056552"/>
          </a:xfrm>
          <a:prstGeom prst="rect">
            <a:avLst/>
          </a:prstGeom>
        </p:spPr>
      </p:pic>
      <p:pic>
        <p:nvPicPr>
          <p:cNvPr id="7" name="Picture 6" descr="elev_lg_horiz.png"/>
          <p:cNvPicPr>
            <a:picLocks noChangeAspect="1"/>
          </p:cNvPicPr>
          <p:nvPr/>
        </p:nvPicPr>
        <p:blipFill rotWithShape="1">
          <a:blip r:embed="rId4">
            <a:extLst>
              <a:ext uri="{28A0092B-C50C-407E-A947-70E740481C1C}">
                <a14:useLocalDpi xmlns:a14="http://schemas.microsoft.com/office/drawing/2010/main"/>
              </a:ext>
            </a:extLst>
          </a:blip>
          <a:srcRect t="11117"/>
          <a:stretch/>
        </p:blipFill>
        <p:spPr>
          <a:xfrm>
            <a:off x="2590800" y="6324600"/>
            <a:ext cx="1676400" cy="228772"/>
          </a:xfrm>
          <a:prstGeom prst="rect">
            <a:avLst/>
          </a:prstGeom>
        </p:spPr>
      </p:pic>
      <p:sp>
        <p:nvSpPr>
          <p:cNvPr id="32" name="TextBox 31"/>
          <p:cNvSpPr txBox="1"/>
          <p:nvPr/>
        </p:nvSpPr>
        <p:spPr>
          <a:xfrm>
            <a:off x="381000" y="2332293"/>
            <a:ext cx="3048000" cy="334707"/>
          </a:xfrm>
          <a:prstGeom prst="rect">
            <a:avLst/>
          </a:prstGeom>
          <a:noFill/>
        </p:spPr>
        <p:txBody>
          <a:bodyPr wrap="square" rtlCol="0">
            <a:spAutoFit/>
          </a:bodyPr>
          <a:lstStyle/>
          <a:p>
            <a:r>
              <a:rPr lang="en-US" sz="1800" dirty="0" smtClean="0">
                <a:solidFill>
                  <a:srgbClr val="000000"/>
                </a:solidFill>
                <a:latin typeface="+mn-lt"/>
              </a:rPr>
              <a:t>First and last scan of 9 total</a:t>
            </a:r>
          </a:p>
        </p:txBody>
      </p:sp>
      <p:pic>
        <p:nvPicPr>
          <p:cNvPr id="23" name="Picture 22" descr="barscal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0000">
            <a:off x="585966" y="4804997"/>
            <a:ext cx="1399933" cy="133041"/>
          </a:xfrm>
          <a:prstGeom prst="rect">
            <a:avLst/>
          </a:prstGeom>
        </p:spPr>
      </p:pic>
      <p:sp>
        <p:nvSpPr>
          <p:cNvPr id="29" name="TextBox 28"/>
          <p:cNvSpPr txBox="1"/>
          <p:nvPr/>
        </p:nvSpPr>
        <p:spPr>
          <a:xfrm>
            <a:off x="2661680" y="6172200"/>
            <a:ext cx="1681720" cy="226985"/>
          </a:xfrm>
          <a:prstGeom prst="rect">
            <a:avLst/>
          </a:prstGeom>
          <a:noFill/>
        </p:spPr>
        <p:txBody>
          <a:bodyPr wrap="none" rtlCol="0">
            <a:spAutoFit/>
          </a:bodyPr>
          <a:lstStyle/>
          <a:p>
            <a:r>
              <a:rPr lang="en-US" sz="1000" dirty="0" smtClean="0">
                <a:solidFill>
                  <a:srgbClr val="000000"/>
                </a:solidFill>
                <a:latin typeface="+mn-lt"/>
              </a:rPr>
              <a:t>distance to base plane [m]</a:t>
            </a:r>
            <a:r>
              <a:rPr lang="en-US" sz="1000" dirty="0" smtClean="0">
                <a:latin typeface="+mn-lt"/>
              </a:rPr>
              <a:t> </a:t>
            </a:r>
            <a:endParaRPr lang="en-US" sz="1000" dirty="0">
              <a:latin typeface="+mn-lt"/>
            </a:endParaRPr>
          </a:p>
        </p:txBody>
      </p:sp>
      <p:pic>
        <p:nvPicPr>
          <p:cNvPr id="30" name="Picture 29" descr="PC100733.JPG"/>
          <p:cNvPicPr>
            <a:picLocks noChangeAspect="1"/>
          </p:cNvPicPr>
          <p:nvPr/>
        </p:nvPicPr>
        <p:blipFill rotWithShape="1">
          <a:blip r:embed="rId6" cstate="screen">
            <a:extLst>
              <a:ext uri="{28A0092B-C50C-407E-A947-70E740481C1C}">
                <a14:useLocalDpi xmlns:a14="http://schemas.microsoft.com/office/drawing/2010/main"/>
              </a:ext>
            </a:extLst>
          </a:blip>
          <a:srcRect t="17028" r="-920" b="24301"/>
          <a:stretch/>
        </p:blipFill>
        <p:spPr>
          <a:xfrm>
            <a:off x="381000" y="990600"/>
            <a:ext cx="3255087" cy="1295400"/>
          </a:xfrm>
          <a:prstGeom prst="rect">
            <a:avLst/>
          </a:prstGeom>
        </p:spPr>
      </p:pic>
      <p:sp>
        <p:nvSpPr>
          <p:cNvPr id="25" name="TextBox 24"/>
          <p:cNvSpPr txBox="1"/>
          <p:nvPr/>
        </p:nvSpPr>
        <p:spPr>
          <a:xfrm>
            <a:off x="4267200" y="1143000"/>
            <a:ext cx="4482471" cy="1276503"/>
          </a:xfrm>
          <a:prstGeom prst="rect">
            <a:avLst/>
          </a:prstGeom>
          <a:noFill/>
        </p:spPr>
        <p:txBody>
          <a:bodyPr wrap="square" rtlCol="0">
            <a:spAutoFit/>
          </a:bodyPr>
          <a:lstStyle/>
          <a:p>
            <a:r>
              <a:rPr lang="en-US" sz="1800" dirty="0" smtClean="0">
                <a:solidFill>
                  <a:schemeClr val="tx1"/>
                </a:solidFill>
                <a:latin typeface="+mn-lt"/>
              </a:rPr>
              <a:t>Where and when was the change between two surveys greater </a:t>
            </a:r>
          </a:p>
          <a:p>
            <a:r>
              <a:rPr lang="en-US" sz="1800" dirty="0" smtClean="0">
                <a:solidFill>
                  <a:schemeClr val="tx1"/>
                </a:solidFill>
                <a:latin typeface="+mn-lt"/>
              </a:rPr>
              <a:t>than 0.5m and what was its pattern?</a:t>
            </a:r>
          </a:p>
          <a:p>
            <a:endParaRPr lang="en-US" sz="1800" dirty="0">
              <a:solidFill>
                <a:schemeClr val="tx1"/>
              </a:solidFill>
              <a:latin typeface="+mn-lt"/>
            </a:endParaRPr>
          </a:p>
          <a:p>
            <a:r>
              <a:rPr lang="en-US" sz="1800" dirty="0" err="1" smtClean="0">
                <a:solidFill>
                  <a:schemeClr val="tx1"/>
                </a:solidFill>
                <a:latin typeface="+mn-lt"/>
              </a:rPr>
              <a:t>Isosurfaces</a:t>
            </a:r>
            <a:r>
              <a:rPr lang="en-US" sz="1800" dirty="0" smtClean="0">
                <a:solidFill>
                  <a:schemeClr val="tx1"/>
                </a:solidFill>
                <a:latin typeface="+mn-lt"/>
              </a:rPr>
              <a:t> of change &gt; 0.5 m</a:t>
            </a:r>
            <a:endParaRPr lang="en-US" sz="1800" dirty="0">
              <a:solidFill>
                <a:schemeClr val="tx1"/>
              </a:solidFill>
              <a:latin typeface="+mn-lt"/>
            </a:endParaRPr>
          </a:p>
        </p:txBody>
      </p:sp>
      <p:pic>
        <p:nvPicPr>
          <p:cNvPr id="27" name="Picture 26" descr="voxel9_isosurf04lossn2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89518" y="2667000"/>
            <a:ext cx="4570957" cy="2209800"/>
          </a:xfrm>
          <a:prstGeom prst="rect">
            <a:avLst/>
          </a:prstGeom>
        </p:spPr>
      </p:pic>
      <p:sp>
        <p:nvSpPr>
          <p:cNvPr id="33" name="TextBox 32"/>
          <p:cNvSpPr txBox="1"/>
          <p:nvPr/>
        </p:nvSpPr>
        <p:spPr>
          <a:xfrm rot="20820000">
            <a:off x="7237937" y="4710032"/>
            <a:ext cx="1933622" cy="253916"/>
          </a:xfrm>
          <a:prstGeom prst="rect">
            <a:avLst/>
          </a:prstGeom>
          <a:noFill/>
        </p:spPr>
        <p:txBody>
          <a:bodyPr wrap="square" rtlCol="0">
            <a:spAutoFit/>
            <a:scene3d>
              <a:camera prst="orthographicFront">
                <a:rot lat="0" lon="0" rev="240000"/>
              </a:camera>
              <a:lightRig rig="threePt" dir="t"/>
            </a:scene3d>
          </a:bodyPr>
          <a:lstStyle/>
          <a:p>
            <a:r>
              <a:rPr lang="en-US" sz="1200" dirty="0" smtClean="0">
                <a:solidFill>
                  <a:srgbClr val="000000"/>
                </a:solidFill>
                <a:latin typeface="+mn-lt"/>
              </a:rPr>
              <a:t>distance difference [m</a:t>
            </a:r>
            <a:r>
              <a:rPr lang="en-US" sz="1200" b="1" dirty="0" smtClean="0">
                <a:solidFill>
                  <a:srgbClr val="000000"/>
                </a:solidFill>
              </a:rPr>
              <a:t>]</a:t>
            </a:r>
            <a:endParaRPr lang="en-US" sz="1200" b="1" dirty="0">
              <a:solidFill>
                <a:srgbClr val="000000"/>
              </a:solidFill>
            </a:endParaRPr>
          </a:p>
        </p:txBody>
      </p:sp>
      <p:pic>
        <p:nvPicPr>
          <p:cNvPr id="34" name="Picture 33" descr="diff_legendhoriz.png"/>
          <p:cNvPicPr>
            <a:picLocks noChangeAspect="1"/>
          </p:cNvPicPr>
          <p:nvPr/>
        </p:nvPicPr>
        <p:blipFill>
          <a:blip r:embed="rId8">
            <a:clrChange>
              <a:clrFrom>
                <a:srgbClr val="FFFFFF"/>
              </a:clrFrom>
              <a:clrTo>
                <a:srgbClr val="FFFFFF">
                  <a:alpha val="0"/>
                </a:srgbClr>
              </a:clrTo>
            </a:clrChange>
            <a:alphaModFix amt="77000"/>
            <a:extLst>
              <a:ext uri="{28A0092B-C50C-407E-A947-70E740481C1C}">
                <a14:useLocalDpi xmlns:a14="http://schemas.microsoft.com/office/drawing/2010/main"/>
              </a:ext>
            </a:extLst>
          </a:blip>
          <a:stretch>
            <a:fillRect/>
          </a:stretch>
        </p:blipFill>
        <p:spPr>
          <a:xfrm rot="20580000">
            <a:off x="6935843" y="4538583"/>
            <a:ext cx="1900549" cy="295273"/>
          </a:xfrm>
          <a:prstGeom prst="rect">
            <a:avLst/>
          </a:prstGeom>
        </p:spPr>
      </p:pic>
      <p:sp>
        <p:nvSpPr>
          <p:cNvPr id="35" name="TextBox 34"/>
          <p:cNvSpPr txBox="1"/>
          <p:nvPr/>
        </p:nvSpPr>
        <p:spPr>
          <a:xfrm rot="825976">
            <a:off x="4784966" y="4789195"/>
            <a:ext cx="1218925" cy="280846"/>
          </a:xfrm>
          <a:prstGeom prst="rect">
            <a:avLst/>
          </a:prstGeom>
          <a:noFill/>
        </p:spPr>
        <p:txBody>
          <a:bodyPr wrap="square" rtlCol="0">
            <a:spAutoFit/>
          </a:bodyPr>
          <a:lstStyle/>
          <a:p>
            <a:r>
              <a:rPr lang="en-US" sz="1400" b="1" dirty="0" smtClean="0">
                <a:solidFill>
                  <a:srgbClr val="000000"/>
                </a:solidFill>
              </a:rPr>
              <a:t>      </a:t>
            </a:r>
            <a:r>
              <a:rPr lang="en-US" sz="1400" dirty="0" smtClean="0">
                <a:solidFill>
                  <a:srgbClr val="000000"/>
                </a:solidFill>
                <a:latin typeface="+mn-lt"/>
              </a:rPr>
              <a:t>epochs</a:t>
            </a:r>
            <a:r>
              <a:rPr lang="en-US" sz="1400" b="1" dirty="0" smtClean="0">
                <a:solidFill>
                  <a:srgbClr val="000000"/>
                </a:solidFill>
              </a:rPr>
              <a:t>      </a:t>
            </a:r>
            <a:endParaRPr lang="en-US" sz="1400" b="1" dirty="0">
              <a:solidFill>
                <a:srgbClr val="000000"/>
              </a:solidFill>
            </a:endParaRPr>
          </a:p>
        </p:txBody>
      </p:sp>
      <p:pic>
        <p:nvPicPr>
          <p:cNvPr id="36" name="Picture 35" descr="timelg.png"/>
          <p:cNvPicPr>
            <a:picLocks noChangeAspect="1"/>
          </p:cNvPicPr>
          <p:nvPr/>
        </p:nvPicPr>
        <p:blipFill>
          <a:blip r:embed="rId9">
            <a:extLst>
              <a:ext uri="{28A0092B-C50C-407E-A947-70E740481C1C}">
                <a14:useLocalDpi xmlns:a14="http://schemas.microsoft.com/office/drawing/2010/main"/>
              </a:ext>
            </a:extLst>
          </a:blip>
          <a:stretch>
            <a:fillRect/>
          </a:stretch>
        </p:blipFill>
        <p:spPr>
          <a:xfrm rot="901464">
            <a:off x="4655051" y="4577085"/>
            <a:ext cx="1841908" cy="295743"/>
          </a:xfrm>
          <a:prstGeom prst="rect">
            <a:avLst/>
          </a:prstGeom>
        </p:spPr>
      </p:pic>
      <p:sp>
        <p:nvSpPr>
          <p:cNvPr id="37" name="Rectangle 1"/>
          <p:cNvSpPr txBox="1">
            <a:spLocks noChangeArrowheads="1"/>
          </p:cNvSpPr>
          <p:nvPr/>
        </p:nvSpPr>
        <p:spPr bwMode="auto">
          <a:xfrm>
            <a:off x="457199" y="152400"/>
            <a:ext cx="8004175"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80"/>
                </a:solidFill>
              </a:rPr>
              <a:t>Monitoring eroding stream bank</a:t>
            </a:r>
            <a:endParaRPr lang="en-US" dirty="0">
              <a:solidFill>
                <a:srgbClr val="000080"/>
              </a:solidFill>
            </a:endParaRPr>
          </a:p>
        </p:txBody>
      </p:sp>
      <p:sp>
        <p:nvSpPr>
          <p:cNvPr id="3" name="Rectangle 2"/>
          <p:cNvSpPr/>
          <p:nvPr/>
        </p:nvSpPr>
        <p:spPr>
          <a:xfrm>
            <a:off x="4419600" y="5715000"/>
            <a:ext cx="4724400" cy="781445"/>
          </a:xfrm>
          <a:prstGeom prst="rect">
            <a:avLst/>
          </a:prstGeom>
        </p:spPr>
        <p:txBody>
          <a:bodyPr wrap="square">
            <a:spAutoFit/>
          </a:bodyPr>
          <a:lstStyle/>
          <a:p>
            <a:r>
              <a:rPr lang="en-US" sz="1200" dirty="0">
                <a:solidFill>
                  <a:schemeClr val="tx1"/>
                </a:solidFill>
              </a:rPr>
              <a:t>Dr. </a:t>
            </a:r>
            <a:r>
              <a:rPr lang="en-US" sz="1200" dirty="0" smtClean="0">
                <a:solidFill>
                  <a:schemeClr val="tx1"/>
                </a:solidFill>
              </a:rPr>
              <a:t>M. </a:t>
            </a:r>
            <a:r>
              <a:rPr lang="en-US" sz="1200" dirty="0" err="1">
                <a:solidFill>
                  <a:schemeClr val="tx1"/>
                </a:solidFill>
              </a:rPr>
              <a:t>Starek</a:t>
            </a:r>
            <a:r>
              <a:rPr lang="en-US" sz="1200" dirty="0">
                <a:solidFill>
                  <a:schemeClr val="tx1"/>
                </a:solidFill>
              </a:rPr>
              <a:t>, </a:t>
            </a:r>
            <a:r>
              <a:rPr lang="en-US" sz="1200" dirty="0" smtClean="0">
                <a:solidFill>
                  <a:schemeClr val="tx1"/>
                </a:solidFill>
              </a:rPr>
              <a:t>N. </a:t>
            </a:r>
            <a:r>
              <a:rPr lang="en-US" sz="1200" dirty="0">
                <a:solidFill>
                  <a:schemeClr val="tx1"/>
                </a:solidFill>
              </a:rPr>
              <a:t>Lyons, </a:t>
            </a:r>
            <a:r>
              <a:rPr lang="en-US" sz="1200" dirty="0" smtClean="0">
                <a:solidFill>
                  <a:schemeClr val="tx1"/>
                </a:solidFill>
              </a:rPr>
              <a:t>K. </a:t>
            </a:r>
            <a:r>
              <a:rPr lang="en-US" sz="1200" dirty="0" err="1">
                <a:solidFill>
                  <a:schemeClr val="tx1"/>
                </a:solidFill>
              </a:rPr>
              <a:t>Cepero</a:t>
            </a:r>
            <a:r>
              <a:rPr lang="en-US" sz="1200" dirty="0">
                <a:solidFill>
                  <a:schemeClr val="tx1"/>
                </a:solidFill>
              </a:rPr>
              <a:t>, Dr. </a:t>
            </a:r>
            <a:r>
              <a:rPr lang="en-US" sz="1200" dirty="0" err="1" smtClean="0">
                <a:solidFill>
                  <a:schemeClr val="tx1"/>
                </a:solidFill>
              </a:rPr>
              <a:t>Wegmann</a:t>
            </a:r>
            <a:endParaRPr lang="en-US" sz="1200" dirty="0">
              <a:solidFill>
                <a:schemeClr val="tx1"/>
              </a:solidFill>
            </a:endParaRPr>
          </a:p>
          <a:p>
            <a:r>
              <a:rPr lang="en-US" sz="1200" dirty="0">
                <a:solidFill>
                  <a:schemeClr val="tx1"/>
                </a:solidFill>
              </a:rPr>
              <a:t>legacy sediment from old millpond, in farmland turned to state </a:t>
            </a:r>
            <a:r>
              <a:rPr lang="en-US" sz="1200" dirty="0" smtClean="0">
                <a:solidFill>
                  <a:schemeClr val="tx1"/>
                </a:solidFill>
              </a:rPr>
              <a:t>park</a:t>
            </a:r>
            <a:endParaRPr lang="en-US" sz="1200" dirty="0">
              <a:solidFill>
                <a:schemeClr val="tx1"/>
              </a:solidFill>
            </a:endParaRPr>
          </a:p>
          <a:p>
            <a:r>
              <a:rPr lang="en-US" sz="1200" dirty="0">
                <a:solidFill>
                  <a:schemeClr val="tx1"/>
                </a:solidFill>
              </a:rPr>
              <a:t>monitoring by Leica Scan terrestrial scanner – 8 epochs 2010 – </a:t>
            </a:r>
            <a:r>
              <a:rPr lang="en-US" sz="1200" dirty="0" smtClean="0">
                <a:solidFill>
                  <a:schemeClr val="tx1"/>
                </a:solidFill>
              </a:rPr>
              <a:t>2012, 1cm </a:t>
            </a:r>
            <a:r>
              <a:rPr lang="en-US" sz="1200" dirty="0">
                <a:solidFill>
                  <a:schemeClr val="tx1"/>
                </a:solidFill>
              </a:rPr>
              <a:t>res DEM</a:t>
            </a:r>
          </a:p>
        </p:txBody>
      </p:sp>
      <p:sp>
        <p:nvSpPr>
          <p:cNvPr id="5" name="TextBox 4"/>
          <p:cNvSpPr txBox="1"/>
          <p:nvPr/>
        </p:nvSpPr>
        <p:spPr>
          <a:xfrm rot="20760000">
            <a:off x="1928790" y="4525695"/>
            <a:ext cx="485819" cy="266227"/>
          </a:xfrm>
          <a:prstGeom prst="rect">
            <a:avLst/>
          </a:prstGeom>
          <a:noFill/>
        </p:spPr>
        <p:txBody>
          <a:bodyPr wrap="square" rtlCol="0">
            <a:spAutoFit/>
          </a:bodyPr>
          <a:lstStyle/>
          <a:p>
            <a:r>
              <a:rPr lang="en-US" sz="1200" dirty="0">
                <a:solidFill>
                  <a:srgbClr val="000000"/>
                </a:solidFill>
                <a:latin typeface="+mn-lt"/>
              </a:rPr>
              <a:t>5</a:t>
            </a:r>
            <a:r>
              <a:rPr lang="en-US" sz="1200" dirty="0" smtClean="0">
                <a:solidFill>
                  <a:srgbClr val="000000"/>
                </a:solidFill>
                <a:latin typeface="+mn-lt"/>
              </a:rPr>
              <a:t>m</a:t>
            </a:r>
            <a:endParaRPr lang="en-US" sz="1200" dirty="0">
              <a:solidFill>
                <a:srgbClr val="000000"/>
              </a:solidFill>
              <a:latin typeface="+mn-lt"/>
            </a:endParaRPr>
          </a:p>
        </p:txBody>
      </p:sp>
    </p:spTree>
    <p:extLst>
      <p:ext uri="{BB962C8B-B14F-4D97-AF65-F5344CB8AC3E}">
        <p14:creationId xmlns:p14="http://schemas.microsoft.com/office/powerpoint/2010/main" val="23806998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63550"/>
            <a:ext cx="7710488" cy="679450"/>
          </a:xfrm>
        </p:spPr>
        <p:txBody>
          <a:bodyPr/>
          <a:lstStyle/>
          <a:p>
            <a:pPr algn="l" eaLnBrk="1" hangingPunct="1">
              <a:defRPr/>
            </a:pPr>
            <a:r>
              <a:rPr lang="en-US" dirty="0" smtClean="0">
                <a:solidFill>
                  <a:srgbClr val="000090"/>
                </a:solidFill>
                <a:cs typeface="+mj-cs"/>
              </a:rPr>
              <a:t>Project: Fire modeling in GRASS</a:t>
            </a:r>
          </a:p>
        </p:txBody>
      </p:sp>
      <p:sp>
        <p:nvSpPr>
          <p:cNvPr id="70660" name="Text Box 4"/>
          <p:cNvSpPr txBox="1">
            <a:spLocks noChangeArrowheads="1"/>
          </p:cNvSpPr>
          <p:nvPr/>
        </p:nvSpPr>
        <p:spPr bwMode="auto">
          <a:xfrm>
            <a:off x="609600" y="1295400"/>
            <a:ext cx="7848600" cy="6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smtClean="0">
                <a:solidFill>
                  <a:srgbClr val="000000"/>
                </a:solidFill>
                <a:latin typeface="+mn-lt"/>
                <a:cs typeface="+mn-cs"/>
              </a:rPr>
              <a:t>Enhance wildfire modeling in GRASS to support time series input and dynamic visualization: </a:t>
            </a:r>
            <a:r>
              <a:rPr lang="en-US" sz="2000" dirty="0" err="1" smtClean="0">
                <a:solidFill>
                  <a:srgbClr val="000000"/>
                </a:solidFill>
                <a:latin typeface="+mn-lt"/>
                <a:cs typeface="+mn-cs"/>
              </a:rPr>
              <a:t>r.fire.spread</a:t>
            </a:r>
            <a:r>
              <a:rPr lang="en-US" sz="2000" dirty="0" smtClean="0">
                <a:solidFill>
                  <a:srgbClr val="000000"/>
                </a:solidFill>
                <a:latin typeface="+mn-lt"/>
                <a:cs typeface="+mn-cs"/>
              </a:rPr>
              <a:t>  python module</a:t>
            </a:r>
            <a:endParaRPr lang="en-US" sz="2000" dirty="0">
              <a:solidFill>
                <a:srgbClr val="000000"/>
              </a:solidFill>
              <a:latin typeface="+mn-lt"/>
              <a:cs typeface="+mn-cs"/>
            </a:endParaRPr>
          </a:p>
        </p:txBody>
      </p:sp>
      <p:pic>
        <p:nvPicPr>
          <p:cNvPr id="3" name="Picture 2" descr="vasek_fire.png"/>
          <p:cNvPicPr>
            <a:picLocks noChangeAspect="1"/>
          </p:cNvPicPr>
          <p:nvPr/>
        </p:nvPicPr>
        <p:blipFill rotWithShape="1">
          <a:blip r:embed="rId3">
            <a:extLst>
              <a:ext uri="{28A0092B-C50C-407E-A947-70E740481C1C}">
                <a14:useLocalDpi xmlns:a14="http://schemas.microsoft.com/office/drawing/2010/main" val="0"/>
              </a:ext>
            </a:extLst>
          </a:blip>
          <a:srcRect l="-1" t="1718" r="2306" b="4647"/>
          <a:stretch/>
        </p:blipFill>
        <p:spPr>
          <a:xfrm>
            <a:off x="1143000" y="2062771"/>
            <a:ext cx="6057468" cy="4033229"/>
          </a:xfrm>
          <a:prstGeom prst="rect">
            <a:avLst/>
          </a:prstGeom>
        </p:spPr>
      </p:pic>
      <p:sp>
        <p:nvSpPr>
          <p:cNvPr id="4" name="TextBox 3"/>
          <p:cNvSpPr txBox="1"/>
          <p:nvPr/>
        </p:nvSpPr>
        <p:spPr>
          <a:xfrm>
            <a:off x="1447800" y="6047626"/>
            <a:ext cx="5599760" cy="353174"/>
          </a:xfrm>
          <a:prstGeom prst="rect">
            <a:avLst/>
          </a:prstGeom>
          <a:noFill/>
        </p:spPr>
        <p:txBody>
          <a:bodyPr wrap="none" rtlCol="0">
            <a:spAutoFit/>
          </a:bodyPr>
          <a:lstStyle/>
          <a:p>
            <a:r>
              <a:rPr lang="en-US" sz="1800" dirty="0" smtClean="0">
                <a:solidFill>
                  <a:schemeClr val="tx1"/>
                </a:solidFill>
              </a:rPr>
              <a:t>Simulation of past fire in Shenandoah National Park</a:t>
            </a:r>
            <a:endParaRPr lang="en-US" sz="1800" dirty="0">
              <a:solidFill>
                <a:schemeClr val="tx1"/>
              </a:solidFill>
            </a:endParaRPr>
          </a:p>
        </p:txBody>
      </p:sp>
    </p:spTree>
    <p:extLst>
      <p:ext uri="{BB962C8B-B14F-4D97-AF65-F5344CB8AC3E}">
        <p14:creationId xmlns:p14="http://schemas.microsoft.com/office/powerpoint/2010/main" val="10608727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63550"/>
            <a:ext cx="7710488" cy="679450"/>
          </a:xfrm>
        </p:spPr>
        <p:txBody>
          <a:bodyPr/>
          <a:lstStyle/>
          <a:p>
            <a:pPr algn="l" eaLnBrk="1" hangingPunct="1">
              <a:defRPr/>
            </a:pPr>
            <a:r>
              <a:rPr lang="en-US" dirty="0" smtClean="0">
                <a:solidFill>
                  <a:srgbClr val="000090"/>
                </a:solidFill>
                <a:cs typeface="+mj-cs"/>
              </a:rPr>
              <a:t>Insolation and cast shadows</a:t>
            </a:r>
          </a:p>
        </p:txBody>
      </p:sp>
      <p:sp>
        <p:nvSpPr>
          <p:cNvPr id="70660" name="Text Box 4"/>
          <p:cNvSpPr txBox="1">
            <a:spLocks noChangeArrowheads="1"/>
          </p:cNvSpPr>
          <p:nvPr/>
        </p:nvSpPr>
        <p:spPr bwMode="auto">
          <a:xfrm>
            <a:off x="609600" y="1295400"/>
            <a:ext cx="7848600"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smtClean="0">
                <a:solidFill>
                  <a:srgbClr val="000000"/>
                </a:solidFill>
                <a:latin typeface="+mn-lt"/>
                <a:cs typeface="+mn-cs"/>
              </a:rPr>
              <a:t>Computes amount of solar radiation at any point each 30 minutes</a:t>
            </a:r>
            <a:endParaRPr lang="en-US" sz="2000" dirty="0">
              <a:solidFill>
                <a:srgbClr val="000000"/>
              </a:solidFill>
              <a:latin typeface="+mn-lt"/>
              <a:cs typeface="+mn-cs"/>
            </a:endParaRPr>
          </a:p>
        </p:txBody>
      </p:sp>
      <p:pic>
        <p:nvPicPr>
          <p:cNvPr id="6" name="Picture 5" descr="summer_solstice_centenni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52600"/>
            <a:ext cx="7620000" cy="4533900"/>
          </a:xfrm>
          <a:prstGeom prst="rect">
            <a:avLst/>
          </a:prstGeom>
        </p:spPr>
      </p:pic>
    </p:spTree>
    <p:extLst>
      <p:ext uri="{BB962C8B-B14F-4D97-AF65-F5344CB8AC3E}">
        <p14:creationId xmlns:p14="http://schemas.microsoft.com/office/powerpoint/2010/main" val="5993588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39088" cy="762000"/>
          </a:xfrm>
        </p:spPr>
        <p:txBody>
          <a:bodyPr/>
          <a:lstStyle/>
          <a:p>
            <a:pPr algn="l">
              <a:defRPr/>
            </a:pPr>
            <a:r>
              <a:rPr lang="en-US" dirty="0" err="1" smtClean="0">
                <a:solidFill>
                  <a:srgbClr val="000090"/>
                </a:solidFill>
              </a:rPr>
              <a:t>TanGeoMS</a:t>
            </a:r>
            <a:endParaRPr lang="en-US" dirty="0">
              <a:solidFill>
                <a:srgbClr val="000090"/>
              </a:solidFill>
            </a:endParaRPr>
          </a:p>
        </p:txBody>
      </p:sp>
      <p:sp>
        <p:nvSpPr>
          <p:cNvPr id="3" name="Content Placeholder 2"/>
          <p:cNvSpPr>
            <a:spLocks noGrp="1"/>
          </p:cNvSpPr>
          <p:nvPr>
            <p:ph idx="1"/>
          </p:nvPr>
        </p:nvSpPr>
        <p:spPr>
          <a:xfrm>
            <a:off x="609600" y="1295400"/>
            <a:ext cx="4038600" cy="4724400"/>
          </a:xfrm>
        </p:spPr>
        <p:txBody>
          <a:bodyPr/>
          <a:lstStyle/>
          <a:p>
            <a:pPr marL="0" indent="0">
              <a:lnSpc>
                <a:spcPct val="100000"/>
              </a:lnSpc>
              <a:defRPr/>
            </a:pPr>
            <a:r>
              <a:rPr lang="en-US" sz="2000" dirty="0" smtClean="0"/>
              <a:t>Tangible GIS interface</a:t>
            </a:r>
          </a:p>
          <a:p>
            <a:pPr marL="0" indent="0">
              <a:lnSpc>
                <a:spcPct val="100000"/>
              </a:lnSpc>
              <a:defRPr/>
            </a:pPr>
            <a:r>
              <a:rPr lang="en-US" sz="2000" dirty="0" smtClean="0"/>
              <a:t>Landscape model is modified by hand and the response is projected on the model surface.</a:t>
            </a:r>
          </a:p>
          <a:p>
            <a:pPr marL="0" indent="0">
              <a:lnSpc>
                <a:spcPct val="100000"/>
              </a:lnSpc>
              <a:defRPr/>
            </a:pPr>
            <a:r>
              <a:rPr lang="en-US" sz="2000" dirty="0" err="1" smtClean="0"/>
              <a:t>Kinect</a:t>
            </a:r>
            <a:r>
              <a:rPr lang="en-US" sz="2000" dirty="0" smtClean="0"/>
              <a:t> + projector + 3D model coupled in near real-time with GRASS GIS </a:t>
            </a:r>
          </a:p>
          <a:p>
            <a:pPr marL="0" indent="0">
              <a:lnSpc>
                <a:spcPct val="100000"/>
              </a:lnSpc>
              <a:defRPr/>
            </a:pPr>
            <a:endParaRPr lang="en-US" sz="1800" dirty="0" smtClean="0"/>
          </a:p>
          <a:p>
            <a:pPr marL="0" indent="0">
              <a:lnSpc>
                <a:spcPct val="100000"/>
              </a:lnSpc>
              <a:defRPr/>
            </a:pPr>
            <a:r>
              <a:rPr lang="en-US" sz="1800" dirty="0" smtClean="0"/>
              <a:t>Motivation for  development of GIS-based simulation tools: </a:t>
            </a:r>
          </a:p>
          <a:p>
            <a:pPr marL="0" indent="0">
              <a:lnSpc>
                <a:spcPct val="100000"/>
              </a:lnSpc>
              <a:defRPr/>
            </a:pPr>
            <a:r>
              <a:rPr lang="en-US" sz="1800" dirty="0" smtClean="0"/>
              <a:t>runoff, flooding, erosion, solar radiation, fire spread, dam breach, avalanches and others</a:t>
            </a:r>
          </a:p>
          <a:p>
            <a:pPr marL="0" indent="0">
              <a:lnSpc>
                <a:spcPct val="100000"/>
              </a:lnSpc>
              <a:defRPr/>
            </a:pPr>
            <a:endParaRPr lang="en-US" sz="1800" dirty="0" smtClean="0"/>
          </a:p>
        </p:txBody>
      </p:sp>
      <p:sp>
        <p:nvSpPr>
          <p:cNvPr id="10" name="Isosceles Triangle 9"/>
          <p:cNvSpPr/>
          <p:nvPr/>
        </p:nvSpPr>
        <p:spPr bwMode="auto">
          <a:xfrm>
            <a:off x="5791200" y="1371600"/>
            <a:ext cx="533400" cy="1905000"/>
          </a:xfrm>
          <a:prstGeom prst="triangle">
            <a:avLst/>
          </a:prstGeom>
          <a:solidFill>
            <a:srgbClr val="00B8FF">
              <a:alpha val="35000"/>
            </a:srgbClr>
          </a:solidFill>
          <a:ln w="9525"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7" name="TextBox 6"/>
          <p:cNvSpPr txBox="1"/>
          <p:nvPr/>
        </p:nvSpPr>
        <p:spPr>
          <a:xfrm>
            <a:off x="381000" y="6019800"/>
            <a:ext cx="4800600" cy="266227"/>
          </a:xfrm>
          <a:prstGeom prst="rect">
            <a:avLst/>
          </a:prstGeom>
          <a:noFill/>
        </p:spPr>
        <p:txBody>
          <a:bodyPr wrap="square" rtlCol="0">
            <a:spAutoFit/>
          </a:bodyPr>
          <a:lstStyle/>
          <a:p>
            <a:r>
              <a:rPr lang="hu-HU" sz="1200" dirty="0" smtClean="0">
                <a:solidFill>
                  <a:srgbClr val="000090"/>
                </a:solidFill>
              </a:rPr>
              <a:t>see videos at: http</a:t>
            </a:r>
            <a:r>
              <a:rPr lang="hu-HU" sz="1200" dirty="0">
                <a:solidFill>
                  <a:srgbClr val="000090"/>
                </a:solidFill>
              </a:rPr>
              <a:t>://</a:t>
            </a:r>
            <a:r>
              <a:rPr lang="hu-HU" sz="1200" dirty="0" smtClean="0">
                <a:solidFill>
                  <a:srgbClr val="000090"/>
                </a:solidFill>
              </a:rPr>
              <a:t>geospatial.ncsu.edu</a:t>
            </a:r>
            <a:r>
              <a:rPr lang="hu-HU" sz="1200" dirty="0">
                <a:solidFill>
                  <a:srgbClr val="000090"/>
                </a:solidFill>
              </a:rPr>
              <a:t>/osgeorel/tangeoms.html</a:t>
            </a:r>
            <a:endParaRPr lang="en-US" sz="1200" dirty="0">
              <a:solidFill>
                <a:srgbClr val="000090"/>
              </a:solidFill>
            </a:endParaRPr>
          </a:p>
        </p:txBody>
      </p:sp>
      <p:pic>
        <p:nvPicPr>
          <p:cNvPr id="8" name="Picture 7" descr="setupspring2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219200"/>
            <a:ext cx="2819399" cy="4043018"/>
          </a:xfrm>
          <a:prstGeom prst="rect">
            <a:avLst/>
          </a:prstGeom>
        </p:spPr>
      </p:pic>
      <p:pic>
        <p:nvPicPr>
          <p:cNvPr id="9" name="Picture 8" descr="firevide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5333999"/>
            <a:ext cx="1524000" cy="1003139"/>
          </a:xfrm>
          <a:prstGeom prst="rect">
            <a:avLst/>
          </a:prstGeom>
        </p:spPr>
      </p:pic>
      <p:pic>
        <p:nvPicPr>
          <p:cNvPr id="13" name="Picture 12" descr="geomorphonsvide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749" y="5334000"/>
            <a:ext cx="1495451" cy="977900"/>
          </a:xfrm>
          <a:prstGeom prst="rect">
            <a:avLst/>
          </a:prstGeom>
        </p:spPr>
      </p:pic>
    </p:spTree>
    <p:extLst>
      <p:ext uri="{BB962C8B-B14F-4D97-AF65-F5344CB8AC3E}">
        <p14:creationId xmlns:p14="http://schemas.microsoft.com/office/powerpoint/2010/main" val="9356040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09600" y="304800"/>
            <a:ext cx="7939088" cy="762000"/>
          </a:xfrm>
        </p:spPr>
        <p:txBody>
          <a:bodyPr/>
          <a:lstStyle/>
          <a:p>
            <a:pPr algn="l">
              <a:defRPr/>
            </a:pPr>
            <a:r>
              <a:rPr lang="en-US" dirty="0" err="1" smtClean="0">
                <a:solidFill>
                  <a:srgbClr val="000090"/>
                </a:solidFill>
              </a:rPr>
              <a:t>TanGeoMS</a:t>
            </a:r>
            <a:endParaRPr lang="en-US" dirty="0">
              <a:solidFill>
                <a:srgbClr val="000090"/>
              </a:solidFill>
            </a:endParaRPr>
          </a:p>
        </p:txBody>
      </p:sp>
      <p:pic>
        <p:nvPicPr>
          <p:cNvPr id="12" name="Picture 11" descr="tangeo_LARsummer201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3886200" cy="5181600"/>
          </a:xfrm>
          <a:prstGeom prst="rect">
            <a:avLst/>
          </a:prstGeom>
        </p:spPr>
      </p:pic>
      <p:pic>
        <p:nvPicPr>
          <p:cNvPr id="14" name="Picture 13" descr="tangeo_LARsummer2014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95400"/>
            <a:ext cx="3886200" cy="2914650"/>
          </a:xfrm>
          <a:prstGeom prst="rect">
            <a:avLst/>
          </a:prstGeom>
        </p:spPr>
      </p:pic>
      <p:pic>
        <p:nvPicPr>
          <p:cNvPr id="17" name="Picture 16" descr="TanGeomsCCflowJRfloodIH20.jpg"/>
          <p:cNvPicPr>
            <a:picLocks noChangeAspect="1"/>
          </p:cNvPicPr>
          <p:nvPr/>
        </p:nvPicPr>
        <p:blipFill rotWithShape="1">
          <a:blip r:embed="rId4">
            <a:extLst>
              <a:ext uri="{28A0092B-C50C-407E-A947-70E740481C1C}">
                <a14:useLocalDpi xmlns:a14="http://schemas.microsoft.com/office/drawing/2010/main" val="0"/>
              </a:ext>
            </a:extLst>
          </a:blip>
          <a:srcRect t="26551" r="9139" b="7954"/>
          <a:stretch/>
        </p:blipFill>
        <p:spPr>
          <a:xfrm>
            <a:off x="4648200" y="4307373"/>
            <a:ext cx="4154143" cy="2245827"/>
          </a:xfrm>
          <a:prstGeom prst="rect">
            <a:avLst/>
          </a:prstGeom>
        </p:spPr>
      </p:pic>
    </p:spTree>
    <p:extLst>
      <p:ext uri="{BB962C8B-B14F-4D97-AF65-F5344CB8AC3E}">
        <p14:creationId xmlns:p14="http://schemas.microsoft.com/office/powerpoint/2010/main" val="15299214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376363" y="1150938"/>
            <a:ext cx="7124700"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1" hangingPunct="1">
              <a:buClrTx/>
              <a:buFontTx/>
              <a:buNone/>
              <a:defRPr/>
            </a:pPr>
            <a:r>
              <a:rPr lang="en-US" sz="1200" dirty="0" smtClean="0">
                <a:solidFill>
                  <a:srgbClr val="CCCCFF"/>
                </a:solidFill>
                <a:hlinkClick r:id="rId3"/>
              </a:rPr>
              <a:t>http://www4.ncsu.edu/~hmitasowrriwork/tangis/tg1bak2_ed4_1min640.mov</a:t>
            </a:r>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t="8582"/>
          <a:stretch>
            <a:fillRect/>
          </a:stretch>
        </p:blipFill>
        <p:spPr bwMode="auto">
          <a:xfrm>
            <a:off x="430213" y="1801813"/>
            <a:ext cx="1749425" cy="1241425"/>
          </a:xfrm>
          <a:prstGeom prst="rect">
            <a:avLst/>
          </a:prstGeom>
          <a:noFill/>
          <a:ln>
            <a:noFill/>
          </a:ln>
          <a:effectLst/>
          <a:extLst>
            <a:ext uri="{909E8E84-426E-40dd-AFC4-6F175D3DCCD1}">
              <a14:hiddenFill xmlns:a14="http://schemas.microsoft.com/office/drawing/2010/main">
                <a:blipFill dpi="0" rotWithShape="0">
                  <a:blip/>
                  <a:srcRect t="858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9" name="Line 3"/>
          <p:cNvSpPr>
            <a:spLocks noChangeShapeType="1"/>
          </p:cNvSpPr>
          <p:nvPr/>
        </p:nvSpPr>
        <p:spPr bwMode="auto">
          <a:xfrm flipV="1">
            <a:off x="1816100" y="3178175"/>
            <a:ext cx="593725" cy="381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9940" name="Rectangle 4"/>
          <p:cNvSpPr>
            <a:spLocks noChangeArrowheads="1"/>
          </p:cNvSpPr>
          <p:nvPr/>
        </p:nvSpPr>
        <p:spPr bwMode="auto">
          <a:xfrm rot="5400000">
            <a:off x="1954213" y="3043237"/>
            <a:ext cx="342900"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eaLnBrk="1" hangingPunct="1">
              <a:lnSpc>
                <a:spcPct val="89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a:solidFill>
                  <a:srgbClr val="000000"/>
                </a:solidFill>
                <a:latin typeface="Gill Sans" charset="0"/>
              </a:rPr>
              <a:t>N</a:t>
            </a:r>
          </a:p>
        </p:txBody>
      </p:sp>
      <p:sp>
        <p:nvSpPr>
          <p:cNvPr id="39941" name="Text Box 5"/>
          <p:cNvSpPr txBox="1">
            <a:spLocks noChangeArrowheads="1"/>
          </p:cNvSpPr>
          <p:nvPr/>
        </p:nvSpPr>
        <p:spPr bwMode="auto">
          <a:xfrm>
            <a:off x="368300" y="454025"/>
            <a:ext cx="84391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348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1" hangingPunct="1">
              <a:buClrTx/>
              <a:buFontTx/>
              <a:buNone/>
              <a:defRPr/>
            </a:pPr>
            <a:r>
              <a:rPr lang="en-GB" sz="3600" b="1" smtClean="0">
                <a:solidFill>
                  <a:srgbClr val="000066"/>
                </a:solidFill>
                <a:cs typeface="DejaVu Sans" charset="0"/>
              </a:rPr>
              <a:t>Tangible Geospatial Modeling System</a:t>
            </a:r>
          </a:p>
        </p:txBody>
      </p:sp>
      <p:sp>
        <p:nvSpPr>
          <p:cNvPr id="39942" name="Rectangle 6"/>
          <p:cNvSpPr>
            <a:spLocks noChangeArrowheads="1"/>
          </p:cNvSpPr>
          <p:nvPr/>
        </p:nvSpPr>
        <p:spPr bwMode="auto">
          <a:xfrm>
            <a:off x="2605088" y="2068513"/>
            <a:ext cx="5794375" cy="362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 name="tg1bak2_ed4_1min640.mov">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828800"/>
            <a:ext cx="6380163"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3505200"/>
            <a:ext cx="2057787" cy="610783"/>
          </a:xfrm>
          <a:prstGeom prst="rect">
            <a:avLst/>
          </a:prstGeom>
          <a:noFill/>
        </p:spPr>
        <p:txBody>
          <a:bodyPr wrap="none" rtlCol="0">
            <a:spAutoFit/>
          </a:bodyPr>
          <a:lstStyle/>
          <a:p>
            <a:r>
              <a:rPr lang="en-US" sz="1800" dirty="0" smtClean="0">
                <a:solidFill>
                  <a:schemeClr val="tx1"/>
                </a:solidFill>
              </a:rPr>
              <a:t>2009 version</a:t>
            </a:r>
          </a:p>
          <a:p>
            <a:r>
              <a:rPr lang="en-US" sz="1800" dirty="0" smtClean="0">
                <a:solidFill>
                  <a:schemeClr val="tx1"/>
                </a:solidFill>
              </a:rPr>
              <a:t>with laser scanner</a:t>
            </a:r>
          </a:p>
        </p:txBody>
      </p:sp>
    </p:spTree>
    <p:extLst>
      <p:ext uri="{BB962C8B-B14F-4D97-AF65-F5344CB8AC3E}">
        <p14:creationId xmlns:p14="http://schemas.microsoft.com/office/powerpoint/2010/main" val="4268543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10488" cy="755650"/>
          </a:xfrm>
        </p:spPr>
        <p:txBody>
          <a:bodyPr/>
          <a:lstStyle/>
          <a:p>
            <a:r>
              <a:rPr lang="en-US" sz="2800" dirty="0" smtClean="0"/>
              <a:t>Geospatial Analytics of </a:t>
            </a:r>
            <a:r>
              <a:rPr lang="en-US" sz="2800" dirty="0"/>
              <a:t>L</a:t>
            </a:r>
            <a:r>
              <a:rPr lang="en-US" sz="2800" dirty="0" smtClean="0"/>
              <a:t>andscape </a:t>
            </a:r>
            <a:r>
              <a:rPr lang="en-US" sz="2800" dirty="0"/>
              <a:t>D</a:t>
            </a:r>
            <a:r>
              <a:rPr lang="en-US" sz="2800" dirty="0" smtClean="0"/>
              <a:t>ynamics</a:t>
            </a:r>
            <a:endParaRPr lang="en-US" sz="2800" dirty="0"/>
          </a:p>
        </p:txBody>
      </p:sp>
      <p:sp>
        <p:nvSpPr>
          <p:cNvPr id="5" name="TextBox 4"/>
          <p:cNvSpPr txBox="1"/>
          <p:nvPr/>
        </p:nvSpPr>
        <p:spPr>
          <a:xfrm>
            <a:off x="2514600" y="1840094"/>
            <a:ext cx="6248400" cy="3874906"/>
          </a:xfrm>
          <a:prstGeom prst="rect">
            <a:avLst/>
          </a:prstGeom>
          <a:noFill/>
        </p:spPr>
        <p:txBody>
          <a:bodyPr wrap="square" rtlCol="0">
            <a:spAutoFit/>
          </a:bodyPr>
          <a:lstStyle/>
          <a:p>
            <a:pPr marL="342900" indent="-342900">
              <a:buFontTx/>
              <a:buChar char="-"/>
            </a:pPr>
            <a:r>
              <a:rPr lang="en-US" dirty="0" smtClean="0">
                <a:solidFill>
                  <a:schemeClr val="tx1"/>
                </a:solidFill>
              </a:rPr>
              <a:t>processing and integration of 2D and 3D data (</a:t>
            </a:r>
            <a:r>
              <a:rPr lang="en-US" dirty="0" err="1" smtClean="0">
                <a:solidFill>
                  <a:schemeClr val="tx1"/>
                </a:solidFill>
              </a:rPr>
              <a:t>lidar</a:t>
            </a:r>
            <a:r>
              <a:rPr lang="en-US" dirty="0" smtClean="0">
                <a:solidFill>
                  <a:schemeClr val="tx1"/>
                </a:solidFill>
              </a:rPr>
              <a:t>, imagery) to capture landscape dynamics</a:t>
            </a:r>
          </a:p>
          <a:p>
            <a:pPr marL="342900" indent="-342900">
              <a:buFontTx/>
              <a:buChar char="-"/>
            </a:pPr>
            <a:endParaRPr lang="en-US" dirty="0" smtClean="0">
              <a:solidFill>
                <a:schemeClr val="tx1"/>
              </a:solidFill>
            </a:endParaRPr>
          </a:p>
          <a:p>
            <a:pPr marL="342900" indent="-342900">
              <a:buFontTx/>
              <a:buChar char="-"/>
            </a:pPr>
            <a:r>
              <a:rPr lang="en-US" dirty="0" smtClean="0">
                <a:solidFill>
                  <a:srgbClr val="000000"/>
                </a:solidFill>
              </a:rPr>
              <a:t>development of </a:t>
            </a:r>
            <a:r>
              <a:rPr lang="en-US" dirty="0" smtClean="0">
                <a:solidFill>
                  <a:srgbClr val="008000"/>
                </a:solidFill>
              </a:rPr>
              <a:t>open source </a:t>
            </a:r>
            <a:r>
              <a:rPr lang="en-US" dirty="0" smtClean="0">
                <a:solidFill>
                  <a:srgbClr val="B52008"/>
                </a:solidFill>
              </a:rPr>
              <a:t>GIS-based toolboxes </a:t>
            </a:r>
            <a:r>
              <a:rPr lang="en-US" dirty="0" smtClean="0">
                <a:solidFill>
                  <a:srgbClr val="000000"/>
                </a:solidFill>
              </a:rPr>
              <a:t>to map, analyze and model 3D landscape dynamics and its processes</a:t>
            </a:r>
          </a:p>
          <a:p>
            <a:pPr marL="342900" indent="-342900">
              <a:buFontTx/>
              <a:buChar char="-"/>
            </a:pPr>
            <a:endParaRPr lang="en-US" dirty="0" smtClean="0">
              <a:solidFill>
                <a:srgbClr val="000000"/>
              </a:solidFill>
            </a:endParaRPr>
          </a:p>
          <a:p>
            <a:pPr marL="342900" indent="-342900">
              <a:buFontTx/>
              <a:buChar char="-"/>
            </a:pPr>
            <a:r>
              <a:rPr lang="en-US" dirty="0" smtClean="0">
                <a:solidFill>
                  <a:srgbClr val="000000"/>
                </a:solidFill>
              </a:rPr>
              <a:t>development of </a:t>
            </a:r>
            <a:r>
              <a:rPr lang="en-US" dirty="0" smtClean="0">
                <a:solidFill>
                  <a:srgbClr val="B52008"/>
                </a:solidFill>
              </a:rPr>
              <a:t>visualization and tangible modeling environments </a:t>
            </a:r>
            <a:r>
              <a:rPr lang="en-US" dirty="0" smtClean="0">
                <a:solidFill>
                  <a:srgbClr val="000000"/>
                </a:solidFill>
              </a:rPr>
              <a:t>to support planning and decision making</a:t>
            </a:r>
          </a:p>
        </p:txBody>
      </p:sp>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1676400" cy="162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1143000" y="6324600"/>
            <a:ext cx="6609502" cy="295209"/>
          </a:xfrm>
          <a:prstGeom prst="rect">
            <a:avLst/>
          </a:prstGeom>
          <a:noFill/>
        </p:spPr>
        <p:txBody>
          <a:bodyPr wrap="none" rtlCol="0">
            <a:spAutoFit/>
          </a:bodyPr>
          <a:lstStyle/>
          <a:p>
            <a:r>
              <a:rPr lang="en-US" sz="1400" dirty="0" smtClean="0">
                <a:solidFill>
                  <a:srgbClr val="000000"/>
                </a:solidFill>
              </a:rPr>
              <a:t>Helena Mitasova, MEAS and Center for Geospatial Analytics, </a:t>
            </a:r>
            <a:r>
              <a:rPr lang="en-US" sz="1400" dirty="0" err="1" smtClean="0">
                <a:solidFill>
                  <a:srgbClr val="000000"/>
                </a:solidFill>
              </a:rPr>
              <a:t>OSGeo</a:t>
            </a:r>
            <a:r>
              <a:rPr lang="en-US" sz="1400" dirty="0" smtClean="0">
                <a:solidFill>
                  <a:srgbClr val="000000"/>
                </a:solidFill>
              </a:rPr>
              <a:t> Laboratory </a:t>
            </a:r>
            <a:endParaRPr lang="en-US" sz="1400" dirty="0">
              <a:solidFill>
                <a:srgbClr val="000000"/>
              </a:solidFill>
            </a:endParaRPr>
          </a:p>
        </p:txBody>
      </p:sp>
      <p:pic>
        <p:nvPicPr>
          <p:cNvPr id="8" name="Picture 7" descr="DSC02849.resized.JPG"/>
          <p:cNvPicPr>
            <a:picLocks noChangeAspect="1"/>
          </p:cNvPicPr>
          <p:nvPr/>
        </p:nvPicPr>
        <p:blipFill rotWithShape="1">
          <a:blip r:embed="rId3">
            <a:extLst>
              <a:ext uri="{28A0092B-C50C-407E-A947-70E740481C1C}">
                <a14:useLocalDpi xmlns:a14="http://schemas.microsoft.com/office/drawing/2010/main" val="0"/>
              </a:ext>
            </a:extLst>
          </a:blip>
          <a:srcRect l="6618" t="22998" r="4199" b="5256"/>
          <a:stretch/>
        </p:blipFill>
        <p:spPr>
          <a:xfrm>
            <a:off x="237566" y="3124200"/>
            <a:ext cx="2174641" cy="1312088"/>
          </a:xfrm>
          <a:prstGeom prst="rect">
            <a:avLst/>
          </a:prstGeom>
        </p:spPr>
      </p:pic>
      <p:pic>
        <p:nvPicPr>
          <p:cNvPr id="9" name="Picture 8" descr="tangeo_LARsummer201405.jpg"/>
          <p:cNvPicPr>
            <a:picLocks noChangeAspect="1"/>
          </p:cNvPicPr>
          <p:nvPr/>
        </p:nvPicPr>
        <p:blipFill rotWithShape="1">
          <a:blip r:embed="rId4">
            <a:extLst>
              <a:ext uri="{28A0092B-C50C-407E-A947-70E740481C1C}">
                <a14:useLocalDpi xmlns:a14="http://schemas.microsoft.com/office/drawing/2010/main" val="0"/>
              </a:ext>
            </a:extLst>
          </a:blip>
          <a:srcRect b="13229"/>
          <a:stretch/>
        </p:blipFill>
        <p:spPr>
          <a:xfrm>
            <a:off x="304800" y="4526044"/>
            <a:ext cx="2133600" cy="1388498"/>
          </a:xfrm>
          <a:prstGeom prst="rect">
            <a:avLst/>
          </a:prstGeom>
        </p:spPr>
      </p:pic>
    </p:spTree>
    <p:extLst>
      <p:ext uri="{BB962C8B-B14F-4D97-AF65-F5344CB8AC3E}">
        <p14:creationId xmlns:p14="http://schemas.microsoft.com/office/powerpoint/2010/main" val="1370702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5729" y="4511316"/>
            <a:ext cx="484027" cy="253916"/>
          </a:xfrm>
          <a:prstGeom prst="rect">
            <a:avLst/>
          </a:prstGeom>
          <a:noFill/>
        </p:spPr>
        <p:txBody>
          <a:bodyPr wrap="none" rtlCol="0">
            <a:spAutoFit/>
          </a:bodyPr>
          <a:lstStyle/>
          <a:p>
            <a:r>
              <a:rPr lang="en-US" dirty="0" smtClean="0">
                <a:solidFill>
                  <a:srgbClr val="000000"/>
                </a:solidFill>
                <a:latin typeface="+mn-lt"/>
              </a:rPr>
              <a:t>19m</a:t>
            </a:r>
            <a:endParaRPr lang="en-US" dirty="0">
              <a:solidFill>
                <a:srgbClr val="000000"/>
              </a:solidFill>
              <a:latin typeface="+mn-lt"/>
            </a:endParaRPr>
          </a:p>
        </p:txBody>
      </p:sp>
      <p:sp>
        <p:nvSpPr>
          <p:cNvPr id="6"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r>
              <a:rPr lang="en-US" dirty="0" smtClean="0">
                <a:solidFill>
                  <a:srgbClr val="000090"/>
                </a:solidFill>
              </a:rPr>
              <a:t>Jockey’s Ridge dune 1974-2008</a:t>
            </a:r>
            <a:endParaRPr lang="en-US" dirty="0">
              <a:solidFill>
                <a:srgbClr val="000090"/>
              </a:solidFill>
            </a:endParaRPr>
          </a:p>
        </p:txBody>
      </p:sp>
      <p:pic>
        <p:nvPicPr>
          <p:cNvPr id="7" name="Picture 6" descr="main dune.jpg"/>
          <p:cNvPicPr>
            <a:picLocks noChangeAspect="1"/>
          </p:cNvPicPr>
          <p:nvPr/>
        </p:nvPicPr>
        <p:blipFill rotWithShape="1">
          <a:blip r:embed="rId2" cstate="print">
            <a:extLst>
              <a:ext uri="{28A0092B-C50C-407E-A947-70E740481C1C}">
                <a14:useLocalDpi xmlns:a14="http://schemas.microsoft.com/office/drawing/2010/main" val="0"/>
              </a:ext>
            </a:extLst>
          </a:blip>
          <a:srcRect t="26379"/>
          <a:stretch/>
        </p:blipFill>
        <p:spPr>
          <a:xfrm>
            <a:off x="304800" y="5314916"/>
            <a:ext cx="1828800" cy="1009683"/>
          </a:xfrm>
          <a:prstGeom prst="rect">
            <a:avLst/>
          </a:prstGeom>
        </p:spPr>
      </p:pic>
      <p:pic>
        <p:nvPicPr>
          <p:cNvPr id="10" name="Picture 9" descr="JR74_08E_anim1a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828800"/>
            <a:ext cx="5029200" cy="4228233"/>
          </a:xfrm>
          <a:prstGeom prst="rect">
            <a:avLst/>
          </a:prstGeom>
        </p:spPr>
      </p:pic>
      <p:sp>
        <p:nvSpPr>
          <p:cNvPr id="11" name="Curved Left Arrow 10"/>
          <p:cNvSpPr/>
          <p:nvPr/>
        </p:nvSpPr>
        <p:spPr bwMode="auto">
          <a:xfrm>
            <a:off x="8001000" y="2286000"/>
            <a:ext cx="659192" cy="609600"/>
          </a:xfrm>
          <a:prstGeom prst="curvedLeftArrow">
            <a:avLst>
              <a:gd name="adj1" fmla="val 25000"/>
              <a:gd name="adj2" fmla="val 33815"/>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3026" t="9050" r="3490" b="5629"/>
          <a:stretch>
            <a:fillRect/>
          </a:stretch>
        </p:blipFill>
        <p:spPr bwMode="auto">
          <a:xfrm>
            <a:off x="304801" y="1447800"/>
            <a:ext cx="1848420" cy="1219200"/>
          </a:xfrm>
          <a:prstGeom prst="rect">
            <a:avLst/>
          </a:prstGeom>
          <a:noFill/>
          <a:ln>
            <a:noFill/>
          </a:ln>
          <a:effectLst/>
          <a:extLst>
            <a:ext uri="{909E8E84-426E-40dd-AFC4-6F175D3DCCD1}">
              <a14:hiddenFill xmlns:a14="http://schemas.microsoft.com/office/drawing/2010/main">
                <a:blipFill dpi="0" rotWithShape="0">
                  <a:blip/>
                  <a:srcRect l="3026" t="9050" r="3490" b="562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
          <p:cNvPicPr>
            <a:picLocks noChangeAspect="1" noChangeArrowheads="1"/>
          </p:cNvPicPr>
          <p:nvPr/>
        </p:nvPicPr>
        <p:blipFill>
          <a:blip r:embed="rId5">
            <a:extLst>
              <a:ext uri="{28A0092B-C50C-407E-A947-70E740481C1C}">
                <a14:useLocalDpi xmlns:a14="http://schemas.microsoft.com/office/drawing/2010/main" val="0"/>
              </a:ext>
            </a:extLst>
          </a:blip>
          <a:srcRect t="14503" b="6950"/>
          <a:stretch>
            <a:fillRect/>
          </a:stretch>
        </p:blipFill>
        <p:spPr bwMode="auto">
          <a:xfrm>
            <a:off x="304800" y="2819400"/>
            <a:ext cx="1828800" cy="1077133"/>
          </a:xfrm>
          <a:prstGeom prst="rect">
            <a:avLst/>
          </a:prstGeom>
          <a:noFill/>
          <a:ln>
            <a:noFill/>
          </a:ln>
          <a:effectLst/>
          <a:extLst>
            <a:ext uri="{909E8E84-426E-40dd-AFC4-6F175D3DCCD1}">
              <a14:hiddenFill xmlns:a14="http://schemas.microsoft.com/office/drawing/2010/main">
                <a:blipFill dpi="0" rotWithShape="0">
                  <a:blip/>
                  <a:srcRect t="14503" b="695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t="14914" r="6317" b="16319"/>
          <a:stretch>
            <a:fillRect/>
          </a:stretch>
        </p:blipFill>
        <p:spPr bwMode="auto">
          <a:xfrm>
            <a:off x="304800" y="4049081"/>
            <a:ext cx="1839911" cy="1132519"/>
          </a:xfrm>
          <a:prstGeom prst="rect">
            <a:avLst/>
          </a:prstGeom>
          <a:noFill/>
          <a:ln>
            <a:noFill/>
          </a:ln>
          <a:effectLst/>
          <a:extLst>
            <a:ext uri="{909E8E84-426E-40dd-AFC4-6F175D3DCCD1}">
              <a14:hiddenFill xmlns:a14="http://schemas.microsoft.com/office/drawing/2010/main">
                <a:blipFill dpi="0" rotWithShape="0">
                  <a:blip/>
                  <a:srcRect t="14914" r="6317" b="163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16"/>
          <p:cNvSpPr txBox="1">
            <a:spLocks noChangeArrowheads="1"/>
          </p:cNvSpPr>
          <p:nvPr/>
        </p:nvSpPr>
        <p:spPr bwMode="auto">
          <a:xfrm>
            <a:off x="228600" y="1219200"/>
            <a:ext cx="967679"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1" tIns="44996" rIns="89991" bIns="4499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sz="1200" dirty="0" smtClean="0">
                <a:solidFill>
                  <a:srgbClr val="000000"/>
                </a:solidFill>
              </a:rPr>
              <a:t>1917 20m ?</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1953 42m</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2008</a:t>
            </a:r>
            <a:r>
              <a:rPr lang="en-US" sz="1200" dirty="0">
                <a:solidFill>
                  <a:srgbClr val="000000"/>
                </a:solidFill>
              </a:rPr>
              <a:t>: 21 </a:t>
            </a:r>
            <a:r>
              <a:rPr lang="en-US" sz="1200" dirty="0" smtClean="0">
                <a:solidFill>
                  <a:srgbClr val="000000"/>
                </a:solidFill>
              </a:rPr>
              <a:t>m</a:t>
            </a: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smtClean="0">
              <a:solidFill>
                <a:srgbClr val="000000"/>
              </a:solidFill>
            </a:endParaRPr>
          </a:p>
          <a:p>
            <a:pPr>
              <a:buClrTx/>
              <a:buFontTx/>
              <a:buNone/>
              <a:defRPr/>
            </a:pPr>
            <a:endParaRPr lang="en-US" sz="1200" dirty="0">
              <a:solidFill>
                <a:srgbClr val="000000"/>
              </a:solidFill>
            </a:endParaRPr>
          </a:p>
          <a:p>
            <a:pPr>
              <a:buClrTx/>
              <a:buFontTx/>
              <a:buNone/>
              <a:defRPr/>
            </a:pPr>
            <a:endParaRPr lang="en-US" sz="1200" dirty="0" smtClean="0">
              <a:solidFill>
                <a:srgbClr val="000000"/>
              </a:solidFill>
            </a:endParaRPr>
          </a:p>
          <a:p>
            <a:pPr>
              <a:buClrTx/>
              <a:buFontTx/>
              <a:buNone/>
              <a:defRPr/>
            </a:pPr>
            <a:r>
              <a:rPr lang="en-US" sz="1200" dirty="0" smtClean="0">
                <a:solidFill>
                  <a:srgbClr val="000000"/>
                </a:solidFill>
              </a:rPr>
              <a:t>2012 ??m</a:t>
            </a:r>
            <a:endParaRPr lang="en-US" sz="1200" dirty="0">
              <a:solidFill>
                <a:srgbClr val="000000"/>
              </a:solidFill>
            </a:endParaRPr>
          </a:p>
        </p:txBody>
      </p:sp>
    </p:spTree>
    <p:extLst>
      <p:ext uri="{BB962C8B-B14F-4D97-AF65-F5344CB8AC3E}">
        <p14:creationId xmlns:p14="http://schemas.microsoft.com/office/powerpoint/2010/main" val="3843823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685800" y="1905000"/>
            <a:ext cx="4343400" cy="576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Several team projects lead to a published paper</a:t>
            </a:r>
          </a:p>
        </p:txBody>
      </p:sp>
      <p:pic>
        <p:nvPicPr>
          <p:cNvPr id="3" name="Picture 2" descr="clinch_shorepaper_fig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828800"/>
            <a:ext cx="3483743" cy="4419600"/>
          </a:xfrm>
          <a:prstGeom prst="rect">
            <a:avLst/>
          </a:prstGeom>
        </p:spPr>
      </p:pic>
      <p:pic>
        <p:nvPicPr>
          <p:cNvPr id="4" name="Picture 3" descr="clinch_shorepaper_title.png"/>
          <p:cNvPicPr>
            <a:picLocks noChangeAspect="1"/>
          </p:cNvPicPr>
          <p:nvPr/>
        </p:nvPicPr>
        <p:blipFill rotWithShape="1">
          <a:blip r:embed="rId4">
            <a:extLst>
              <a:ext uri="{28A0092B-C50C-407E-A947-70E740481C1C}">
                <a14:useLocalDpi xmlns:a14="http://schemas.microsoft.com/office/drawing/2010/main" val="0"/>
              </a:ext>
            </a:extLst>
          </a:blip>
          <a:srcRect t="6725"/>
          <a:stretch/>
        </p:blipFill>
        <p:spPr>
          <a:xfrm>
            <a:off x="595826" y="3200400"/>
            <a:ext cx="4452222" cy="1600200"/>
          </a:xfrm>
          <a:prstGeom prst="rect">
            <a:avLst/>
          </a:prstGeom>
        </p:spPr>
      </p:pic>
      <p:sp>
        <p:nvSpPr>
          <p:cNvPr id="9" name="TextBox 8"/>
          <p:cNvSpPr txBox="1"/>
          <p:nvPr/>
        </p:nvSpPr>
        <p:spPr>
          <a:xfrm>
            <a:off x="685800" y="2590800"/>
            <a:ext cx="4382330" cy="324191"/>
          </a:xfrm>
          <a:prstGeom prst="rect">
            <a:avLst/>
          </a:prstGeom>
          <a:noFill/>
        </p:spPr>
        <p:txBody>
          <a:bodyPr wrap="none" rtlCol="0">
            <a:spAutoFit/>
          </a:bodyPr>
          <a:lstStyle/>
          <a:p>
            <a:r>
              <a:rPr lang="en-US" sz="1600" dirty="0" smtClean="0">
                <a:solidFill>
                  <a:srgbClr val="000000"/>
                </a:solidFill>
                <a:latin typeface="+mn-lt"/>
              </a:rPr>
              <a:t>published in Shore &amp; Beach 80(2) spring 2012</a:t>
            </a:r>
            <a:endParaRPr lang="en-US" sz="1600" dirty="0">
              <a:solidFill>
                <a:srgbClr val="000000"/>
              </a:solidFill>
              <a:latin typeface="+mn-lt"/>
            </a:endParaRPr>
          </a:p>
        </p:txBody>
      </p:sp>
      <p:sp>
        <p:nvSpPr>
          <p:cNvPr id="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Coastal Flooding</a:t>
            </a:r>
            <a:endParaRPr lang="en-US" dirty="0">
              <a:solidFill>
                <a:srgbClr val="000066"/>
              </a:solidFill>
            </a:endParaRPr>
          </a:p>
        </p:txBody>
      </p:sp>
      <p:pic>
        <p:nvPicPr>
          <p:cNvPr id="5" name="Picture 4" descr="peaislandbreac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946183"/>
            <a:ext cx="4631747" cy="1302217"/>
          </a:xfrm>
          <a:prstGeom prst="rect">
            <a:avLst/>
          </a:prstGeom>
        </p:spPr>
      </p:pic>
      <p:pic>
        <p:nvPicPr>
          <p:cNvPr id="14" name="Picture 8" descr="Nort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3575284">
            <a:off x="5463879" y="1917039"/>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8188"/>
          <a:stretch/>
        </p:blipFill>
        <p:spPr bwMode="auto">
          <a:xfrm>
            <a:off x="7086600" y="1957387"/>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5"/>
          <p:cNvSpPr txBox="1">
            <a:spLocks noChangeArrowheads="1"/>
          </p:cNvSpPr>
          <p:nvPr/>
        </p:nvSpPr>
        <p:spPr bwMode="auto">
          <a:xfrm>
            <a:off x="8153400" y="19050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a:t>3</a:t>
            </a:r>
            <a:r>
              <a:rPr lang="en-US" sz="1200" b="1" dirty="0" smtClean="0"/>
              <a:t>00m</a:t>
            </a:r>
          </a:p>
        </p:txBody>
      </p:sp>
      <p:pic>
        <p:nvPicPr>
          <p:cNvPr id="18" name="Picture 8" descr="Nort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275485">
            <a:off x="708590" y="5915965"/>
            <a:ext cx="85889" cy="17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0415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597775" y="2525712"/>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 name="Rectangle 1"/>
          <p:cNvSpPr>
            <a:spLocks noGrp="1" noChangeArrowheads="1"/>
          </p:cNvSpPr>
          <p:nvPr>
            <p:ph type="title" idx="4294967295"/>
          </p:nvPr>
        </p:nvSpPr>
        <p:spPr>
          <a:xfrm>
            <a:off x="533400" y="533400"/>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Coastal vulnerability</a:t>
            </a:r>
            <a:endParaRPr lang="en-US" dirty="0">
              <a:solidFill>
                <a:srgbClr val="000066"/>
              </a:solidFill>
            </a:endParaRPr>
          </a:p>
        </p:txBody>
      </p:sp>
      <p:pic>
        <p:nvPicPr>
          <p:cNvPr id="12" name="Picture 11" descr="AGU2012_rlak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3657601"/>
            <a:ext cx="4142185" cy="2667000"/>
          </a:xfrm>
          <a:prstGeom prst="rect">
            <a:avLst/>
          </a:prstGeom>
        </p:spPr>
      </p:pic>
      <p:pic>
        <p:nvPicPr>
          <p:cNvPr id="13" name="Picture 12" descr="inundationArea.jpg"/>
          <p:cNvPicPr>
            <a:picLocks noChangeAspect="1"/>
          </p:cNvPicPr>
          <p:nvPr/>
        </p:nvPicPr>
        <p:blipFill rotWithShape="1">
          <a:blip r:embed="rId4">
            <a:extLst>
              <a:ext uri="{28A0092B-C50C-407E-A947-70E740481C1C}">
                <a14:useLocalDpi xmlns:a14="http://schemas.microsoft.com/office/drawing/2010/main" val="0"/>
              </a:ext>
            </a:extLst>
          </a:blip>
          <a:srcRect l="1590" t="7647" r="335" b="13831"/>
          <a:stretch/>
        </p:blipFill>
        <p:spPr>
          <a:xfrm>
            <a:off x="4495800" y="1383681"/>
            <a:ext cx="3276600" cy="2121519"/>
          </a:xfrm>
          <a:prstGeom prst="rect">
            <a:avLst/>
          </a:prstGeom>
        </p:spPr>
      </p:pic>
      <p:sp>
        <p:nvSpPr>
          <p:cNvPr id="5" name="TextBox 4"/>
          <p:cNvSpPr txBox="1"/>
          <p:nvPr/>
        </p:nvSpPr>
        <p:spPr>
          <a:xfrm>
            <a:off x="762000" y="2667000"/>
            <a:ext cx="3200400" cy="2099549"/>
          </a:xfrm>
          <a:prstGeom prst="rect">
            <a:avLst/>
          </a:prstGeom>
          <a:noFill/>
        </p:spPr>
        <p:txBody>
          <a:bodyPr wrap="square" rtlCol="0">
            <a:spAutoFit/>
          </a:bodyPr>
          <a:lstStyle/>
          <a:p>
            <a:r>
              <a:rPr lang="en-US" sz="2000" dirty="0" smtClean="0">
                <a:solidFill>
                  <a:srgbClr val="000000"/>
                </a:solidFill>
              </a:rPr>
              <a:t>Identifying coastal </a:t>
            </a:r>
          </a:p>
          <a:p>
            <a:r>
              <a:rPr lang="en-US" sz="2000" dirty="0" smtClean="0">
                <a:solidFill>
                  <a:srgbClr val="000000"/>
                </a:solidFill>
              </a:rPr>
              <a:t>vulnerability from high resolution, </a:t>
            </a:r>
            <a:r>
              <a:rPr lang="en-US" sz="2000" dirty="0" err="1" smtClean="0">
                <a:solidFill>
                  <a:srgbClr val="000000"/>
                </a:solidFill>
              </a:rPr>
              <a:t>lidar</a:t>
            </a:r>
            <a:r>
              <a:rPr lang="en-US" sz="2000" dirty="0" smtClean="0">
                <a:solidFill>
                  <a:srgbClr val="000000"/>
                </a:solidFill>
              </a:rPr>
              <a:t>-based terrain models:</a:t>
            </a:r>
          </a:p>
          <a:p>
            <a:endParaRPr lang="en-US" sz="2000" dirty="0">
              <a:solidFill>
                <a:srgbClr val="000000"/>
              </a:solidFill>
            </a:endParaRPr>
          </a:p>
          <a:p>
            <a:r>
              <a:rPr lang="en-US" sz="2000" dirty="0" smtClean="0">
                <a:solidFill>
                  <a:srgbClr val="000000"/>
                </a:solidFill>
              </a:rPr>
              <a:t>Degraded beach access</a:t>
            </a:r>
          </a:p>
          <a:p>
            <a:r>
              <a:rPr lang="en-US" sz="2000" dirty="0" smtClean="0">
                <a:solidFill>
                  <a:srgbClr val="000000"/>
                </a:solidFill>
              </a:rPr>
              <a:t>with low elevation</a:t>
            </a:r>
            <a:endParaRPr lang="en-US" sz="2000" dirty="0">
              <a:solidFill>
                <a:srgbClr val="000000"/>
              </a:solidFill>
            </a:endParaRPr>
          </a:p>
        </p:txBody>
      </p:sp>
      <p:sp>
        <p:nvSpPr>
          <p:cNvPr id="2" name="Rectangle 1"/>
          <p:cNvSpPr/>
          <p:nvPr/>
        </p:nvSpPr>
        <p:spPr bwMode="auto">
          <a:xfrm>
            <a:off x="5486400" y="1752600"/>
            <a:ext cx="2133600" cy="1295400"/>
          </a:xfrm>
          <a:prstGeom prst="rect">
            <a:avLst/>
          </a:prstGeom>
          <a:noFill/>
          <a:ln w="9525" cap="flat" cmpd="sng" algn="ctr">
            <a:solidFill>
              <a:srgbClr val="19FF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1848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5728930" cy="4691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5" name="AutoShape 3"/>
          <p:cNvSpPr>
            <a:spLocks noChangeArrowheads="1"/>
          </p:cNvSpPr>
          <p:nvPr/>
        </p:nvSpPr>
        <p:spPr bwMode="auto">
          <a:xfrm>
            <a:off x="6443663" y="4979988"/>
            <a:ext cx="352425" cy="212725"/>
          </a:xfrm>
          <a:prstGeom prst="roundRect">
            <a:avLst>
              <a:gd name="adj" fmla="val 745"/>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l="13898"/>
          <a:stretch>
            <a:fillRect/>
          </a:stretch>
        </p:blipFill>
        <p:spPr bwMode="auto">
          <a:xfrm>
            <a:off x="6400800" y="1676400"/>
            <a:ext cx="2060575" cy="1668462"/>
          </a:xfrm>
          <a:prstGeom prst="rect">
            <a:avLst/>
          </a:prstGeom>
          <a:noFill/>
          <a:ln>
            <a:noFill/>
          </a:ln>
          <a:effectLst/>
          <a:extLst>
            <a:ext uri="{909E8E84-426E-40dd-AFC4-6F175D3DCCD1}">
              <a14:hiddenFill xmlns:a14="http://schemas.microsoft.com/office/drawing/2010/main">
                <a:blipFill dpi="0" rotWithShape="0">
                  <a:blip/>
                  <a:srcRect l="1389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1311806" y="476279"/>
            <a:ext cx="5930905" cy="614014"/>
          </a:xfrm>
          <a:prstGeom prst="rect">
            <a:avLst/>
          </a:prstGeom>
          <a:noFill/>
        </p:spPr>
        <p:txBody>
          <a:bodyPr wrap="none" rtlCol="0">
            <a:spAutoFit/>
          </a:bodyPr>
          <a:lstStyle/>
          <a:p>
            <a:r>
              <a:rPr lang="en-US" sz="3600" b="1" dirty="0" err="1" smtClean="0">
                <a:solidFill>
                  <a:srgbClr val="800000"/>
                </a:solidFill>
              </a:rPr>
              <a:t>Lidar</a:t>
            </a:r>
            <a:r>
              <a:rPr lang="en-US" sz="3600" b="1" dirty="0" smtClean="0">
                <a:solidFill>
                  <a:srgbClr val="800000"/>
                </a:solidFill>
              </a:rPr>
              <a:t> mapping in </a:t>
            </a:r>
            <a:r>
              <a:rPr lang="en-US" sz="3600" b="1" dirty="0" err="1" smtClean="0">
                <a:solidFill>
                  <a:srgbClr val="800000"/>
                </a:solidFill>
              </a:rPr>
              <a:t>Smokies</a:t>
            </a:r>
            <a:endParaRPr lang="en-US" sz="3600" b="1" dirty="0">
              <a:solidFill>
                <a:srgbClr val="800000"/>
              </a:solidFill>
            </a:endParaRPr>
          </a:p>
        </p:txBody>
      </p:sp>
      <p:sp>
        <p:nvSpPr>
          <p:cNvPr id="3" name="TextBox 2"/>
          <p:cNvSpPr txBox="1"/>
          <p:nvPr/>
        </p:nvSpPr>
        <p:spPr>
          <a:xfrm>
            <a:off x="5943600" y="4648200"/>
            <a:ext cx="2895600" cy="668388"/>
          </a:xfrm>
          <a:prstGeom prst="rect">
            <a:avLst/>
          </a:prstGeom>
          <a:noFill/>
        </p:spPr>
        <p:txBody>
          <a:bodyPr wrap="square" rtlCol="0">
            <a:spAutoFit/>
          </a:bodyPr>
          <a:lstStyle/>
          <a:p>
            <a:r>
              <a:rPr lang="en-US" sz="2000" dirty="0" smtClean="0">
                <a:solidFill>
                  <a:schemeClr val="tx1"/>
                </a:solidFill>
              </a:rPr>
              <a:t>Bare ground surface with geology</a:t>
            </a:r>
            <a:endParaRPr lang="en-US" sz="2000" dirty="0">
              <a:solidFill>
                <a:schemeClr val="tx1"/>
              </a:solidFill>
            </a:endParaRPr>
          </a:p>
        </p:txBody>
      </p:sp>
    </p:spTree>
    <p:extLst>
      <p:ext uri="{BB962C8B-B14F-4D97-AF65-F5344CB8AC3E}">
        <p14:creationId xmlns:p14="http://schemas.microsoft.com/office/powerpoint/2010/main" val="12111558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10488" cy="755650"/>
          </a:xfrm>
        </p:spPr>
        <p:txBody>
          <a:bodyPr/>
          <a:lstStyle/>
          <a:p>
            <a:r>
              <a:rPr lang="en-US" dirty="0"/>
              <a:t>L</a:t>
            </a:r>
            <a:r>
              <a:rPr lang="en-US" dirty="0" smtClean="0"/>
              <a:t>andslides and surface flow</a:t>
            </a:r>
            <a:endParaRPr lang="en-US" dirty="0"/>
          </a:p>
        </p:txBody>
      </p:sp>
      <p:sp>
        <p:nvSpPr>
          <p:cNvPr id="3" name="Content Placeholder 2"/>
          <p:cNvSpPr>
            <a:spLocks noGrp="1"/>
          </p:cNvSpPr>
          <p:nvPr>
            <p:ph idx="1"/>
          </p:nvPr>
        </p:nvSpPr>
        <p:spPr>
          <a:xfrm>
            <a:off x="685800" y="1447800"/>
            <a:ext cx="8153400" cy="762000"/>
          </a:xfrm>
        </p:spPr>
        <p:txBody>
          <a:bodyPr/>
          <a:lstStyle/>
          <a:p>
            <a:pPr marL="0" indent="0"/>
            <a:r>
              <a:rPr lang="en-US" sz="2000" b="1" dirty="0" smtClean="0"/>
              <a:t>GIS-based mapping of landslides from airborne imagery and </a:t>
            </a:r>
            <a:r>
              <a:rPr lang="en-US" sz="2000" b="1" dirty="0" err="1" smtClean="0"/>
              <a:t>lidar</a:t>
            </a:r>
            <a:r>
              <a:rPr lang="en-US" sz="2000" b="1" dirty="0" smtClean="0"/>
              <a:t>,</a:t>
            </a:r>
          </a:p>
          <a:p>
            <a:pPr marL="0" indent="0"/>
            <a:r>
              <a:rPr lang="en-US" sz="2000" b="1" dirty="0" smtClean="0"/>
              <a:t>flow tracing on landslides: impact on streams</a:t>
            </a:r>
            <a:endParaRPr lang="en-US" sz="2000" b="1"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t="15215" b="9613"/>
          <a:stretch>
            <a:fillRect/>
          </a:stretch>
        </p:blipFill>
        <p:spPr bwMode="auto">
          <a:xfrm>
            <a:off x="457200" y="4114800"/>
            <a:ext cx="4273550" cy="2125663"/>
          </a:xfrm>
          <a:prstGeom prst="rect">
            <a:avLst/>
          </a:prstGeom>
          <a:noFill/>
          <a:ln>
            <a:noFill/>
          </a:ln>
          <a:effectLst/>
          <a:extLst>
            <a:ext uri="{909E8E84-426E-40dd-AFC4-6F175D3DCCD1}">
              <a14:hiddenFill xmlns:a14="http://schemas.microsoft.com/office/drawing/2010/main">
                <a:blipFill dpi="0" rotWithShape="0">
                  <a:blip/>
                  <a:srcRect t="15215" b="961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t="14488" b="8409"/>
          <a:stretch>
            <a:fillRect/>
          </a:stretch>
        </p:blipFill>
        <p:spPr bwMode="auto">
          <a:xfrm>
            <a:off x="609600" y="2209800"/>
            <a:ext cx="3997325" cy="2057400"/>
          </a:xfrm>
          <a:prstGeom prst="rect">
            <a:avLst/>
          </a:prstGeom>
          <a:noFill/>
          <a:ln>
            <a:noFill/>
          </a:ln>
          <a:effectLst/>
          <a:extLst>
            <a:ext uri="{909E8E84-426E-40dd-AFC4-6F175D3DCCD1}">
              <a14:hiddenFill xmlns:a14="http://schemas.microsoft.com/office/drawing/2010/main">
                <a:blipFill dpi="0" rotWithShape="0">
                  <a:blip/>
                  <a:srcRect t="14488" b="84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 y="2622550"/>
            <a:ext cx="177800" cy="633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0"/>
          <p:cNvPicPr>
            <a:picLocks noChangeAspect="1" noChangeArrowheads="1"/>
          </p:cNvPicPr>
          <p:nvPr/>
        </p:nvPicPr>
        <p:blipFill>
          <a:blip r:embed="rId5">
            <a:extLst>
              <a:ext uri="{28A0092B-C50C-407E-A947-70E740481C1C}">
                <a14:useLocalDpi xmlns:a14="http://schemas.microsoft.com/office/drawing/2010/main" val="0"/>
              </a:ext>
            </a:extLst>
          </a:blip>
          <a:srcRect t="45462"/>
          <a:stretch>
            <a:fillRect/>
          </a:stretch>
        </p:blipFill>
        <p:spPr bwMode="auto">
          <a:xfrm>
            <a:off x="2620963" y="6167438"/>
            <a:ext cx="255587" cy="207962"/>
          </a:xfrm>
          <a:prstGeom prst="rect">
            <a:avLst/>
          </a:prstGeom>
          <a:noFill/>
          <a:ln>
            <a:noFill/>
          </a:ln>
          <a:effectLst/>
          <a:extLst>
            <a:ext uri="{909E8E84-426E-40dd-AFC4-6F175D3DCCD1}">
              <a14:hiddenFill xmlns:a14="http://schemas.microsoft.com/office/drawing/2010/main">
                <a:blipFill dpi="0" rotWithShape="0">
                  <a:blip/>
                  <a:srcRect t="4546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12"/>
          <p:cNvSpPr txBox="1">
            <a:spLocks noChangeArrowheads="1"/>
          </p:cNvSpPr>
          <p:nvPr/>
        </p:nvSpPr>
        <p:spPr bwMode="auto">
          <a:xfrm>
            <a:off x="298450" y="2406650"/>
            <a:ext cx="463550"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900" dirty="0" smtClean="0">
                <a:solidFill>
                  <a:srgbClr val="000000"/>
                </a:solidFill>
              </a:rPr>
              <a:t>  m</a:t>
            </a:r>
          </a:p>
          <a:p>
            <a:pPr>
              <a:defRPr/>
            </a:pPr>
            <a:r>
              <a:rPr lang="en-US" sz="1000" b="1" dirty="0" smtClean="0">
                <a:solidFill>
                  <a:srgbClr val="000000"/>
                </a:solidFill>
              </a:rPr>
              <a:t>1700</a:t>
            </a:r>
          </a:p>
          <a:p>
            <a:pPr>
              <a:defRPr/>
            </a:pPr>
            <a:endParaRPr lang="en-US" sz="1000" b="1" dirty="0" smtClean="0">
              <a:solidFill>
                <a:srgbClr val="000000"/>
              </a:solidFill>
            </a:endParaRPr>
          </a:p>
          <a:p>
            <a:pPr>
              <a:defRPr/>
            </a:pPr>
            <a:r>
              <a:rPr lang="en-US" sz="1000" b="1" dirty="0" smtClean="0">
                <a:solidFill>
                  <a:srgbClr val="000000"/>
                </a:solidFill>
              </a:rPr>
              <a:t>1500</a:t>
            </a:r>
          </a:p>
          <a:p>
            <a:pPr>
              <a:defRPr/>
            </a:pPr>
            <a:endParaRPr lang="en-US" sz="1000" b="1" dirty="0" smtClean="0">
              <a:solidFill>
                <a:srgbClr val="000000"/>
              </a:solidFill>
            </a:endParaRPr>
          </a:p>
          <a:p>
            <a:pPr>
              <a:defRPr/>
            </a:pPr>
            <a:r>
              <a:rPr lang="en-US" sz="1000" b="1" dirty="0" smtClean="0">
                <a:solidFill>
                  <a:srgbClr val="000000"/>
                </a:solidFill>
              </a:rPr>
              <a:t>1300</a:t>
            </a:r>
          </a:p>
        </p:txBody>
      </p:sp>
      <p:sp>
        <p:nvSpPr>
          <p:cNvPr id="14" name="Text Box 13"/>
          <p:cNvSpPr txBox="1">
            <a:spLocks noChangeArrowheads="1"/>
          </p:cNvSpPr>
          <p:nvPr/>
        </p:nvSpPr>
        <p:spPr bwMode="auto">
          <a:xfrm>
            <a:off x="2854325" y="6135688"/>
            <a:ext cx="16922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000" smtClean="0">
                <a:solidFill>
                  <a:srgbClr val="000000"/>
                </a:solidFill>
              </a:rPr>
              <a:t>potential recent debris flow</a:t>
            </a:r>
          </a:p>
        </p:txBody>
      </p:sp>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l="7768" t="18542" r="51221" b="21400"/>
          <a:stretch>
            <a:fillRect/>
          </a:stretch>
        </p:blipFill>
        <p:spPr bwMode="auto">
          <a:xfrm>
            <a:off x="5003800" y="2514600"/>
            <a:ext cx="3833813" cy="3281363"/>
          </a:xfrm>
          <a:prstGeom prst="rect">
            <a:avLst/>
          </a:prstGeom>
          <a:noFill/>
          <a:ln>
            <a:noFill/>
          </a:ln>
          <a:effectLst/>
          <a:extLst>
            <a:ext uri="{909E8E84-426E-40dd-AFC4-6F175D3DCCD1}">
              <a14:hiddenFill xmlns:a14="http://schemas.microsoft.com/office/drawing/2010/main">
                <a:blipFill dpi="0" rotWithShape="0">
                  <a:blip/>
                  <a:srcRect l="7768" t="18542" r="51221" b="214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 name="AutoShape 20"/>
          <p:cNvSpPr>
            <a:spLocks noChangeArrowheads="1"/>
          </p:cNvSpPr>
          <p:nvPr/>
        </p:nvSpPr>
        <p:spPr bwMode="auto">
          <a:xfrm>
            <a:off x="758825" y="4384675"/>
            <a:ext cx="1774825" cy="1416050"/>
          </a:xfrm>
          <a:prstGeom prst="roundRect">
            <a:avLst>
              <a:gd name="adj" fmla="val 111"/>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 name="Line 21"/>
          <p:cNvSpPr>
            <a:spLocks noChangeShapeType="1"/>
          </p:cNvSpPr>
          <p:nvPr/>
        </p:nvSpPr>
        <p:spPr bwMode="auto">
          <a:xfrm flipV="1">
            <a:off x="2514600" y="4419599"/>
            <a:ext cx="2514600"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AutoShape 22"/>
          <p:cNvSpPr>
            <a:spLocks noChangeArrowheads="1"/>
          </p:cNvSpPr>
          <p:nvPr/>
        </p:nvSpPr>
        <p:spPr bwMode="auto">
          <a:xfrm>
            <a:off x="360363" y="3409950"/>
            <a:ext cx="177800" cy="238125"/>
          </a:xfrm>
          <a:prstGeom prst="upArrow">
            <a:avLst>
              <a:gd name="adj1" fmla="val 50000"/>
              <a:gd name="adj2" fmla="val 33482"/>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 name="Text Box 23"/>
          <p:cNvSpPr txBox="1">
            <a:spLocks noChangeArrowheads="1"/>
          </p:cNvSpPr>
          <p:nvPr/>
        </p:nvSpPr>
        <p:spPr bwMode="auto">
          <a:xfrm>
            <a:off x="327025" y="3463925"/>
            <a:ext cx="2540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800" smtClean="0">
                <a:solidFill>
                  <a:srgbClr val="000000"/>
                </a:solidFill>
              </a:rPr>
              <a:t>N</a:t>
            </a:r>
          </a:p>
        </p:txBody>
      </p:sp>
      <p:sp>
        <p:nvSpPr>
          <p:cNvPr id="25" name="AutoShape 24"/>
          <p:cNvSpPr>
            <a:spLocks noChangeArrowheads="1"/>
          </p:cNvSpPr>
          <p:nvPr/>
        </p:nvSpPr>
        <p:spPr bwMode="auto">
          <a:xfrm>
            <a:off x="4789488" y="5453063"/>
            <a:ext cx="177800" cy="238125"/>
          </a:xfrm>
          <a:prstGeom prst="upArrow">
            <a:avLst>
              <a:gd name="adj1" fmla="val 50000"/>
              <a:gd name="adj2" fmla="val 33482"/>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6" name="Text Box 25"/>
          <p:cNvSpPr txBox="1">
            <a:spLocks noChangeArrowheads="1"/>
          </p:cNvSpPr>
          <p:nvPr/>
        </p:nvSpPr>
        <p:spPr bwMode="auto">
          <a:xfrm>
            <a:off x="4754563" y="5508625"/>
            <a:ext cx="2540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800" smtClean="0">
                <a:solidFill>
                  <a:srgbClr val="000000"/>
                </a:solidFill>
              </a:rPr>
              <a:t>N</a:t>
            </a:r>
          </a:p>
        </p:txBody>
      </p:sp>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2863" y="6094413"/>
            <a:ext cx="1635125"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 name="Text Box 27"/>
          <p:cNvSpPr txBox="1">
            <a:spLocks noChangeArrowheads="1"/>
          </p:cNvSpPr>
          <p:nvPr/>
        </p:nvSpPr>
        <p:spPr bwMode="auto">
          <a:xfrm>
            <a:off x="5011738" y="6183313"/>
            <a:ext cx="193992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000" smtClean="0">
                <a:solidFill>
                  <a:srgbClr val="000000"/>
                </a:solidFill>
              </a:rPr>
              <a:t>0                                      400m</a:t>
            </a:r>
          </a:p>
        </p:txBody>
      </p:sp>
    </p:spTree>
    <p:extLst>
      <p:ext uri="{BB962C8B-B14F-4D97-AF65-F5344CB8AC3E}">
        <p14:creationId xmlns:p14="http://schemas.microsoft.com/office/powerpoint/2010/main" val="21250859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bals_shear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59183"/>
            <a:ext cx="3810000" cy="362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3" descr="bals_erdepm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5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l="15511" t="32599" r="50865" b="35027"/>
          <a:stretch>
            <a:fillRect/>
          </a:stretch>
        </p:blipFill>
        <p:spPr bwMode="auto">
          <a:xfrm>
            <a:off x="4630737" y="1838325"/>
            <a:ext cx="166688" cy="523875"/>
          </a:xfrm>
          <a:prstGeom prst="rect">
            <a:avLst/>
          </a:prstGeom>
          <a:noFill/>
          <a:ln>
            <a:noFill/>
          </a:ln>
          <a:effectLst/>
          <a:extLst>
            <a:ext uri="{909E8E84-426E-40dd-AFC4-6F175D3DCCD1}">
              <a14:hiddenFill xmlns:a14="http://schemas.microsoft.com/office/drawing/2010/main">
                <a:blipFill dpi="0" rotWithShape="0">
                  <a:blip/>
                  <a:srcRect l="15511" t="32599" r="50865" b="350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9" name="Text Box 7"/>
          <p:cNvSpPr txBox="1">
            <a:spLocks noChangeArrowheads="1"/>
          </p:cNvSpPr>
          <p:nvPr/>
        </p:nvSpPr>
        <p:spPr bwMode="auto">
          <a:xfrm>
            <a:off x="4719637" y="1828800"/>
            <a:ext cx="766763"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000" dirty="0"/>
              <a:t>E</a:t>
            </a:r>
            <a:r>
              <a:rPr lang="en-US" sz="1000" dirty="0" smtClean="0"/>
              <a:t>rosion</a:t>
            </a:r>
          </a:p>
          <a:p>
            <a:pPr>
              <a:defRPr/>
            </a:pPr>
            <a:endParaRPr lang="en-US" sz="1000" dirty="0" smtClean="0"/>
          </a:p>
          <a:p>
            <a:pPr>
              <a:defRPr/>
            </a:pPr>
            <a:r>
              <a:rPr lang="en-US" sz="1000" dirty="0"/>
              <a:t>D</a:t>
            </a:r>
            <a:r>
              <a:rPr lang="en-US" sz="1000" dirty="0" smtClean="0"/>
              <a:t>epositio</a:t>
            </a:r>
            <a:r>
              <a:rPr lang="en-US" sz="1000" b="1" dirty="0" smtClean="0"/>
              <a:t>n</a:t>
            </a:r>
          </a:p>
        </p:txBody>
      </p:sp>
      <p:pic>
        <p:nvPicPr>
          <p:cNvPr id="1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8188"/>
          <a:stretch/>
        </p:blipFill>
        <p:spPr bwMode="auto">
          <a:xfrm>
            <a:off x="5105400" y="5257800"/>
            <a:ext cx="16002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Text Box 5"/>
          <p:cNvSpPr txBox="1">
            <a:spLocks noChangeArrowheads="1"/>
          </p:cNvSpPr>
          <p:nvPr/>
        </p:nvSpPr>
        <p:spPr bwMode="auto">
          <a:xfrm>
            <a:off x="6705600" y="51816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dirty="0" smtClean="0"/>
              <a:t>500 m</a:t>
            </a:r>
          </a:p>
        </p:txBody>
      </p:sp>
      <p:pic>
        <p:nvPicPr>
          <p:cNvPr id="52233" name="Picture 8" descr="Nort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9600000">
            <a:off x="4791075" y="2616200"/>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North.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9600000">
            <a:off x="452438" y="3073400"/>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shearstr_l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898650"/>
            <a:ext cx="152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457200" y="1752600"/>
            <a:ext cx="3556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en-US" sz="1200">
                <a:solidFill>
                  <a:srgbClr val="000000"/>
                </a:solidFill>
              </a:rPr>
              <a:t>15</a:t>
            </a:r>
          </a:p>
          <a:p>
            <a:pPr>
              <a:lnSpc>
                <a:spcPct val="150000"/>
              </a:lnSpc>
            </a:pPr>
            <a:r>
              <a:rPr lang="en-US" sz="1200">
                <a:solidFill>
                  <a:srgbClr val="000000"/>
                </a:solidFill>
              </a:rPr>
              <a:t>10</a:t>
            </a:r>
          </a:p>
          <a:p>
            <a:pPr>
              <a:lnSpc>
                <a:spcPct val="150000"/>
              </a:lnSpc>
            </a:pPr>
            <a:r>
              <a:rPr lang="en-US" sz="1200">
                <a:solidFill>
                  <a:srgbClr val="000000"/>
                </a:solidFill>
              </a:rPr>
              <a:t> 5</a:t>
            </a:r>
          </a:p>
          <a:p>
            <a:pPr>
              <a:lnSpc>
                <a:spcPct val="150000"/>
              </a:lnSpc>
            </a:pPr>
            <a:r>
              <a:rPr lang="en-US" sz="1200">
                <a:solidFill>
                  <a:srgbClr val="000000"/>
                </a:solidFill>
              </a:rPr>
              <a:t> 0</a:t>
            </a:r>
          </a:p>
        </p:txBody>
      </p:sp>
      <p:sp>
        <p:nvSpPr>
          <p:cNvPr id="2" name="TextBox 1"/>
          <p:cNvSpPr txBox="1"/>
          <p:nvPr/>
        </p:nvSpPr>
        <p:spPr>
          <a:xfrm>
            <a:off x="1295400" y="533400"/>
            <a:ext cx="6586283" cy="668388"/>
          </a:xfrm>
          <a:prstGeom prst="rect">
            <a:avLst/>
          </a:prstGeom>
          <a:noFill/>
        </p:spPr>
        <p:txBody>
          <a:bodyPr wrap="none" rtlCol="0">
            <a:spAutoFit/>
          </a:bodyPr>
          <a:lstStyle/>
          <a:p>
            <a:r>
              <a:rPr lang="en-US" sz="2000" dirty="0" smtClean="0">
                <a:solidFill>
                  <a:srgbClr val="000000"/>
                </a:solidFill>
              </a:rPr>
              <a:t>Sediment transport rate and net erosion/deposition rates</a:t>
            </a:r>
          </a:p>
          <a:p>
            <a:r>
              <a:rPr lang="en-US" sz="2000" dirty="0" smtClean="0">
                <a:solidFill>
                  <a:srgbClr val="000000"/>
                </a:solidFill>
              </a:rPr>
              <a:t>Appalachian Mountains, NC</a:t>
            </a:r>
            <a:endParaRPr lang="en-US" sz="2000"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59700" cy="603250"/>
          </a:xfrm>
        </p:spPr>
        <p:txBody>
          <a:bodyPr/>
          <a:lstStyle/>
          <a:p>
            <a:r>
              <a:rPr lang="en-US" dirty="0" smtClean="0"/>
              <a:t>ESTCP demonstration project</a:t>
            </a:r>
            <a:endParaRPr lang="en-US" dirty="0"/>
          </a:p>
        </p:txBody>
      </p:sp>
      <p:sp>
        <p:nvSpPr>
          <p:cNvPr id="3" name="TextBox 2"/>
          <p:cNvSpPr txBox="1"/>
          <p:nvPr/>
        </p:nvSpPr>
        <p:spPr>
          <a:xfrm>
            <a:off x="685800" y="1600200"/>
            <a:ext cx="8039255" cy="1870563"/>
          </a:xfrm>
          <a:prstGeom prst="rect">
            <a:avLst/>
          </a:prstGeom>
          <a:noFill/>
        </p:spPr>
        <p:txBody>
          <a:bodyPr wrap="none" rtlCol="0">
            <a:spAutoFit/>
          </a:bodyPr>
          <a:lstStyle/>
          <a:p>
            <a:r>
              <a:rPr lang="en-US" sz="2000" dirty="0" smtClean="0">
                <a:solidFill>
                  <a:schemeClr val="tx1"/>
                </a:solidFill>
              </a:rPr>
              <a:t>Replacement of USLE by an erosion/deposition model with </a:t>
            </a:r>
          </a:p>
          <a:p>
            <a:r>
              <a:rPr lang="en-US" sz="2000" dirty="0" smtClean="0">
                <a:solidFill>
                  <a:schemeClr val="tx1"/>
                </a:solidFill>
              </a:rPr>
              <a:t>the same rainfall, land cover and soil parameters as USLE </a:t>
            </a:r>
          </a:p>
          <a:p>
            <a:r>
              <a:rPr lang="en-US" sz="2000" dirty="0" smtClean="0">
                <a:solidFill>
                  <a:schemeClr val="tx1"/>
                </a:solidFill>
              </a:rPr>
              <a:t>but generalized for complex topography.</a:t>
            </a:r>
          </a:p>
          <a:p>
            <a:endParaRPr lang="en-US" dirty="0">
              <a:solidFill>
                <a:schemeClr val="tx1"/>
              </a:solidFill>
            </a:endParaRPr>
          </a:p>
          <a:p>
            <a:r>
              <a:rPr lang="en-US" sz="2000" dirty="0" smtClean="0">
                <a:solidFill>
                  <a:schemeClr val="tx1"/>
                </a:solidFill>
              </a:rPr>
              <a:t>It predicts locations of erosion and deposition and potential </a:t>
            </a:r>
          </a:p>
          <a:p>
            <a:r>
              <a:rPr lang="en-US" sz="2000" dirty="0" smtClean="0">
                <a:solidFill>
                  <a:schemeClr val="tx1"/>
                </a:solidFill>
              </a:rPr>
              <a:t>for erosion by concentrated water flow (e.g. gullies, shallow streams).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15078"/>
            <a:ext cx="3352800" cy="19047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36"/>
          <a:stretch/>
        </p:blipFill>
        <p:spPr bwMode="auto">
          <a:xfrm>
            <a:off x="609600" y="4210870"/>
            <a:ext cx="3352800" cy="1732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 t="-1894" r="46175" b="22348"/>
          <a:stretch/>
        </p:blipFill>
        <p:spPr bwMode="auto">
          <a:xfrm>
            <a:off x="152400" y="4737100"/>
            <a:ext cx="246063" cy="901700"/>
          </a:xfrm>
          <a:prstGeom prst="rect">
            <a:avLst/>
          </a:prstGeom>
          <a:noFill/>
          <a:ln>
            <a:noFill/>
          </a:ln>
          <a:effectLst/>
          <a:extLst>
            <a:ext uri="{909E8E84-426E-40dd-AFC4-6F175D3DCCD1}">
              <a14:hiddenFill xmlns:a14="http://schemas.microsoft.com/office/drawing/2010/main">
                <a:blipFill dpi="0" rotWithShape="0">
                  <a:blip/>
                  <a:srcRect t="-1894" r="3329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7"/>
          <p:cNvSpPr txBox="1">
            <a:spLocks noChangeArrowheads="1"/>
          </p:cNvSpPr>
          <p:nvPr/>
        </p:nvSpPr>
        <p:spPr bwMode="auto">
          <a:xfrm>
            <a:off x="0" y="4560888"/>
            <a:ext cx="990600" cy="115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2900" indent="-338138">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eaLnBrk="1">
              <a:lnSpc>
                <a:spcPct val="83000"/>
              </a:lnSpc>
              <a:spcBef>
                <a:spcPts val="288"/>
              </a:spcBef>
              <a:spcAft>
                <a:spcPts val="288"/>
              </a:spcAft>
              <a:buClrTx/>
              <a:defRPr/>
            </a:pPr>
            <a:r>
              <a:rPr lang="en-US" sz="1200" b="1" dirty="0" smtClean="0"/>
              <a:t> </a:t>
            </a:r>
            <a:r>
              <a:rPr lang="en-US" sz="1200" dirty="0" smtClean="0"/>
              <a:t>t ha</a:t>
            </a:r>
            <a:r>
              <a:rPr lang="en-US" sz="1200" baseline="30000" dirty="0" smtClean="0"/>
              <a:t>-1</a:t>
            </a:r>
            <a:r>
              <a:rPr lang="en-US" sz="1200" dirty="0" smtClean="0"/>
              <a:t> yr</a:t>
            </a:r>
            <a:r>
              <a:rPr lang="en-US" sz="1200" baseline="30000" dirty="0" smtClean="0"/>
              <a:t>-1</a:t>
            </a:r>
          </a:p>
          <a:p>
            <a:pPr algn="ctr" eaLnBrk="1">
              <a:lnSpc>
                <a:spcPct val="83000"/>
              </a:lnSpc>
              <a:spcBef>
                <a:spcPts val="288"/>
              </a:spcBef>
              <a:spcAft>
                <a:spcPts val="288"/>
              </a:spcAft>
              <a:buClrTx/>
              <a:buFontTx/>
              <a:buNone/>
              <a:defRPr/>
            </a:pPr>
            <a:r>
              <a:rPr lang="en-US" sz="1200" dirty="0" smtClean="0"/>
              <a:t>  0 </a:t>
            </a:r>
          </a:p>
          <a:p>
            <a:pPr algn="ctr" eaLnBrk="1">
              <a:lnSpc>
                <a:spcPct val="83000"/>
              </a:lnSpc>
              <a:spcBef>
                <a:spcPts val="288"/>
              </a:spcBef>
              <a:spcAft>
                <a:spcPts val="288"/>
              </a:spcAft>
              <a:buClrTx/>
              <a:buFontTx/>
              <a:buNone/>
              <a:defRPr/>
            </a:pPr>
            <a:r>
              <a:rPr lang="en-US" sz="1200" dirty="0" smtClean="0"/>
              <a:t>6</a:t>
            </a:r>
          </a:p>
          <a:p>
            <a:pPr algn="ctr" eaLnBrk="1">
              <a:lnSpc>
                <a:spcPct val="83000"/>
              </a:lnSpc>
              <a:spcBef>
                <a:spcPts val="288"/>
              </a:spcBef>
              <a:spcAft>
                <a:spcPts val="288"/>
              </a:spcAft>
              <a:buClrTx/>
              <a:buFontTx/>
              <a:buNone/>
              <a:defRPr/>
            </a:pPr>
            <a:r>
              <a:rPr lang="en-US" sz="1200" dirty="0" smtClean="0"/>
              <a:t>12</a:t>
            </a:r>
          </a:p>
          <a:p>
            <a:pPr algn="ctr" eaLnBrk="1">
              <a:lnSpc>
                <a:spcPct val="83000"/>
              </a:lnSpc>
              <a:spcBef>
                <a:spcPts val="288"/>
              </a:spcBef>
              <a:spcAft>
                <a:spcPts val="288"/>
              </a:spcAft>
              <a:buClrTx/>
              <a:buFontTx/>
              <a:buNone/>
              <a:defRPr/>
            </a:pPr>
            <a:r>
              <a:rPr lang="en-US" sz="1200" dirty="0" smtClean="0"/>
              <a:t>18</a:t>
            </a:r>
          </a:p>
        </p:txBody>
      </p:sp>
      <p:sp>
        <p:nvSpPr>
          <p:cNvPr id="8" name="TextBox 14"/>
          <p:cNvSpPr txBox="1">
            <a:spLocks noChangeArrowheads="1"/>
          </p:cNvSpPr>
          <p:nvPr/>
        </p:nvSpPr>
        <p:spPr bwMode="auto">
          <a:xfrm>
            <a:off x="762000" y="3962400"/>
            <a:ext cx="1638865" cy="43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solidFill>
                  <a:srgbClr val="000000"/>
                </a:solidFill>
              </a:rPr>
              <a:t>Modeled </a:t>
            </a:r>
            <a:r>
              <a:rPr lang="en-US" sz="1200" dirty="0">
                <a:solidFill>
                  <a:srgbClr val="000000"/>
                </a:solidFill>
              </a:rPr>
              <a:t>soil </a:t>
            </a:r>
            <a:r>
              <a:rPr lang="en-US" sz="1200" dirty="0" smtClean="0">
                <a:solidFill>
                  <a:srgbClr val="000000"/>
                </a:solidFill>
              </a:rPr>
              <a:t>erosion:</a:t>
            </a:r>
          </a:p>
          <a:p>
            <a:r>
              <a:rPr lang="en-US" sz="1200" dirty="0" smtClean="0">
                <a:solidFill>
                  <a:srgbClr val="000000"/>
                </a:solidFill>
              </a:rPr>
              <a:t>GIS-based USLE</a:t>
            </a:r>
            <a:endParaRPr lang="en-US" sz="1200" dirty="0">
              <a:solidFill>
                <a:srgbClr val="000000"/>
              </a:solidFill>
            </a:endParaRPr>
          </a:p>
        </p:txBody>
      </p:sp>
      <p:sp>
        <p:nvSpPr>
          <p:cNvPr id="10" name="TextBox 4"/>
          <p:cNvSpPr txBox="1">
            <a:spLocks noChangeArrowheads="1"/>
          </p:cNvSpPr>
          <p:nvPr/>
        </p:nvSpPr>
        <p:spPr bwMode="auto">
          <a:xfrm>
            <a:off x="5363342" y="3962400"/>
            <a:ext cx="2409058" cy="43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solidFill>
                  <a:srgbClr val="000000"/>
                </a:solidFill>
              </a:rPr>
              <a:t>Modeled erosion and deposition:</a:t>
            </a:r>
          </a:p>
          <a:p>
            <a:r>
              <a:rPr lang="en-US" sz="1200" dirty="0" smtClean="0">
                <a:solidFill>
                  <a:srgbClr val="000000"/>
                </a:solidFill>
              </a:rPr>
              <a:t>GIS-based USPED </a:t>
            </a:r>
            <a:endParaRPr lang="en-US" sz="1200" dirty="0">
              <a:solidFill>
                <a:srgbClr val="000000"/>
              </a:solidFill>
            </a:endParaRPr>
          </a:p>
        </p:txBody>
      </p:sp>
      <p:sp>
        <p:nvSpPr>
          <p:cNvPr id="11" name="Text Box 7"/>
          <p:cNvSpPr txBox="1">
            <a:spLocks noChangeArrowheads="1"/>
          </p:cNvSpPr>
          <p:nvPr/>
        </p:nvSpPr>
        <p:spPr bwMode="auto">
          <a:xfrm>
            <a:off x="4267200" y="4560887"/>
            <a:ext cx="990600"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2900" indent="-338138">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eaLnBrk="1">
              <a:lnSpc>
                <a:spcPct val="83000"/>
              </a:lnSpc>
              <a:spcBef>
                <a:spcPts val="288"/>
              </a:spcBef>
              <a:spcAft>
                <a:spcPts val="288"/>
              </a:spcAft>
              <a:buClrTx/>
              <a:defRPr/>
            </a:pPr>
            <a:r>
              <a:rPr lang="en-US" sz="1200" b="1" dirty="0" smtClean="0"/>
              <a:t> </a:t>
            </a:r>
            <a:r>
              <a:rPr lang="en-US" sz="1200" dirty="0" smtClean="0"/>
              <a:t>t ha</a:t>
            </a:r>
            <a:r>
              <a:rPr lang="en-US" sz="1200" baseline="30000" dirty="0" smtClean="0"/>
              <a:t>-1</a:t>
            </a:r>
            <a:r>
              <a:rPr lang="en-US" sz="1200" dirty="0" smtClean="0"/>
              <a:t> yr</a:t>
            </a:r>
            <a:r>
              <a:rPr lang="en-US" sz="1200" baseline="30000" dirty="0" smtClean="0"/>
              <a:t>-1</a:t>
            </a:r>
            <a:endParaRPr lang="en-US" sz="1200" dirty="0" smtClean="0"/>
          </a:p>
          <a:p>
            <a:pPr algn="ctr" eaLnBrk="1">
              <a:lnSpc>
                <a:spcPct val="60000"/>
              </a:lnSpc>
              <a:spcBef>
                <a:spcPts val="288"/>
              </a:spcBef>
              <a:spcAft>
                <a:spcPts val="288"/>
              </a:spcAft>
              <a:buClrTx/>
              <a:buFontTx/>
              <a:buNone/>
              <a:defRPr/>
            </a:pPr>
            <a:r>
              <a:rPr lang="en-US" sz="1200" dirty="0" smtClean="0"/>
              <a:t>6</a:t>
            </a:r>
          </a:p>
          <a:p>
            <a:pPr algn="ctr" eaLnBrk="1">
              <a:lnSpc>
                <a:spcPct val="60000"/>
              </a:lnSpc>
              <a:spcBef>
                <a:spcPts val="288"/>
              </a:spcBef>
              <a:spcAft>
                <a:spcPts val="288"/>
              </a:spcAft>
              <a:buClrTx/>
              <a:buFontTx/>
              <a:buNone/>
              <a:defRPr/>
            </a:pPr>
            <a:endParaRPr lang="en-US" sz="1200" dirty="0" smtClean="0"/>
          </a:p>
          <a:p>
            <a:pPr algn="ctr" eaLnBrk="1">
              <a:lnSpc>
                <a:spcPct val="60000"/>
              </a:lnSpc>
              <a:spcBef>
                <a:spcPts val="288"/>
              </a:spcBef>
              <a:spcAft>
                <a:spcPts val="288"/>
              </a:spcAft>
              <a:buClrTx/>
              <a:buFontTx/>
              <a:buNone/>
              <a:defRPr/>
            </a:pPr>
            <a:r>
              <a:rPr lang="en-US" sz="1200" dirty="0" smtClean="0"/>
              <a:t>0</a:t>
            </a:r>
          </a:p>
          <a:p>
            <a:pPr algn="ctr" eaLnBrk="1">
              <a:lnSpc>
                <a:spcPct val="60000"/>
              </a:lnSpc>
              <a:spcBef>
                <a:spcPts val="288"/>
              </a:spcBef>
              <a:spcAft>
                <a:spcPts val="288"/>
              </a:spcAft>
              <a:buClrTx/>
              <a:buFontTx/>
              <a:buNone/>
              <a:defRPr/>
            </a:pPr>
            <a:endParaRPr lang="en-US" sz="1200" dirty="0" smtClean="0"/>
          </a:p>
          <a:p>
            <a:pPr algn="ctr" eaLnBrk="1">
              <a:lnSpc>
                <a:spcPct val="60000"/>
              </a:lnSpc>
              <a:spcBef>
                <a:spcPts val="288"/>
              </a:spcBef>
              <a:spcAft>
                <a:spcPts val="288"/>
              </a:spcAft>
              <a:buClrTx/>
              <a:buFontTx/>
              <a:buNone/>
              <a:defRPr/>
            </a:pPr>
            <a:r>
              <a:rPr lang="en-US" sz="1200" dirty="0" smtClean="0"/>
              <a:t>-6</a:t>
            </a:r>
          </a:p>
        </p:txBody>
      </p:sp>
      <p:sp>
        <p:nvSpPr>
          <p:cNvPr id="12" name="TextBox 12"/>
          <p:cNvSpPr txBox="1">
            <a:spLocks noChangeArrowheads="1"/>
          </p:cNvSpPr>
          <p:nvPr/>
        </p:nvSpPr>
        <p:spPr bwMode="auto">
          <a:xfrm>
            <a:off x="3962400" y="4956175"/>
            <a:ext cx="911803"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pPr>
            <a:r>
              <a:rPr lang="en-US" sz="1200" dirty="0" smtClean="0">
                <a:solidFill>
                  <a:srgbClr val="000000"/>
                </a:solidFill>
              </a:rPr>
              <a:t>Deposition</a:t>
            </a:r>
            <a:endParaRPr lang="en-US" sz="1200" dirty="0">
              <a:solidFill>
                <a:srgbClr val="000000"/>
              </a:solidFill>
            </a:endParaRPr>
          </a:p>
          <a:p>
            <a:pPr>
              <a:lnSpc>
                <a:spcPct val="70000"/>
              </a:lnSpc>
            </a:pPr>
            <a:endParaRPr lang="en-US" sz="1200" dirty="0">
              <a:solidFill>
                <a:srgbClr val="000000"/>
              </a:solidFill>
            </a:endParaRPr>
          </a:p>
          <a:p>
            <a:pPr>
              <a:lnSpc>
                <a:spcPct val="70000"/>
              </a:lnSpc>
            </a:pPr>
            <a:endParaRPr lang="en-US" sz="1200" dirty="0">
              <a:solidFill>
                <a:srgbClr val="000000"/>
              </a:solidFill>
            </a:endParaRPr>
          </a:p>
          <a:p>
            <a:pPr>
              <a:lnSpc>
                <a:spcPct val="70000"/>
              </a:lnSpc>
            </a:pPr>
            <a:r>
              <a:rPr lang="en-US" sz="1200" dirty="0" smtClean="0">
                <a:solidFill>
                  <a:srgbClr val="000000"/>
                </a:solidFill>
              </a:rPr>
              <a:t>Erosion</a:t>
            </a:r>
            <a:endParaRPr lang="en-US" sz="1200" dirty="0">
              <a:solidFill>
                <a:srgbClr val="000000"/>
              </a:solidFill>
            </a:endParaRPr>
          </a:p>
          <a:p>
            <a:endParaRPr lang="en-US" sz="1200" b="1" dirty="0">
              <a:solidFill>
                <a:srgbClr val="000000"/>
              </a:solidFill>
            </a:endParaRPr>
          </a:p>
        </p:txBody>
      </p:sp>
      <p:pic>
        <p:nvPicPr>
          <p:cNvPr id="13" name="Picture 1" descr="lg_erde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789487"/>
            <a:ext cx="15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460998"/>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Times New Roman"/>
      </a:majorFont>
      <a:minorFont>
        <a:latin typeface="Arial"/>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41968</TotalTime>
  <Words>936</Words>
  <Application>Microsoft Macintosh PowerPoint</Application>
  <PresentationFormat>On-screen Show (4:3)</PresentationFormat>
  <Paragraphs>154</Paragraphs>
  <Slides>18</Slides>
  <Notes>10</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3_Office Theme</vt:lpstr>
      <vt:lpstr>Open Source Geospatial Research and Education Laboratory</vt:lpstr>
      <vt:lpstr>Geospatial Analytics of Landscape Dynamics</vt:lpstr>
      <vt:lpstr>PowerPoint Presentation</vt:lpstr>
      <vt:lpstr>Coastal Flooding</vt:lpstr>
      <vt:lpstr>Coastal vulnerability</vt:lpstr>
      <vt:lpstr>PowerPoint Presentation</vt:lpstr>
      <vt:lpstr>Landslides and surface flow</vt:lpstr>
      <vt:lpstr>PowerPoint Presentation</vt:lpstr>
      <vt:lpstr>ESTCP demonstration project</vt:lpstr>
      <vt:lpstr>ESTCP demonstration project</vt:lpstr>
      <vt:lpstr>PowerPoint Presentation</vt:lpstr>
      <vt:lpstr>Runoff and Erosion modeling  at Ft. Bragg</vt:lpstr>
      <vt:lpstr>PowerPoint Presentation</vt:lpstr>
      <vt:lpstr>Project: Fire modeling in GRASS</vt:lpstr>
      <vt:lpstr>Insolation and cast shadows</vt:lpstr>
      <vt:lpstr>TanGeoMS</vt:lpstr>
      <vt:lpstr>TanGeoMS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Geomorphometry IV: flow tracing and watershed analysis</dc:title>
  <cp:lastModifiedBy>Helena Mitasova User</cp:lastModifiedBy>
  <cp:revision>198</cp:revision>
  <cp:lastPrinted>1601-01-01T00:00:00Z</cp:lastPrinted>
  <dcterms:created xsi:type="dcterms:W3CDTF">1601-01-01T00:00:00Z</dcterms:created>
  <dcterms:modified xsi:type="dcterms:W3CDTF">2014-11-15T04:33:08Z</dcterms:modified>
</cp:coreProperties>
</file>