
<file path=[Content_Types].xml><?xml version="1.0" encoding="utf-8"?>
<Types xmlns="http://schemas.openxmlformats.org/package/2006/content-types">
  <Default Extension="xml" ContentType="application/xml"/>
  <Default Extension="tif" ContentType="image/tiff"/>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Lst>
  <p:notesMasterIdLst>
    <p:notesMasterId r:id="rId48"/>
  </p:notesMasterIdLst>
  <p:handoutMasterIdLst>
    <p:handoutMasterId r:id="rId49"/>
  </p:handoutMasterIdLst>
  <p:sldIdLst>
    <p:sldId id="256" r:id="rId5"/>
    <p:sldId id="326" r:id="rId6"/>
    <p:sldId id="284" r:id="rId7"/>
    <p:sldId id="339" r:id="rId8"/>
    <p:sldId id="322" r:id="rId9"/>
    <p:sldId id="259" r:id="rId10"/>
    <p:sldId id="260" r:id="rId11"/>
    <p:sldId id="281" r:id="rId12"/>
    <p:sldId id="287" r:id="rId13"/>
    <p:sldId id="286" r:id="rId14"/>
    <p:sldId id="347" r:id="rId15"/>
    <p:sldId id="298" r:id="rId16"/>
    <p:sldId id="328" r:id="rId17"/>
    <p:sldId id="344" r:id="rId18"/>
    <p:sldId id="288" r:id="rId19"/>
    <p:sldId id="329" r:id="rId20"/>
    <p:sldId id="346" r:id="rId21"/>
    <p:sldId id="291" r:id="rId22"/>
    <p:sldId id="292" r:id="rId23"/>
    <p:sldId id="348" r:id="rId24"/>
    <p:sldId id="352" r:id="rId25"/>
    <p:sldId id="295" r:id="rId26"/>
    <p:sldId id="300" r:id="rId27"/>
    <p:sldId id="340" r:id="rId28"/>
    <p:sldId id="333" r:id="rId29"/>
    <p:sldId id="341" r:id="rId30"/>
    <p:sldId id="349" r:id="rId31"/>
    <p:sldId id="330" r:id="rId32"/>
    <p:sldId id="351" r:id="rId33"/>
    <p:sldId id="318" r:id="rId34"/>
    <p:sldId id="354" r:id="rId35"/>
    <p:sldId id="353" r:id="rId36"/>
    <p:sldId id="337" r:id="rId37"/>
    <p:sldId id="350" r:id="rId38"/>
    <p:sldId id="302" r:id="rId39"/>
    <p:sldId id="306" r:id="rId40"/>
    <p:sldId id="308" r:id="rId41"/>
    <p:sldId id="309" r:id="rId42"/>
    <p:sldId id="311" r:id="rId43"/>
    <p:sldId id="315" r:id="rId44"/>
    <p:sldId id="289" r:id="rId45"/>
    <p:sldId id="275" r:id="rId46"/>
    <p:sldId id="323" r:id="rId47"/>
  </p:sldIdLst>
  <p:sldSz cx="9144000" cy="6858000" type="screen4x3"/>
  <p:notesSz cx="6858000" cy="9144000"/>
  <p:defaultTextStyle>
    <a:defPPr>
      <a:defRPr lang="en-GB"/>
    </a:defPPr>
    <a:lvl1pPr algn="l" defTabSz="449263" rtl="0" fontAlgn="base">
      <a:lnSpc>
        <a:spcPct val="85000"/>
      </a:lnSpc>
      <a:spcBef>
        <a:spcPct val="0"/>
      </a:spcBef>
      <a:spcAft>
        <a:spcPct val="0"/>
      </a:spcAft>
      <a:buClr>
        <a:srgbClr val="000000"/>
      </a:buClr>
      <a:buSzPct val="100000"/>
      <a:buFont typeface="Times New Roman" pitchFamily="16" charset="0"/>
      <a:defRPr sz="1200" kern="1200">
        <a:solidFill>
          <a:schemeClr val="bg1"/>
        </a:solidFill>
        <a:latin typeface="Bitstream Vera Sans" pitchFamily="32" charset="0"/>
        <a:ea typeface="+mn-ea"/>
        <a:cs typeface="+mn-cs"/>
      </a:defRPr>
    </a:lvl1pPr>
    <a:lvl2pPr marL="742950" indent="-285750" algn="l" defTabSz="449263" rtl="0" fontAlgn="base">
      <a:lnSpc>
        <a:spcPct val="85000"/>
      </a:lnSpc>
      <a:spcBef>
        <a:spcPct val="0"/>
      </a:spcBef>
      <a:spcAft>
        <a:spcPct val="0"/>
      </a:spcAft>
      <a:buClr>
        <a:srgbClr val="000000"/>
      </a:buClr>
      <a:buSzPct val="100000"/>
      <a:buFont typeface="Times New Roman" pitchFamily="16" charset="0"/>
      <a:defRPr sz="1200" kern="1200">
        <a:solidFill>
          <a:schemeClr val="bg1"/>
        </a:solidFill>
        <a:latin typeface="Bitstream Vera Sans" pitchFamily="32" charset="0"/>
        <a:ea typeface="+mn-ea"/>
        <a:cs typeface="+mn-cs"/>
      </a:defRPr>
    </a:lvl2pPr>
    <a:lvl3pPr marL="1143000" indent="-228600" algn="l" defTabSz="449263" rtl="0" fontAlgn="base">
      <a:lnSpc>
        <a:spcPct val="85000"/>
      </a:lnSpc>
      <a:spcBef>
        <a:spcPct val="0"/>
      </a:spcBef>
      <a:spcAft>
        <a:spcPct val="0"/>
      </a:spcAft>
      <a:buClr>
        <a:srgbClr val="000000"/>
      </a:buClr>
      <a:buSzPct val="100000"/>
      <a:buFont typeface="Times New Roman" pitchFamily="16" charset="0"/>
      <a:defRPr sz="1200" kern="1200">
        <a:solidFill>
          <a:schemeClr val="bg1"/>
        </a:solidFill>
        <a:latin typeface="Bitstream Vera Sans" pitchFamily="32" charset="0"/>
        <a:ea typeface="+mn-ea"/>
        <a:cs typeface="+mn-cs"/>
      </a:defRPr>
    </a:lvl3pPr>
    <a:lvl4pPr marL="1600200" indent="-228600" algn="l" defTabSz="449263" rtl="0" fontAlgn="base">
      <a:lnSpc>
        <a:spcPct val="85000"/>
      </a:lnSpc>
      <a:spcBef>
        <a:spcPct val="0"/>
      </a:spcBef>
      <a:spcAft>
        <a:spcPct val="0"/>
      </a:spcAft>
      <a:buClr>
        <a:srgbClr val="000000"/>
      </a:buClr>
      <a:buSzPct val="100000"/>
      <a:buFont typeface="Times New Roman" pitchFamily="16" charset="0"/>
      <a:defRPr sz="1200" kern="1200">
        <a:solidFill>
          <a:schemeClr val="bg1"/>
        </a:solidFill>
        <a:latin typeface="Bitstream Vera Sans" pitchFamily="32" charset="0"/>
        <a:ea typeface="+mn-ea"/>
        <a:cs typeface="+mn-cs"/>
      </a:defRPr>
    </a:lvl4pPr>
    <a:lvl5pPr marL="2057400" indent="-228600" algn="l" defTabSz="449263" rtl="0" fontAlgn="base">
      <a:lnSpc>
        <a:spcPct val="85000"/>
      </a:lnSpc>
      <a:spcBef>
        <a:spcPct val="0"/>
      </a:spcBef>
      <a:spcAft>
        <a:spcPct val="0"/>
      </a:spcAft>
      <a:buClr>
        <a:srgbClr val="000000"/>
      </a:buClr>
      <a:buSzPct val="100000"/>
      <a:buFont typeface="Times New Roman" pitchFamily="16" charset="0"/>
      <a:defRPr sz="1200" kern="1200">
        <a:solidFill>
          <a:schemeClr val="bg1"/>
        </a:solidFill>
        <a:latin typeface="Bitstream Vera Sans" pitchFamily="32" charset="0"/>
        <a:ea typeface="+mn-ea"/>
        <a:cs typeface="+mn-cs"/>
      </a:defRPr>
    </a:lvl5pPr>
    <a:lvl6pPr marL="2286000" algn="l" defTabSz="914400" rtl="0" eaLnBrk="1" latinLnBrk="0" hangingPunct="1">
      <a:defRPr sz="1200" kern="1200">
        <a:solidFill>
          <a:schemeClr val="bg1"/>
        </a:solidFill>
        <a:latin typeface="Bitstream Vera Sans" pitchFamily="32" charset="0"/>
        <a:ea typeface="+mn-ea"/>
        <a:cs typeface="+mn-cs"/>
      </a:defRPr>
    </a:lvl6pPr>
    <a:lvl7pPr marL="2743200" algn="l" defTabSz="914400" rtl="0" eaLnBrk="1" latinLnBrk="0" hangingPunct="1">
      <a:defRPr sz="1200" kern="1200">
        <a:solidFill>
          <a:schemeClr val="bg1"/>
        </a:solidFill>
        <a:latin typeface="Bitstream Vera Sans" pitchFamily="32" charset="0"/>
        <a:ea typeface="+mn-ea"/>
        <a:cs typeface="+mn-cs"/>
      </a:defRPr>
    </a:lvl7pPr>
    <a:lvl8pPr marL="3200400" algn="l" defTabSz="914400" rtl="0" eaLnBrk="1" latinLnBrk="0" hangingPunct="1">
      <a:defRPr sz="1200" kern="1200">
        <a:solidFill>
          <a:schemeClr val="bg1"/>
        </a:solidFill>
        <a:latin typeface="Bitstream Vera Sans" pitchFamily="32" charset="0"/>
        <a:ea typeface="+mn-ea"/>
        <a:cs typeface="+mn-cs"/>
      </a:defRPr>
    </a:lvl8pPr>
    <a:lvl9pPr marL="3657600" algn="l" defTabSz="914400" rtl="0" eaLnBrk="1" latinLnBrk="0" hangingPunct="1">
      <a:defRPr sz="1200" kern="1200">
        <a:solidFill>
          <a:schemeClr val="bg1"/>
        </a:solidFill>
        <a:latin typeface="Bitstream Vera Sans" pitchFamily="3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6BAF3"/>
    <a:srgbClr val="1E55A9"/>
    <a:srgbClr val="286DD4"/>
    <a:srgbClr val="005900"/>
    <a:srgbClr val="66A22D"/>
    <a:srgbClr val="66CC33"/>
    <a:srgbClr val="458912"/>
    <a:srgbClr val="008000"/>
    <a:srgbClr val="B44D10"/>
    <a:srgbClr val="BB16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844" autoAdjust="0"/>
  </p:normalViewPr>
  <p:slideViewPr>
    <p:cSldViewPr>
      <p:cViewPr>
        <p:scale>
          <a:sx n="139" d="100"/>
          <a:sy n="139" d="100"/>
        </p:scale>
        <p:origin x="-456" y="-312"/>
      </p:cViewPr>
      <p:guideLst>
        <p:guide orient="horz" pos="2496"/>
        <p:guide pos="5568"/>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617DBB-FAD0-7B46-9B55-ADA8F7D223E4}" type="datetimeFigureOut">
              <a:rPr lang="en-US" smtClean="0"/>
              <a:t>10/19/12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223605A-0428-0E4A-A192-BAAFFB6E5D06}" type="slidenum">
              <a:rPr lang="en-US" smtClean="0"/>
              <a:t>‹#›</a:t>
            </a:fld>
            <a:endParaRPr lang="en-US"/>
          </a:p>
        </p:txBody>
      </p:sp>
    </p:spTree>
    <p:extLst>
      <p:ext uri="{BB962C8B-B14F-4D97-AF65-F5344CB8AC3E}">
        <p14:creationId xmlns:p14="http://schemas.microsoft.com/office/powerpoint/2010/main" val="19371508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2"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3"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4"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5"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6"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7"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8"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9"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30"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31"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32" name="Rectangle 12"/>
          <p:cNvSpPr>
            <a:spLocks noGrp="1" noChangeArrowheads="1"/>
          </p:cNvSpPr>
          <p:nvPr>
            <p:ph type="hdr"/>
          </p:nvPr>
        </p:nvSpPr>
        <p:spPr bwMode="auto">
          <a:xfrm>
            <a:off x="0" y="0"/>
            <a:ext cx="2954338"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nSpc>
                <a:spcPct val="94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DejaVu Sans" charset="0"/>
                <a:cs typeface="DejaVu Sans" charset="0"/>
              </a:defRPr>
            </a:lvl1pPr>
          </a:lstStyle>
          <a:p>
            <a:endParaRPr lang="en-GB"/>
          </a:p>
        </p:txBody>
      </p:sp>
      <p:sp>
        <p:nvSpPr>
          <p:cNvPr id="5133" name="Rectangle 13"/>
          <p:cNvSpPr>
            <a:spLocks noGrp="1" noChangeArrowheads="1"/>
          </p:cNvSpPr>
          <p:nvPr>
            <p:ph type="dt"/>
          </p:nvPr>
        </p:nvSpPr>
        <p:spPr bwMode="auto">
          <a:xfrm>
            <a:off x="3886200" y="0"/>
            <a:ext cx="2954338"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lnSpc>
                <a:spcPct val="94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DejaVu Sans" charset="0"/>
                <a:cs typeface="DejaVu Sans" charset="0"/>
              </a:defRPr>
            </a:lvl1pPr>
          </a:lstStyle>
          <a:p>
            <a:endParaRPr lang="en-GB"/>
          </a:p>
        </p:txBody>
      </p:sp>
      <p:sp>
        <p:nvSpPr>
          <p:cNvPr id="5134" name="Rectangle 14"/>
          <p:cNvSpPr>
            <a:spLocks noGrp="1" noRot="1" noChangeAspect="1" noChangeArrowheads="1"/>
          </p:cNvSpPr>
          <p:nvPr>
            <p:ph type="sldImg"/>
          </p:nvPr>
        </p:nvSpPr>
        <p:spPr bwMode="auto">
          <a:xfrm>
            <a:off x="1143000" y="685800"/>
            <a:ext cx="4554538" cy="3414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5135" name="Rectangle 15"/>
          <p:cNvSpPr>
            <a:spLocks noGrp="1" noChangeArrowheads="1"/>
          </p:cNvSpPr>
          <p:nvPr>
            <p:ph type="body"/>
          </p:nvPr>
        </p:nvSpPr>
        <p:spPr bwMode="auto">
          <a:xfrm>
            <a:off x="914400" y="4343400"/>
            <a:ext cx="5011738" cy="410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smtClean="0"/>
          </a:p>
        </p:txBody>
      </p:sp>
      <p:sp>
        <p:nvSpPr>
          <p:cNvPr id="5136" name="Rectangle 16"/>
          <p:cNvSpPr>
            <a:spLocks noGrp="1" noChangeArrowheads="1"/>
          </p:cNvSpPr>
          <p:nvPr>
            <p:ph type="ftr"/>
          </p:nvPr>
        </p:nvSpPr>
        <p:spPr bwMode="auto">
          <a:xfrm>
            <a:off x="0" y="8686800"/>
            <a:ext cx="2954338"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nSpc>
                <a:spcPct val="94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DejaVu Sans" charset="0"/>
                <a:cs typeface="DejaVu Sans" charset="0"/>
              </a:defRPr>
            </a:lvl1pPr>
          </a:lstStyle>
          <a:p>
            <a:endParaRPr lang="en-GB"/>
          </a:p>
        </p:txBody>
      </p:sp>
      <p:sp>
        <p:nvSpPr>
          <p:cNvPr id="5137" name="Rectangle 17"/>
          <p:cNvSpPr>
            <a:spLocks noGrp="1" noChangeArrowheads="1"/>
          </p:cNvSpPr>
          <p:nvPr>
            <p:ph type="sldNum"/>
          </p:nvPr>
        </p:nvSpPr>
        <p:spPr bwMode="auto">
          <a:xfrm>
            <a:off x="3886200" y="8686800"/>
            <a:ext cx="2954338"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lnSpc>
                <a:spcPct val="94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DejaVu Sans" charset="0"/>
                <a:cs typeface="DejaVu Sans" charset="0"/>
              </a:defRPr>
            </a:lvl1pPr>
          </a:lstStyle>
          <a:p>
            <a:fld id="{98766346-4CD4-4FBF-AD9C-A138F4D99159}" type="slidenum">
              <a:rPr lang="en-GB"/>
              <a:pPr/>
              <a:t>‹#›</a:t>
            </a:fld>
            <a:endParaRPr lang="en-GB"/>
          </a:p>
        </p:txBody>
      </p:sp>
    </p:spTree>
    <p:extLst>
      <p:ext uri="{BB962C8B-B14F-4D97-AF65-F5344CB8AC3E}">
        <p14:creationId xmlns:p14="http://schemas.microsoft.com/office/powerpoint/2010/main" val="1948458107"/>
      </p:ext>
    </p:extLst>
  </p:cSld>
  <p:clrMap bg1="lt1" tx1="dk1" bg2="lt2" tx2="dk2" accent1="accent1" accent2="accent2" accent3="accent3" accent4="accent4" accent5="accent5" accent6="accent6" hlink="hlink" folHlink="folHlink"/>
  <p:hf hdr="0" ftr="0" dt="0"/>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158C920F-CB3F-4D9A-BEDD-9CAAC3136786}" type="slidenum">
              <a:rPr lang="en-GB"/>
              <a:pPr/>
              <a:t>1</a:t>
            </a:fld>
            <a:endParaRPr lang="en-GB"/>
          </a:p>
        </p:txBody>
      </p:sp>
      <p:sp>
        <p:nvSpPr>
          <p:cNvPr id="2969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698" name="Text Box 2"/>
          <p:cNvSpPr txBox="1">
            <a:spLocks noGrp="1" noChangeArrowheads="1"/>
          </p:cNvSpPr>
          <p:nvPr>
            <p:ph type="body"/>
          </p:nvPr>
        </p:nvSpPr>
        <p:spPr bwMode="auto">
          <a:xfrm>
            <a:off x="685800" y="4343400"/>
            <a:ext cx="5486400" cy="7112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lnSpc>
                <a:spcPct val="87000"/>
              </a:lnSpc>
              <a:spcBef>
                <a:spcPts val="1600"/>
              </a:spcBef>
              <a:buClrTx/>
              <a:buFontTx/>
              <a:buNone/>
            </a:pPr>
            <a:r>
              <a:rPr lang="en-GB" sz="1600">
                <a:latin typeface="Arial" charset="0"/>
                <a:cs typeface="Arial" charset="0"/>
              </a:rPr>
              <a:t>Over the past decade free and open source software (FOSS) has moved into mainstreem and its growth includes a wide range of geospatial software tools. The presentation will briefly describe the principles of FOSS and provide an overview of major FOSS projects that support management, processing, analysis, visualization and on-line distribution of georeferenced data. Interoperability between the different tools enabled by the FOSS concept will be highlighted using examples of applications that combine software developed by several projects, such as GRASS, Mapserver, GDAL, PROJ, R-stats, PostGIS, paraview and others. Special focus will be given to the recent new developments in Geographic Resources Analysis Support System (GRASS, </a:t>
            </a:r>
            <a:r>
              <a:rPr lang="en-GB" sz="1600" u="sng">
                <a:solidFill>
                  <a:srgbClr val="CCCCFF"/>
                </a:solidFill>
                <a:latin typeface="Arial" charset="0"/>
                <a:cs typeface="Arial" charset="0"/>
              </a:rPr>
              <a:t>http://grass.itc.it</a:t>
            </a:r>
            <a:r>
              <a:rPr lang="en-GB" sz="1600">
                <a:latin typeface="Arial" charset="0"/>
                <a:cs typeface="Arial" charset="0"/>
              </a:rPr>
              <a:t>). Since its original design as a land management tool for military installationsthe system has evolved into one of the most comprehensive, general purpose GIS and support for environmental modeling has been an integral part of its development. Overview of the GRASS6 capabilities relevant to environmental modeling will be provided, including tools for working with 2D and 3D raster data, the completely redesigned topological 2D/3D vector engine, vector network analysis and SQL-based attribute management. Various graphical user interfaces, such as QGIS and JAVAGRASS, that are being used with GRASS will be introduced and enhancements to 3D dynamic visualization will be presented. Environmental modeling will be illustrated by examples in the area of coastal management and sediment pollution control using the latest lidar data and new or updated GRASS6 modules. The talk will conclude with discussion of visions for the future of FOSS geospatial modeling.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10</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11</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12</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E07E9BA6-8720-4745-B7F3-76BEE09D1924}" type="slidenum">
              <a:rPr lang="en-GB"/>
              <a:pPr/>
              <a:t>13</a:t>
            </a:fld>
            <a:endParaRPr lang="en-GB"/>
          </a:p>
        </p:txBody>
      </p:sp>
      <p:sp>
        <p:nvSpPr>
          <p:cNvPr id="4300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010" name="Text Box 2"/>
          <p:cNvSpPr txBox="1">
            <a:spLocks noGrp="1" noChangeArrowheads="1"/>
          </p:cNvSpPr>
          <p:nvPr>
            <p:ph type="body"/>
          </p:nvPr>
        </p:nvSpPr>
        <p:spPr bwMode="auto">
          <a:xfrm>
            <a:off x="914400" y="4343400"/>
            <a:ext cx="5019675" cy="4108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143000" y="685800"/>
            <a:ext cx="4572000" cy="3429000"/>
          </a:xfrm>
        </p:spPr>
      </p:sp>
      <p:sp>
        <p:nvSpPr>
          <p:cNvPr id="3" name="Rectangle 2"/>
          <p:cNvSpPr>
            <a:spLocks noGrp="1"/>
          </p:cNvSpPr>
          <p:nvPr>
            <p:ph type="body" idx="1"/>
          </p:nvPr>
        </p:nvSpPr>
        <p:spPr/>
        <p:txBody>
          <a:bodyPr/>
          <a:lstStyle>
            <a:extLst/>
          </a:lstStyle>
          <a:p>
            <a:r>
              <a:rPr lang="en-US" sz="1200" kern="1200" dirty="0" smtClean="0">
                <a:solidFill>
                  <a:schemeClr val="tx1"/>
                </a:solidFill>
                <a:latin typeface="+mn-lt"/>
                <a:ea typeface="+mn-ea"/>
                <a:cs typeface="+mn-cs"/>
              </a:rPr>
              <a:t>213.795 km²</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endParaRPr lang="en-US" dirty="0"/>
          </a:p>
        </p:txBody>
      </p:sp>
      <p:sp>
        <p:nvSpPr>
          <p:cNvPr id="4" name="Rectangle 3"/>
          <p:cNvSpPr>
            <a:spLocks noGrp="1"/>
          </p:cNvSpPr>
          <p:nvPr>
            <p:ph type="sldNum" sz="quarter" idx="10"/>
          </p:nvPr>
        </p:nvSpPr>
        <p:spPr/>
        <p:txBody>
          <a:bodyPr/>
          <a:lstStyle>
            <a:extLst/>
          </a:lstStyle>
          <a:p>
            <a:fld id="{CA5D3BF3-D352-46FC-8343-31F56E6730EA}"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15</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16</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18</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19</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20</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0CDBAC87-8FC8-4D43-9FF1-D97D6FC97760}" type="slidenum">
              <a:rPr lang="en-GB"/>
              <a:pPr/>
              <a:t>2</a:t>
            </a:fld>
            <a:endParaRPr lang="en-GB"/>
          </a:p>
        </p:txBody>
      </p:sp>
      <p:sp>
        <p:nvSpPr>
          <p:cNvPr id="3072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22"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21</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583B9F5C-BCAE-42C7-9CB0-57479E1875D4}" type="slidenum">
              <a:rPr lang="en-GB"/>
              <a:pPr/>
              <a:t>22</a:t>
            </a:fld>
            <a:endParaRPr lang="en-GB"/>
          </a:p>
        </p:txBody>
      </p:sp>
      <p:sp>
        <p:nvSpPr>
          <p:cNvPr id="38913" name="Rectangle 1"/>
          <p:cNvSpPr txBox="1">
            <a:spLocks noGrp="1" noRot="1" noChangeAspect="1" noChangeArrowheads="1"/>
          </p:cNvSpPr>
          <p:nvPr>
            <p:ph type="sldImg"/>
          </p:nvPr>
        </p:nvSpPr>
        <p:spPr bwMode="auto">
          <a:xfrm>
            <a:off x="1143000" y="685800"/>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583B9F5C-BCAE-42C7-9CB0-57479E1875D4}" type="slidenum">
              <a:rPr lang="en-GB"/>
              <a:pPr/>
              <a:t>23</a:t>
            </a:fld>
            <a:endParaRPr lang="en-GB"/>
          </a:p>
        </p:txBody>
      </p:sp>
      <p:sp>
        <p:nvSpPr>
          <p:cNvPr id="38913" name="Rectangle 1"/>
          <p:cNvSpPr txBox="1">
            <a:spLocks noGrp="1" noRot="1" noChangeAspect="1" noChangeArrowheads="1"/>
          </p:cNvSpPr>
          <p:nvPr>
            <p:ph type="sldImg"/>
          </p:nvPr>
        </p:nvSpPr>
        <p:spPr bwMode="auto">
          <a:xfrm>
            <a:off x="1143000" y="685800"/>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685800"/>
            <a:ext cx="4491038" cy="3367088"/>
          </a:xfrm>
        </p:spPr>
      </p:sp>
      <p:sp>
        <p:nvSpPr>
          <p:cNvPr id="3" name="Notes Placeholder 2"/>
          <p:cNvSpPr>
            <a:spLocks noGrp="1"/>
          </p:cNvSpPr>
          <p:nvPr>
            <p:ph type="body" idx="1"/>
          </p:nvPr>
        </p:nvSpPr>
        <p:spPr/>
        <p:txBody>
          <a:bodyPr/>
          <a:lstStyle/>
          <a:p>
            <a:r>
              <a:rPr lang="en-US" dirty="0" smtClean="0"/>
              <a:t>cite work by others here! Add figure for all features – crests, peaks, shorelines</a:t>
            </a:r>
            <a:endParaRPr lang="en-US" dirty="0"/>
          </a:p>
        </p:txBody>
      </p:sp>
      <p:sp>
        <p:nvSpPr>
          <p:cNvPr id="4" name="Slide Number Placeholder 3"/>
          <p:cNvSpPr>
            <a:spLocks noGrp="1"/>
          </p:cNvSpPr>
          <p:nvPr>
            <p:ph type="sldNum" idx="10"/>
          </p:nvPr>
        </p:nvSpPr>
        <p:spPr/>
        <p:txBody>
          <a:bodyPr/>
          <a:lstStyle/>
          <a:p>
            <a:pPr>
              <a:defRPr/>
            </a:pPr>
            <a:fld id="{F815DD5C-4946-5C48-BCF0-E9708121CB07}" type="slidenum">
              <a:rPr lang="en-GB" smtClean="0"/>
              <a:pPr>
                <a:defRPr/>
              </a:pPr>
              <a:t>24</a:t>
            </a:fld>
            <a:endParaRPr lang="en-GB"/>
          </a:p>
        </p:txBody>
      </p:sp>
    </p:spTree>
    <p:extLst>
      <p:ext uri="{BB962C8B-B14F-4D97-AF65-F5344CB8AC3E}">
        <p14:creationId xmlns:p14="http://schemas.microsoft.com/office/powerpoint/2010/main" val="799716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6175" y="693738"/>
            <a:ext cx="4554538" cy="3417887"/>
          </a:xfrm>
        </p:spPr>
      </p:sp>
      <p:sp>
        <p:nvSpPr>
          <p:cNvPr id="3" name="Notes Placeholder 2"/>
          <p:cNvSpPr>
            <a:spLocks noGrp="1"/>
          </p:cNvSpPr>
          <p:nvPr>
            <p:ph type="body" idx="1"/>
          </p:nvPr>
        </p:nvSpPr>
        <p:spPr/>
        <p:txBody>
          <a:bodyPr>
            <a:normAutofit/>
          </a:bodyPr>
          <a:lstStyle/>
          <a:p>
            <a:r>
              <a:rPr lang="en-US" dirty="0" smtClean="0"/>
              <a:t>The</a:t>
            </a:r>
            <a:r>
              <a:rPr lang="en-US" baseline="0" dirty="0" smtClean="0"/>
              <a:t> O</a:t>
            </a:r>
            <a:r>
              <a:rPr lang="en-US" dirty="0" smtClean="0"/>
              <a:t>uter Banks are historically known</a:t>
            </a:r>
            <a:r>
              <a:rPr lang="en-US" baseline="0" dirty="0" smtClean="0"/>
              <a:t> for their constant battering from intense storms and sea level rise which expose vulnerable areas such as the Isabel Breach south of Cape Hatteras created during Hurricane Isabel.  These </a:t>
            </a:r>
            <a:r>
              <a:rPr lang="en-US" baseline="0" smtClean="0"/>
              <a:t>storms also destroy </a:t>
            </a:r>
            <a:r>
              <a:rPr lang="en-US" baseline="0" dirty="0" smtClean="0"/>
              <a:t>personal properties such as this picture of a </a:t>
            </a:r>
            <a:r>
              <a:rPr lang="en-US" baseline="0" dirty="0" err="1" smtClean="0"/>
              <a:t>porsche</a:t>
            </a:r>
            <a:r>
              <a:rPr lang="en-US" baseline="0" dirty="0" smtClean="0"/>
              <a:t> being submerged under sand and </a:t>
            </a:r>
            <a:r>
              <a:rPr lang="en-US" baseline="0" dirty="0" err="1" smtClean="0"/>
              <a:t>overwash</a:t>
            </a:r>
            <a:r>
              <a:rPr lang="en-US" baseline="0" dirty="0" smtClean="0"/>
              <a:t>. And with the steady increase of sea level, infrastructure that was once a safe distance away are merely feet away from the shoreline (for example the moving of the Cape Hatteras Lighthouse in 1999).  This area is also well known for its high dunes that once permitted the Wright Brother’s to successfully take flight in 1903.  </a:t>
            </a:r>
            <a:endParaRPr lang="en-US" dirty="0" smtClean="0"/>
          </a:p>
        </p:txBody>
      </p:sp>
      <p:sp>
        <p:nvSpPr>
          <p:cNvPr id="4" name="Slide Number Placeholder 3"/>
          <p:cNvSpPr>
            <a:spLocks noGrp="1"/>
          </p:cNvSpPr>
          <p:nvPr>
            <p:ph type="sldNum" sz="quarter" idx="10"/>
          </p:nvPr>
        </p:nvSpPr>
        <p:spPr/>
        <p:txBody>
          <a:bodyPr/>
          <a:lstStyle/>
          <a:p>
            <a:fld id="{80B4EA35-0299-4D98-9924-DD01905DE43C}"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39"/>
          <p:cNvSpPr>
            <a:spLocks noGrp="1" noChangeArrowheads="1"/>
          </p:cNvSpPr>
          <p:nvPr>
            <p:ph type="sldNum" sz="quarter"/>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8A9905FD-04AF-4C4A-9137-9BA15E0141C2}" type="slidenum">
              <a:rPr lang="en-GB" sz="1200">
                <a:latin typeface="Calibri" charset="0"/>
              </a:rPr>
              <a:pPr eaLnBrk="1" hangingPunct="1">
                <a:defRPr/>
              </a:pPr>
              <a:t>28</a:t>
            </a:fld>
            <a:endParaRPr lang="en-GB" sz="1200">
              <a:latin typeface="Calibri" charset="0"/>
            </a:endParaRPr>
          </a:p>
        </p:txBody>
      </p:sp>
      <p:sp>
        <p:nvSpPr>
          <p:cNvPr id="241667" name="Text Box 1"/>
          <p:cNvSpPr txBox="1">
            <a:spLocks noChangeArrowheads="1"/>
          </p:cNvSpPr>
          <p:nvPr/>
        </p:nvSpPr>
        <p:spPr bwMode="auto">
          <a:xfrm>
            <a:off x="3886200" y="8686800"/>
            <a:ext cx="2933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algn="r" eaLnBrk="1" hangingPunct="1"/>
            <a:fld id="{4A2448E8-8AF2-AD48-A9E5-E29D644E33C5}" type="slidenum">
              <a:rPr lang="en-GB" sz="1200">
                <a:solidFill>
                  <a:srgbClr val="000000"/>
                </a:solidFill>
                <a:latin typeface="Times New Roman" charset="0"/>
              </a:rPr>
              <a:pPr algn="r" eaLnBrk="1" hangingPunct="1"/>
              <a:t>28</a:t>
            </a:fld>
            <a:endParaRPr lang="en-GB" sz="1200">
              <a:solidFill>
                <a:srgbClr val="000000"/>
              </a:solidFill>
              <a:latin typeface="Times New Roman" charset="0"/>
            </a:endParaRPr>
          </a:p>
        </p:txBody>
      </p:sp>
      <p:sp>
        <p:nvSpPr>
          <p:cNvPr id="241668" name="Text Box 2"/>
          <p:cNvSpPr txBox="1">
            <a:spLocks noChangeArrowheads="1"/>
          </p:cNvSpPr>
          <p:nvPr/>
        </p:nvSpPr>
        <p:spPr bwMode="auto">
          <a:xfrm>
            <a:off x="3886200" y="8686800"/>
            <a:ext cx="29670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algn="r" eaLnBrk="1" hangingPunct="1"/>
            <a:fld id="{F0E4D491-7927-1041-BA71-99887BB3B178}" type="slidenum">
              <a:rPr lang="en-GB" sz="1200">
                <a:solidFill>
                  <a:srgbClr val="000000"/>
                </a:solidFill>
                <a:latin typeface="Calibri" charset="0"/>
              </a:rPr>
              <a:pPr algn="r" eaLnBrk="1" hangingPunct="1"/>
              <a:t>28</a:t>
            </a:fld>
            <a:endParaRPr lang="en-GB" sz="1200">
              <a:solidFill>
                <a:srgbClr val="000000"/>
              </a:solidFill>
              <a:latin typeface="Calibri" charset="0"/>
            </a:endParaRPr>
          </a:p>
        </p:txBody>
      </p:sp>
      <p:sp>
        <p:nvSpPr>
          <p:cNvPr id="241669" name="Text Box 3"/>
          <p:cNvSpPr txBox="1">
            <a:spLocks noChangeArrowheads="1"/>
          </p:cNvSpPr>
          <p:nvPr/>
        </p:nvSpPr>
        <p:spPr bwMode="auto">
          <a:xfrm>
            <a:off x="1008063" y="623888"/>
            <a:ext cx="4033837" cy="3117850"/>
          </a:xfrm>
          <a:prstGeom prst="rect">
            <a:avLst/>
          </a:prstGeom>
          <a:solidFill>
            <a:srgbClr val="FFFFFF"/>
          </a:solidFill>
          <a:ln w="9360">
            <a:solidFill>
              <a:srgbClr val="000000"/>
            </a:solidFill>
            <a:miter lim="800000"/>
            <a:headEnd/>
            <a:tailEnd/>
          </a:ln>
        </p:spPr>
        <p:txBody>
          <a:bodyPr wrap="none" anchor="ctr"/>
          <a:lstStyle/>
          <a:p>
            <a:pPr eaLnBrk="1" hangingPunct="1"/>
            <a:endParaRPr lang="en-US" sz="1800">
              <a:solidFill>
                <a:schemeClr val="tx1"/>
              </a:solidFill>
              <a:latin typeface="Calibri" charset="0"/>
            </a:endParaRPr>
          </a:p>
        </p:txBody>
      </p:sp>
      <p:sp>
        <p:nvSpPr>
          <p:cNvPr id="19462" name="Text Box 4"/>
          <p:cNvSpPr>
            <a:spLocks noGrp="1" noChangeArrowheads="1"/>
          </p:cNvSpPr>
          <p:nvPr>
            <p:ph type="body"/>
          </p:nvPr>
        </p:nvSpPr>
        <p:spPr>
          <a:xfrm>
            <a:off x="685800" y="4341813"/>
            <a:ext cx="5480050" cy="4106862"/>
          </a:xfrm>
        </p:spPr>
        <p:txBody>
          <a:bodyPr anchor="ctr"/>
          <a:lstStyle/>
          <a:p>
            <a:pPr eaLnBrk="1" hangingPunct="1">
              <a:spcBef>
                <a:spcPct val="0"/>
              </a:spcBef>
              <a:defRPr/>
            </a:pPr>
            <a:r>
              <a:rPr lang="en-US" sz="1100" dirty="0">
                <a:latin typeface="Calibri" charset="0"/>
              </a:rPr>
              <a:t>Figure 3: </a:t>
            </a:r>
            <a:r>
              <a:rPr lang="en-US" dirty="0">
                <a:latin typeface="Calibri" charset="0"/>
              </a:rPr>
              <a:t>Representation of terrain evolution using </a:t>
            </a:r>
            <a:r>
              <a:rPr lang="en-US" dirty="0" err="1">
                <a:latin typeface="Calibri" charset="0"/>
              </a:rPr>
              <a:t>trivariate</a:t>
            </a:r>
            <a:r>
              <a:rPr lang="en-US" dirty="0">
                <a:latin typeface="Calibri" charset="0"/>
              </a:rPr>
              <a:t> space-time function: merged time series of point clouds is interpolated into space-time voxel model (Mitasova et al., 2011).</a:t>
            </a:r>
          </a:p>
          <a:p>
            <a:pPr eaLnBrk="1" hangingPunct="1">
              <a:spcBef>
                <a:spcPct val="0"/>
              </a:spcBef>
              <a:defRPr/>
            </a:pPr>
            <a:endParaRPr lang="en-US" dirty="0">
              <a:latin typeface="Calibri" charset="0"/>
            </a:endParaRPr>
          </a:p>
          <a:p>
            <a:pPr eaLnBrk="1" hangingPunct="1">
              <a:spcBef>
                <a:spcPct val="0"/>
              </a:spcBef>
              <a:defRPr/>
            </a:pPr>
            <a:r>
              <a:rPr lang="en-US" dirty="0">
                <a:latin typeface="Calibri" charset="0"/>
              </a:rPr>
              <a:t>*Reviewer asks for a more thorough explanation of how 3D information fits into the 4d cube (3D shape)? The reviewer seems confused here as it is not a 4D cube but a 3D cube for elevation values at space time. Perhaps this figure can be modified to show that at a specific time </a:t>
            </a:r>
            <a:r>
              <a:rPr lang="en-US" dirty="0" err="1">
                <a:latin typeface="Calibri" charset="0"/>
              </a:rPr>
              <a:t>constat</a:t>
            </a:r>
            <a:r>
              <a:rPr lang="en-US" dirty="0">
                <a:latin typeface="Calibri" charset="0"/>
              </a:rPr>
              <a:t> for a </a:t>
            </a:r>
            <a:r>
              <a:rPr lang="en-US" dirty="0" err="1">
                <a:latin typeface="Calibri" charset="0"/>
              </a:rPr>
              <a:t>lidar</a:t>
            </a:r>
            <a:r>
              <a:rPr lang="en-US" dirty="0">
                <a:latin typeface="Calibri" charset="0"/>
              </a:rPr>
              <a:t>-survey you get back out your DEM for that survey. Note also this figure was used in your </a:t>
            </a:r>
            <a:r>
              <a:rPr lang="en-US" dirty="0" err="1">
                <a:latin typeface="Calibri" charset="0"/>
              </a:rPr>
              <a:t>geomorph</a:t>
            </a:r>
            <a:r>
              <a:rPr lang="en-US" dirty="0">
                <a:latin typeface="Calibri" charset="0"/>
              </a:rPr>
              <a:t> paper.</a:t>
            </a:r>
            <a:endParaRPr lang="en-US" sz="1100" dirty="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5"/>
          <p:cNvSpPr>
            <a:spLocks noGrp="1" noChangeArrowheads="1"/>
          </p:cNvSpPr>
          <p:nvPr>
            <p:ph type="sldNum" sz="quarter"/>
          </p:nvPr>
        </p:nvSpPr>
        <p:spPr/>
        <p:txBody>
          <a:bodyPr/>
          <a:lstStyle/>
          <a:p>
            <a:pPr>
              <a:defRPr/>
            </a:pPr>
            <a:fld id="{B568B962-0EE8-0748-8BA5-0889884BC941}" type="slidenum">
              <a:rPr lang="en-GB"/>
              <a:pPr>
                <a:defRPr/>
              </a:pPr>
              <a:t>29</a:t>
            </a:fld>
            <a:endParaRPr lang="en-GB"/>
          </a:p>
        </p:txBody>
      </p:sp>
      <p:sp>
        <p:nvSpPr>
          <p:cNvPr id="54273" name="Text Box 1"/>
          <p:cNvSpPr txBox="1">
            <a:spLocks noChangeArrowheads="1"/>
          </p:cNvSpPr>
          <p:nvPr/>
        </p:nvSpPr>
        <p:spPr bwMode="auto">
          <a:xfrm>
            <a:off x="3886200" y="8686800"/>
            <a:ext cx="29337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989" tIns="46795" rIns="89989" bIns="46795"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eaLnBrk="1">
              <a:lnSpc>
                <a:spcPct val="100000"/>
              </a:lnSpc>
              <a:buClrTx/>
              <a:buFontTx/>
              <a:buNone/>
              <a:defRPr/>
            </a:pPr>
            <a:fld id="{8C2DE192-F210-E44F-B09F-9A90D205E5B0}" type="slidenum">
              <a:rPr lang="en-GB" sz="1200">
                <a:solidFill>
                  <a:srgbClr val="000000"/>
                </a:solidFill>
                <a:latin typeface="Times New Roman" charset="0"/>
                <a:cs typeface="Arial Unicode MS" charset="0"/>
              </a:rPr>
              <a:pPr algn="r" eaLnBrk="1">
                <a:lnSpc>
                  <a:spcPct val="100000"/>
                </a:lnSpc>
                <a:buClrTx/>
                <a:buFontTx/>
                <a:buNone/>
                <a:defRPr/>
              </a:pPr>
              <a:t>29</a:t>
            </a:fld>
            <a:endParaRPr lang="en-GB" sz="1200">
              <a:solidFill>
                <a:srgbClr val="000000"/>
              </a:solidFill>
              <a:latin typeface="Times New Roman" charset="0"/>
              <a:cs typeface="Arial Unicode MS" charset="0"/>
            </a:endParaRPr>
          </a:p>
        </p:txBody>
      </p:sp>
      <p:sp>
        <p:nvSpPr>
          <p:cNvPr id="54274" name="Text Box 2"/>
          <p:cNvSpPr txBox="1">
            <a:spLocks noChangeArrowheads="1"/>
          </p:cNvSpPr>
          <p:nvPr/>
        </p:nvSpPr>
        <p:spPr bwMode="auto">
          <a:xfrm>
            <a:off x="1209676" y="685800"/>
            <a:ext cx="4437063"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29" tIns="45714" rIns="91429" bIns="45714" anchor="ctr"/>
          <a:lstStyle/>
          <a:p>
            <a:pPr>
              <a:defRPr/>
            </a:pPr>
            <a:endParaRPr lang="en-US"/>
          </a:p>
        </p:txBody>
      </p:sp>
      <p:sp>
        <p:nvSpPr>
          <p:cNvPr id="54275" name="Text Box 3"/>
          <p:cNvSpPr txBox="1">
            <a:spLocks noGrp="1" noChangeArrowheads="1"/>
          </p:cNvSpPr>
          <p:nvPr>
            <p:ph type="body"/>
          </p:nvPr>
        </p:nvSpPr>
        <p:spPr>
          <a:xfrm>
            <a:off x="914400" y="4343400"/>
            <a:ext cx="4984750" cy="4071938"/>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49"/>
          <p:cNvSpPr>
            <a:spLocks noGrp="1" noChangeArrowheads="1"/>
          </p:cNvSpPr>
          <p:nvPr>
            <p:ph type="sldNum" sz="quarter"/>
          </p:nvPr>
        </p:nvSpPr>
        <p:spPr/>
        <p:txBody>
          <a:bodyPr/>
          <a:lstStyle/>
          <a:p>
            <a:pPr>
              <a:defRPr/>
            </a:pPr>
            <a:fld id="{18515E0C-BB02-0E49-B36C-2404829D5404}" type="slidenum">
              <a:rPr lang="en-GB" smtClean="0"/>
              <a:pPr>
                <a:defRPr/>
              </a:pPr>
              <a:t>31</a:t>
            </a:fld>
            <a:endParaRPr lang="en-GB" smtClean="0"/>
          </a:p>
        </p:txBody>
      </p:sp>
      <p:sp>
        <p:nvSpPr>
          <p:cNvPr id="53249" name="Text Box 1"/>
          <p:cNvSpPr txBox="1">
            <a:spLocks noChangeArrowheads="1"/>
          </p:cNvSpPr>
          <p:nvPr/>
        </p:nvSpPr>
        <p:spPr bwMode="auto">
          <a:xfrm>
            <a:off x="3886200" y="8686800"/>
            <a:ext cx="29337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hangingPunct="0">
              <a:buSzPct val="100000"/>
              <a:defRPr/>
            </a:pPr>
            <a:fld id="{54874978-ED02-7E4B-8E2D-EF5747ABC94D}" type="slidenum">
              <a:rPr lang="en-GB" sz="1200" smtClean="0">
                <a:solidFill>
                  <a:srgbClr val="000000"/>
                </a:solidFill>
                <a:latin typeface="Times New Roman" charset="0"/>
                <a:cs typeface="Arial Unicode MS" charset="0"/>
              </a:rPr>
              <a:pPr algn="r" hangingPunct="0">
                <a:buSzPct val="100000"/>
                <a:defRPr/>
              </a:pPr>
              <a:t>31</a:t>
            </a:fld>
            <a:endParaRPr lang="en-GB" sz="1200" smtClean="0">
              <a:solidFill>
                <a:srgbClr val="000000"/>
              </a:solidFill>
              <a:latin typeface="Times New Roman" charset="0"/>
              <a:cs typeface="Arial Unicode MS" charset="0"/>
            </a:endParaRPr>
          </a:p>
        </p:txBody>
      </p:sp>
      <p:sp>
        <p:nvSpPr>
          <p:cNvPr id="53250" name="Text Box 2"/>
          <p:cNvSpPr txBox="1">
            <a:spLocks noChangeArrowheads="1"/>
          </p:cNvSpPr>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eaLnBrk="0" hangingPunct="0">
              <a:lnSpc>
                <a:spcPct val="93000"/>
              </a:lnSpc>
              <a:buSzPct val="100000"/>
              <a:defRPr/>
            </a:pPr>
            <a:fld id="{BE0DBD2D-C26C-1340-948C-A1C913178DE5}" type="slidenum">
              <a:rPr lang="en-GB" sz="1200" smtClean="0">
                <a:solidFill>
                  <a:srgbClr val="000000"/>
                </a:solidFill>
              </a:rPr>
              <a:pPr algn="r" eaLnBrk="0" hangingPunct="0">
                <a:lnSpc>
                  <a:spcPct val="93000"/>
                </a:lnSpc>
                <a:buSzPct val="100000"/>
                <a:defRPr/>
              </a:pPr>
              <a:t>31</a:t>
            </a:fld>
            <a:endParaRPr lang="en-GB" sz="1200" smtClean="0">
              <a:solidFill>
                <a:srgbClr val="000000"/>
              </a:solidFill>
            </a:endParaRPr>
          </a:p>
        </p:txBody>
      </p:sp>
      <p:sp>
        <p:nvSpPr>
          <p:cNvPr id="53251" name="Text Box 3"/>
          <p:cNvSpPr txBox="1">
            <a:spLocks noChangeArrowheads="1"/>
          </p:cNvSpPr>
          <p:nvPr/>
        </p:nvSpPr>
        <p:spPr bwMode="auto">
          <a:xfrm>
            <a:off x="1008063" y="62388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53252" name="Text Box 4"/>
          <p:cNvSpPr txBox="1">
            <a:spLocks noGrp="1" noChangeArrowheads="1"/>
          </p:cNvSpPr>
          <p:nvPr>
            <p:ph type="body"/>
          </p:nvPr>
        </p:nvSpPr>
        <p:spPr>
          <a:xfrm>
            <a:off x="685800" y="4341813"/>
            <a:ext cx="5480050" cy="41068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r>
              <a:rPr lang="en-US" sz="1100">
                <a:cs typeface="Arial Unicode MS" charset="0"/>
              </a:rPr>
              <a:t>I need to find a more attractive area to show this - it can be skipped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49"/>
          <p:cNvSpPr>
            <a:spLocks noGrp="1" noChangeArrowheads="1"/>
          </p:cNvSpPr>
          <p:nvPr>
            <p:ph type="sldNum" sz="quarter"/>
          </p:nvPr>
        </p:nvSpPr>
        <p:spPr/>
        <p:txBody>
          <a:bodyPr/>
          <a:lstStyle/>
          <a:p>
            <a:pPr>
              <a:defRPr/>
            </a:pPr>
            <a:fld id="{18515E0C-BB02-0E49-B36C-2404829D5404}" type="slidenum">
              <a:rPr lang="en-GB" smtClean="0"/>
              <a:pPr>
                <a:defRPr/>
              </a:pPr>
              <a:t>32</a:t>
            </a:fld>
            <a:endParaRPr lang="en-GB" smtClean="0"/>
          </a:p>
        </p:txBody>
      </p:sp>
      <p:sp>
        <p:nvSpPr>
          <p:cNvPr id="53249" name="Text Box 1"/>
          <p:cNvSpPr txBox="1">
            <a:spLocks noChangeArrowheads="1"/>
          </p:cNvSpPr>
          <p:nvPr/>
        </p:nvSpPr>
        <p:spPr bwMode="auto">
          <a:xfrm>
            <a:off x="3886200" y="8686800"/>
            <a:ext cx="29337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hangingPunct="0">
              <a:buSzPct val="100000"/>
              <a:defRPr/>
            </a:pPr>
            <a:fld id="{54874978-ED02-7E4B-8E2D-EF5747ABC94D}" type="slidenum">
              <a:rPr lang="en-GB" sz="1200" smtClean="0">
                <a:solidFill>
                  <a:srgbClr val="000000"/>
                </a:solidFill>
                <a:latin typeface="Times New Roman" charset="0"/>
                <a:cs typeface="Arial Unicode MS" charset="0"/>
              </a:rPr>
              <a:pPr algn="r" hangingPunct="0">
                <a:buSzPct val="100000"/>
                <a:defRPr/>
              </a:pPr>
              <a:t>32</a:t>
            </a:fld>
            <a:endParaRPr lang="en-GB" sz="1200" smtClean="0">
              <a:solidFill>
                <a:srgbClr val="000000"/>
              </a:solidFill>
              <a:latin typeface="Times New Roman" charset="0"/>
              <a:cs typeface="Arial Unicode MS" charset="0"/>
            </a:endParaRPr>
          </a:p>
        </p:txBody>
      </p:sp>
      <p:sp>
        <p:nvSpPr>
          <p:cNvPr id="53250" name="Text Box 2"/>
          <p:cNvSpPr txBox="1">
            <a:spLocks noChangeArrowheads="1"/>
          </p:cNvSpPr>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eaLnBrk="0" hangingPunct="0">
              <a:lnSpc>
                <a:spcPct val="93000"/>
              </a:lnSpc>
              <a:buSzPct val="100000"/>
              <a:defRPr/>
            </a:pPr>
            <a:fld id="{BE0DBD2D-C26C-1340-948C-A1C913178DE5}" type="slidenum">
              <a:rPr lang="en-GB" sz="1200" smtClean="0">
                <a:solidFill>
                  <a:srgbClr val="000000"/>
                </a:solidFill>
              </a:rPr>
              <a:pPr algn="r" eaLnBrk="0" hangingPunct="0">
                <a:lnSpc>
                  <a:spcPct val="93000"/>
                </a:lnSpc>
                <a:buSzPct val="100000"/>
                <a:defRPr/>
              </a:pPr>
              <a:t>32</a:t>
            </a:fld>
            <a:endParaRPr lang="en-GB" sz="1200" smtClean="0">
              <a:solidFill>
                <a:srgbClr val="000000"/>
              </a:solidFill>
            </a:endParaRPr>
          </a:p>
        </p:txBody>
      </p:sp>
      <p:sp>
        <p:nvSpPr>
          <p:cNvPr id="53251" name="Text Box 3"/>
          <p:cNvSpPr txBox="1">
            <a:spLocks noChangeArrowheads="1"/>
          </p:cNvSpPr>
          <p:nvPr/>
        </p:nvSpPr>
        <p:spPr bwMode="auto">
          <a:xfrm>
            <a:off x="1008063" y="62388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53252" name="Text Box 4"/>
          <p:cNvSpPr txBox="1">
            <a:spLocks noGrp="1" noChangeArrowheads="1"/>
          </p:cNvSpPr>
          <p:nvPr>
            <p:ph type="body"/>
          </p:nvPr>
        </p:nvSpPr>
        <p:spPr>
          <a:xfrm>
            <a:off x="685800" y="4341813"/>
            <a:ext cx="5480050" cy="41068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r>
              <a:rPr lang="en-US" sz="1100">
                <a:cs typeface="Arial Unicode MS" charset="0"/>
              </a:rPr>
              <a:t>I need to find a more attractive area to show this - it can be skipped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45"/>
          <p:cNvSpPr>
            <a:spLocks noGrp="1" noChangeArrowheads="1"/>
          </p:cNvSpPr>
          <p:nvPr>
            <p:ph type="sldNum" sz="quarter"/>
          </p:nvPr>
        </p:nvSpPr>
        <p:spPr/>
        <p:txBody>
          <a:bodyPr/>
          <a:lstStyle/>
          <a:p>
            <a:pPr>
              <a:defRPr/>
            </a:pPr>
            <a:fld id="{4F290670-D0A8-AA4A-B59F-5CFD115B9D7C}" type="slidenum">
              <a:rPr lang="en-GB"/>
              <a:pPr>
                <a:defRPr/>
              </a:pPr>
              <a:t>35</a:t>
            </a:fld>
            <a:endParaRPr lang="en-GB"/>
          </a:p>
        </p:txBody>
      </p:sp>
      <p:sp>
        <p:nvSpPr>
          <p:cNvPr id="54273" name="Text Box 1"/>
          <p:cNvSpPr txBox="1">
            <a:spLocks noChangeArrowheads="1"/>
          </p:cNvSpPr>
          <p:nvPr/>
        </p:nvSpPr>
        <p:spPr bwMode="auto">
          <a:xfrm>
            <a:off x="3886200" y="8686800"/>
            <a:ext cx="29337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hangingPunct="0">
              <a:buSzPct val="100000"/>
              <a:defRPr/>
            </a:pPr>
            <a:fld id="{4842C7DC-ABB0-5240-922B-9443D3739FF1}" type="slidenum">
              <a:rPr lang="en-GB" sz="1200" smtClean="0">
                <a:solidFill>
                  <a:srgbClr val="000000"/>
                </a:solidFill>
                <a:latin typeface="Times New Roman" charset="0"/>
                <a:cs typeface="Arial Unicode MS" charset="0"/>
              </a:rPr>
              <a:pPr algn="r" hangingPunct="0">
                <a:buSzPct val="100000"/>
                <a:defRPr/>
              </a:pPr>
              <a:t>35</a:t>
            </a:fld>
            <a:endParaRPr lang="en-GB" sz="1200" smtClean="0">
              <a:solidFill>
                <a:srgbClr val="000000"/>
              </a:solidFill>
              <a:latin typeface="Times New Roman" charset="0"/>
              <a:cs typeface="Arial Unicode MS" charset="0"/>
            </a:endParaRPr>
          </a:p>
        </p:txBody>
      </p:sp>
      <p:sp>
        <p:nvSpPr>
          <p:cNvPr id="54274" name="Text Box 2"/>
          <p:cNvSpPr txBox="1">
            <a:spLocks noChangeArrowheads="1"/>
          </p:cNvSpPr>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eaLnBrk="0" hangingPunct="0">
              <a:lnSpc>
                <a:spcPct val="93000"/>
              </a:lnSpc>
              <a:buSzPct val="100000"/>
              <a:defRPr/>
            </a:pPr>
            <a:fld id="{5C407144-0B1A-CD4F-81F8-85DAD03AD8EC}" type="slidenum">
              <a:rPr lang="en-GB" sz="1200" smtClean="0">
                <a:solidFill>
                  <a:srgbClr val="000000"/>
                </a:solidFill>
              </a:rPr>
              <a:pPr algn="r" eaLnBrk="0" hangingPunct="0">
                <a:lnSpc>
                  <a:spcPct val="93000"/>
                </a:lnSpc>
                <a:buSzPct val="100000"/>
                <a:defRPr/>
              </a:pPr>
              <a:t>35</a:t>
            </a:fld>
            <a:endParaRPr lang="en-GB" sz="1200" smtClean="0">
              <a:solidFill>
                <a:srgbClr val="000000"/>
              </a:solidFill>
            </a:endParaRPr>
          </a:p>
        </p:txBody>
      </p:sp>
      <p:sp>
        <p:nvSpPr>
          <p:cNvPr id="54275" name="Text Box 3"/>
          <p:cNvSpPr txBox="1">
            <a:spLocks noChangeArrowheads="1"/>
          </p:cNvSpPr>
          <p:nvPr/>
        </p:nvSpPr>
        <p:spPr bwMode="auto">
          <a:xfrm>
            <a:off x="1008063" y="62388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54276" name="Text Box 4"/>
          <p:cNvSpPr txBox="1">
            <a:spLocks noGrp="1" noChangeArrowheads="1"/>
          </p:cNvSpPr>
          <p:nvPr>
            <p:ph type="body"/>
          </p:nvPr>
        </p:nvSpPr>
        <p:spPr>
          <a:xfrm>
            <a:off x="685800" y="4341813"/>
            <a:ext cx="5480050" cy="41068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r>
              <a:rPr lang="en-US" sz="1100" smtClean="0">
                <a:cs typeface="Arial Unicode MS" charset="0"/>
              </a:rPr>
              <a:t>I need to find a more attractive area to show this - it can be skipped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DB65D7-7C32-4245-B3F7-23C1ED29A56B}" type="slidenum">
              <a:rPr lang="en-GB"/>
              <a:pPr/>
              <a:t>3</a:t>
            </a:fld>
            <a:endParaRPr lang="en-GB"/>
          </a:p>
        </p:txBody>
      </p:sp>
      <p:sp>
        <p:nvSpPr>
          <p:cNvPr id="3174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746"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D42D1C9A-86A6-7447-9ACF-07C5CA1152BB}" type="slidenum">
              <a:rPr lang="en-GB"/>
              <a:pPr/>
              <a:t>41</a:t>
            </a:fld>
            <a:endParaRPr lang="en-GB"/>
          </a:p>
        </p:txBody>
      </p:sp>
      <p:sp>
        <p:nvSpPr>
          <p:cNvPr id="47105" name="Text Box 1"/>
          <p:cNvSpPr txBox="1">
            <a:spLocks noGrp="1" noRot="1" noChangeAspect="1" noChangeArrowheads="1"/>
          </p:cNvSpPr>
          <p:nvPr>
            <p:ph type="sldImg"/>
          </p:nvPr>
        </p:nvSpPr>
        <p:spPr bwMode="auto">
          <a:xfrm>
            <a:off x="1143000" y="685800"/>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914400" y="4343400"/>
            <a:ext cx="5019675" cy="4017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524B19FE-BAB8-4B05-BDC9-0F44DB6DE571}" type="slidenum">
              <a:rPr lang="en-GB"/>
              <a:pPr/>
              <a:t>42</a:t>
            </a:fld>
            <a:endParaRPr lang="en-GB"/>
          </a:p>
        </p:txBody>
      </p:sp>
      <p:sp>
        <p:nvSpPr>
          <p:cNvPr id="4915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15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524B19FE-BAB8-4B05-BDC9-0F44DB6DE571}" type="slidenum">
              <a:rPr lang="en-GB"/>
              <a:pPr/>
              <a:t>43</a:t>
            </a:fld>
            <a:endParaRPr lang="en-GB"/>
          </a:p>
        </p:txBody>
      </p:sp>
      <p:sp>
        <p:nvSpPr>
          <p:cNvPr id="4915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15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DB65D7-7C32-4245-B3F7-23C1ED29A56B}" type="slidenum">
              <a:rPr lang="en-GB"/>
              <a:pPr/>
              <a:t>4</a:t>
            </a:fld>
            <a:endParaRPr lang="en-GB"/>
          </a:p>
        </p:txBody>
      </p:sp>
      <p:sp>
        <p:nvSpPr>
          <p:cNvPr id="3174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746"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DB65D7-7C32-4245-B3F7-23C1ED29A56B}" type="slidenum">
              <a:rPr lang="en-GB"/>
              <a:pPr/>
              <a:t>5</a:t>
            </a:fld>
            <a:endParaRPr lang="en-GB"/>
          </a:p>
        </p:txBody>
      </p:sp>
      <p:sp>
        <p:nvSpPr>
          <p:cNvPr id="3174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746"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7CC2E9E5-63BA-4665-885A-4F8D26625833}" type="slidenum">
              <a:rPr lang="en-GB"/>
              <a:pPr/>
              <a:t>6</a:t>
            </a:fld>
            <a:endParaRPr lang="en-GB"/>
          </a:p>
        </p:txBody>
      </p:sp>
      <p:sp>
        <p:nvSpPr>
          <p:cNvPr id="3276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770"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7</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E07E9BA6-8720-4745-B7F3-76BEE09D1924}" type="slidenum">
              <a:rPr lang="en-GB"/>
              <a:pPr/>
              <a:t>8</a:t>
            </a:fld>
            <a:endParaRPr lang="en-GB"/>
          </a:p>
        </p:txBody>
      </p:sp>
      <p:sp>
        <p:nvSpPr>
          <p:cNvPr id="4300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010" name="Text Box 2"/>
          <p:cNvSpPr txBox="1">
            <a:spLocks noGrp="1" noChangeArrowheads="1"/>
          </p:cNvSpPr>
          <p:nvPr>
            <p:ph type="body"/>
          </p:nvPr>
        </p:nvSpPr>
        <p:spPr bwMode="auto">
          <a:xfrm>
            <a:off x="914400" y="4343400"/>
            <a:ext cx="5019675" cy="4108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9</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6729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904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99213" y="1154113"/>
            <a:ext cx="1835150" cy="47609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175" y="1154113"/>
            <a:ext cx="5354638" cy="4760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4485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09904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2091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38530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175" y="1141413"/>
            <a:ext cx="3594100" cy="5608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141413"/>
            <a:ext cx="3595688" cy="5608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9731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4709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04404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950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112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5537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29350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7274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99213" y="155575"/>
            <a:ext cx="1835150" cy="6594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175" y="155575"/>
            <a:ext cx="5354638" cy="659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1416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21045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548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06284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513" y="1906588"/>
            <a:ext cx="3817937" cy="493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906588"/>
            <a:ext cx="3819525" cy="493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3477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3543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1877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332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42021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6647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80889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11394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76238"/>
            <a:ext cx="1946275" cy="6467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513" y="376238"/>
            <a:ext cx="5691187" cy="6467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7371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773623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6628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76788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513" y="1906588"/>
            <a:ext cx="3814762" cy="493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906588"/>
            <a:ext cx="3816350" cy="493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1226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14190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8235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175" y="3432175"/>
            <a:ext cx="3594100" cy="2482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3432175"/>
            <a:ext cx="3595688" cy="2482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2368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8510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48273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9234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26502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0338" y="368300"/>
            <a:ext cx="1944687" cy="64754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513" y="368300"/>
            <a:ext cx="5686425" cy="64754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0789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0954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2155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03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72541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847249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2175" y="1154113"/>
            <a:ext cx="7342188" cy="2303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dirty="0" smtClean="0"/>
              <a:t>Click to edit the title text format</a:t>
            </a:r>
          </a:p>
        </p:txBody>
      </p:sp>
      <p:sp>
        <p:nvSpPr>
          <p:cNvPr id="1026" name="Rectangle 2"/>
          <p:cNvSpPr>
            <a:spLocks noGrp="1" noChangeArrowheads="1"/>
          </p:cNvSpPr>
          <p:nvPr>
            <p:ph type="body" idx="1"/>
          </p:nvPr>
        </p:nvSpPr>
        <p:spPr bwMode="auto">
          <a:xfrm>
            <a:off x="892175" y="3432175"/>
            <a:ext cx="7342188" cy="2482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smtClean="0"/>
              <a:t>Click to edit the outline text format</a:t>
            </a:r>
          </a:p>
          <a:p>
            <a:pPr lvl="1"/>
            <a:r>
              <a:rPr lang="en-GB" dirty="0" smtClean="0"/>
              <a:t>Second Outline Level</a:t>
            </a:r>
          </a:p>
          <a:p>
            <a:pPr lvl="2"/>
            <a:r>
              <a:rPr lang="en-GB" dirty="0" smtClean="0"/>
              <a:t>Third Outline Level</a:t>
            </a:r>
          </a:p>
          <a:p>
            <a:pPr lvl="3"/>
            <a:r>
              <a:rPr lang="en-GB" dirty="0" smtClean="0"/>
              <a:t>Fourth Outline Level</a:t>
            </a:r>
          </a:p>
          <a:p>
            <a:pPr lvl="4"/>
            <a:r>
              <a:rPr lang="en-GB" dirty="0" smtClean="0"/>
              <a:t>Fifth Outline Level</a:t>
            </a:r>
          </a:p>
          <a:p>
            <a:pPr lvl="4"/>
            <a:r>
              <a:rPr lang="en-GB" dirty="0" smtClean="0"/>
              <a:t>Sixth Outline Level</a:t>
            </a:r>
          </a:p>
          <a:p>
            <a:pPr lvl="4"/>
            <a:r>
              <a:rPr lang="en-GB" dirty="0" smtClean="0"/>
              <a:t>Seventh Outline Level</a:t>
            </a:r>
          </a:p>
          <a:p>
            <a:pPr lvl="4"/>
            <a:r>
              <a:rPr lang="en-GB" dirty="0" smtClean="0"/>
              <a:t>Eighth Outline Level</a:t>
            </a:r>
          </a:p>
          <a:p>
            <a:pPr lvl="4"/>
            <a:r>
              <a:rPr lang="en-GB" dirty="0" smtClean="0"/>
              <a:t>Ninth Outline Level</a:t>
            </a:r>
          </a:p>
        </p:txBody>
      </p:sp>
      <p:sp>
        <p:nvSpPr>
          <p:cNvPr id="2" name="TextBox 1"/>
          <p:cNvSpPr txBox="1"/>
          <p:nvPr userDrawn="1"/>
        </p:nvSpPr>
        <p:spPr>
          <a:xfrm>
            <a:off x="6324600" y="6477000"/>
            <a:ext cx="1852415" cy="253916"/>
          </a:xfrm>
          <a:prstGeom prst="rect">
            <a:avLst/>
          </a:prstGeom>
          <a:noFill/>
        </p:spPr>
        <p:txBody>
          <a:bodyPr wrap="none" rtlCol="0">
            <a:spAutoFit/>
          </a:bodyPr>
          <a:lstStyle/>
          <a:p>
            <a:r>
              <a:rPr lang="en-US" dirty="0" smtClean="0">
                <a:solidFill>
                  <a:schemeClr val="accent1">
                    <a:lumMod val="75000"/>
                  </a:schemeClr>
                </a:solidFill>
              </a:rPr>
              <a:t>Helena Mitasova, NCSU</a:t>
            </a:r>
            <a:endParaRPr lang="en-US" dirty="0">
              <a:solidFill>
                <a:schemeClr val="accent1">
                  <a:lumMod val="75000"/>
                </a:schemeClr>
              </a:solidFill>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dt="0"/>
  <p:txStyles>
    <p:title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p:titleStyle>
    <p:bodyStyle>
      <a:lvl1pPr marL="342900" indent="-3429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2175" y="155575"/>
            <a:ext cx="7342188"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2050" name="Rectangle 2"/>
          <p:cNvSpPr>
            <a:spLocks noGrp="1" noChangeArrowheads="1"/>
          </p:cNvSpPr>
          <p:nvPr>
            <p:ph type="body" idx="1"/>
          </p:nvPr>
        </p:nvSpPr>
        <p:spPr bwMode="auto">
          <a:xfrm>
            <a:off x="892175" y="1141413"/>
            <a:ext cx="7342188" cy="560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dt="0"/>
  <p:txStyles>
    <p:titleStyle>
      <a:lvl1pPr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marL="742950" indent="-28575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2pPr>
      <a:lvl3pPr marL="11430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3pPr>
      <a:lvl4pPr marL="16002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4pPr>
      <a:lvl5pPr marL="20574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5pPr>
      <a:lvl6pPr marL="25146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6pPr>
      <a:lvl7pPr marL="29718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7pPr>
      <a:lvl8pPr marL="34290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8pPr>
      <a:lvl9pPr marL="38862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9pPr>
    </p:titleStyle>
    <p:bodyStyle>
      <a:lvl1pPr marL="342900" indent="-3429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1pPr>
      <a:lvl2pPr marL="742950" indent="-28575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2pPr>
      <a:lvl3pPr marL="11430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3pPr>
      <a:lvl4pPr marL="16002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671513" y="376238"/>
            <a:ext cx="7789862" cy="151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3074" name="Rectangle 2"/>
          <p:cNvSpPr>
            <a:spLocks noGrp="1" noChangeArrowheads="1"/>
          </p:cNvSpPr>
          <p:nvPr>
            <p:ph type="body" idx="1"/>
          </p:nvPr>
        </p:nvSpPr>
        <p:spPr bwMode="auto">
          <a:xfrm>
            <a:off x="671513" y="1906588"/>
            <a:ext cx="7789862" cy="493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dt="0"/>
  <p:txStyles>
    <p:titleStyle>
      <a:lvl1pPr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marL="742950" indent="-28575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2pPr>
      <a:lvl3pPr marL="11430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3pPr>
      <a:lvl4pPr marL="16002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4pPr>
      <a:lvl5pPr marL="20574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5pPr>
      <a:lvl6pPr marL="25146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6pPr>
      <a:lvl7pPr marL="29718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7pPr>
      <a:lvl8pPr marL="34290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8pPr>
      <a:lvl9pPr marL="38862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9pPr>
    </p:titleStyle>
    <p:bodyStyle>
      <a:lvl1pPr marL="342900" indent="-342900" algn="l" defTabSz="449263" rtl="0" fontAlgn="base">
        <a:lnSpc>
          <a:spcPct val="57000"/>
        </a:lnSpc>
        <a:spcBef>
          <a:spcPts val="725"/>
        </a:spcBef>
        <a:spcAft>
          <a:spcPct val="0"/>
        </a:spcAft>
        <a:buClr>
          <a:srgbClr val="000000"/>
        </a:buClr>
        <a:buSzPct val="100000"/>
        <a:buFont typeface="Times New Roman" pitchFamily="16" charset="0"/>
        <a:defRPr sz="3100">
          <a:solidFill>
            <a:srgbClr val="000000"/>
          </a:solidFill>
          <a:latin typeface="+mn-lt"/>
          <a:ea typeface="+mn-ea"/>
          <a:cs typeface="+mn-cs"/>
        </a:defRPr>
      </a:lvl1pPr>
      <a:lvl2pPr marL="742950" indent="-285750" algn="l" defTabSz="449263" rtl="0" fontAlgn="base">
        <a:lnSpc>
          <a:spcPct val="57000"/>
        </a:lnSpc>
        <a:spcBef>
          <a:spcPts val="625"/>
        </a:spcBef>
        <a:spcAft>
          <a:spcPct val="0"/>
        </a:spcAft>
        <a:buClr>
          <a:srgbClr val="000000"/>
        </a:buClr>
        <a:buSzPct val="100000"/>
        <a:buFont typeface="Times New Roman" pitchFamily="16" charset="0"/>
        <a:defRPr sz="2700">
          <a:solidFill>
            <a:srgbClr val="000000"/>
          </a:solidFill>
          <a:latin typeface="+mn-lt"/>
          <a:cs typeface="+mn-cs"/>
        </a:defRPr>
      </a:lvl2pPr>
      <a:lvl3pPr marL="1143000" indent="-228600" algn="l" defTabSz="449263" rtl="0" fontAlgn="base">
        <a:lnSpc>
          <a:spcPct val="57000"/>
        </a:lnSpc>
        <a:spcBef>
          <a:spcPts val="538"/>
        </a:spcBef>
        <a:spcAft>
          <a:spcPct val="0"/>
        </a:spcAft>
        <a:buClr>
          <a:srgbClr val="000000"/>
        </a:buClr>
        <a:buSzPct val="100000"/>
        <a:buFont typeface="Times New Roman" pitchFamily="16" charset="0"/>
        <a:defRPr sz="2300">
          <a:solidFill>
            <a:srgbClr val="000000"/>
          </a:solidFill>
          <a:latin typeface="+mn-lt"/>
          <a:cs typeface="+mn-cs"/>
        </a:defRPr>
      </a:lvl3pPr>
      <a:lvl4pPr marL="1600200" indent="-228600" algn="l" defTabSz="449263" rtl="0" fontAlgn="base">
        <a:lnSpc>
          <a:spcPct val="57000"/>
        </a:lnSpc>
        <a:spcBef>
          <a:spcPts val="450"/>
        </a:spcBef>
        <a:spcAft>
          <a:spcPct val="0"/>
        </a:spcAft>
        <a:buClr>
          <a:srgbClr val="000000"/>
        </a:buClr>
        <a:buSzPct val="100000"/>
        <a:buFont typeface="Times New Roman" pitchFamily="16" charset="0"/>
        <a:defRPr sz="2000">
          <a:solidFill>
            <a:srgbClr val="000000"/>
          </a:solidFill>
          <a:latin typeface="+mn-lt"/>
          <a:cs typeface="+mn-cs"/>
        </a:defRPr>
      </a:lvl4pPr>
      <a:lvl5pPr marL="2057400" indent="-228600" algn="l" defTabSz="449263" rtl="0" fontAlgn="base">
        <a:lnSpc>
          <a:spcPct val="57000"/>
        </a:lnSpc>
        <a:spcBef>
          <a:spcPts val="450"/>
        </a:spcBef>
        <a:spcAft>
          <a:spcPct val="0"/>
        </a:spcAft>
        <a:buClr>
          <a:srgbClr val="000000"/>
        </a:buClr>
        <a:buSzPct val="100000"/>
        <a:buFont typeface="Times New Roman" pitchFamily="16" charset="0"/>
        <a:defRPr sz="2000">
          <a:solidFill>
            <a:srgbClr val="000000"/>
          </a:solidFill>
          <a:latin typeface="+mn-lt"/>
          <a:cs typeface="+mn-cs"/>
        </a:defRPr>
      </a:lvl5pPr>
      <a:lvl6pPr marL="2514600" indent="-228600" algn="l" defTabSz="449263" rtl="0" fontAlgn="base">
        <a:lnSpc>
          <a:spcPct val="57000"/>
        </a:lnSpc>
        <a:spcBef>
          <a:spcPts val="45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fontAlgn="base">
        <a:lnSpc>
          <a:spcPct val="57000"/>
        </a:lnSpc>
        <a:spcBef>
          <a:spcPts val="45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fontAlgn="base">
        <a:lnSpc>
          <a:spcPct val="57000"/>
        </a:lnSpc>
        <a:spcBef>
          <a:spcPts val="45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fontAlgn="base">
        <a:lnSpc>
          <a:spcPct val="57000"/>
        </a:lnSpc>
        <a:spcBef>
          <a:spcPts val="45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671513" y="368300"/>
            <a:ext cx="7783512" cy="151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4098" name="Rectangle 2"/>
          <p:cNvSpPr>
            <a:spLocks noGrp="1" noChangeArrowheads="1"/>
          </p:cNvSpPr>
          <p:nvPr>
            <p:ph type="body" idx="1"/>
          </p:nvPr>
        </p:nvSpPr>
        <p:spPr bwMode="auto">
          <a:xfrm>
            <a:off x="671513" y="1906588"/>
            <a:ext cx="7783512" cy="493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marL="742950" indent="-28575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2pPr>
      <a:lvl3pPr marL="11430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3pPr>
      <a:lvl4pPr marL="16002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4pPr>
      <a:lvl5pPr marL="20574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5pPr>
      <a:lvl6pPr marL="25146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6pPr>
      <a:lvl7pPr marL="29718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7pPr>
      <a:lvl8pPr marL="34290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8pPr>
      <a:lvl9pPr marL="38862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9pPr>
    </p:titleStyle>
    <p:bodyStyle>
      <a:lvl1pPr marL="342900" indent="-342900" algn="l" defTabSz="449263" rtl="0" fontAlgn="base">
        <a:lnSpc>
          <a:spcPct val="49000"/>
        </a:lnSpc>
        <a:spcBef>
          <a:spcPts val="725"/>
        </a:spcBef>
        <a:spcAft>
          <a:spcPct val="0"/>
        </a:spcAft>
        <a:buClr>
          <a:srgbClr val="000000"/>
        </a:buClr>
        <a:buSzPct val="100000"/>
        <a:buFont typeface="Times New Roman" pitchFamily="16" charset="0"/>
        <a:defRPr sz="2000">
          <a:solidFill>
            <a:srgbClr val="000000"/>
          </a:solidFill>
          <a:latin typeface="+mn-lt"/>
          <a:ea typeface="+mn-ea"/>
          <a:cs typeface="+mn-cs"/>
        </a:defRPr>
      </a:lvl1pPr>
      <a:lvl2pPr marL="742950" indent="-285750" algn="l" defTabSz="449263" rtl="0" fontAlgn="base">
        <a:lnSpc>
          <a:spcPct val="48000"/>
        </a:lnSpc>
        <a:spcBef>
          <a:spcPts val="625"/>
        </a:spcBef>
        <a:spcAft>
          <a:spcPct val="0"/>
        </a:spcAft>
        <a:buClr>
          <a:srgbClr val="000000"/>
        </a:buClr>
        <a:buSzPct val="100000"/>
        <a:buFont typeface="Times New Roman" pitchFamily="16" charset="0"/>
        <a:defRPr sz="2700">
          <a:solidFill>
            <a:srgbClr val="000000"/>
          </a:solidFill>
          <a:latin typeface="Times New Roman" pitchFamily="16" charset="0"/>
          <a:cs typeface="+mn-cs"/>
        </a:defRPr>
      </a:lvl2pPr>
      <a:lvl3pPr marL="1143000" indent="-228600" algn="l" defTabSz="449263" rtl="0" fontAlgn="base">
        <a:lnSpc>
          <a:spcPct val="48000"/>
        </a:lnSpc>
        <a:spcBef>
          <a:spcPts val="538"/>
        </a:spcBef>
        <a:spcAft>
          <a:spcPct val="0"/>
        </a:spcAft>
        <a:buClr>
          <a:srgbClr val="000000"/>
        </a:buClr>
        <a:buSzPct val="100000"/>
        <a:buFont typeface="Times New Roman" pitchFamily="16" charset="0"/>
        <a:defRPr sz="2300">
          <a:solidFill>
            <a:srgbClr val="000000"/>
          </a:solidFill>
          <a:latin typeface="Times New Roman" pitchFamily="16" charset="0"/>
          <a:cs typeface="+mn-cs"/>
        </a:defRPr>
      </a:lvl3pPr>
      <a:lvl4pPr marL="1600200" indent="-228600" algn="l" defTabSz="449263" rtl="0" fontAlgn="base">
        <a:lnSpc>
          <a:spcPct val="48000"/>
        </a:lnSpc>
        <a:spcBef>
          <a:spcPts val="450"/>
        </a:spcBef>
        <a:spcAft>
          <a:spcPct val="0"/>
        </a:spcAft>
        <a:buClr>
          <a:srgbClr val="000000"/>
        </a:buClr>
        <a:buSzPct val="100000"/>
        <a:buFont typeface="Times New Roman" pitchFamily="16" charset="0"/>
        <a:defRPr sz="2000">
          <a:solidFill>
            <a:srgbClr val="000000"/>
          </a:solidFill>
          <a:latin typeface="Times New Roman" pitchFamily="16" charset="0"/>
          <a:cs typeface="+mn-cs"/>
        </a:defRPr>
      </a:lvl4pPr>
      <a:lvl5pPr marL="2057400" indent="-228600" algn="l" defTabSz="449263" rtl="0" fontAlgn="base">
        <a:lnSpc>
          <a:spcPct val="48000"/>
        </a:lnSpc>
        <a:spcBef>
          <a:spcPts val="450"/>
        </a:spcBef>
        <a:spcAft>
          <a:spcPct val="0"/>
        </a:spcAft>
        <a:buClr>
          <a:srgbClr val="000000"/>
        </a:buClr>
        <a:buSzPct val="100000"/>
        <a:buFont typeface="Times New Roman" pitchFamily="16" charset="0"/>
        <a:defRPr sz="2000">
          <a:solidFill>
            <a:srgbClr val="000000"/>
          </a:solidFill>
          <a:latin typeface="Times New Roman" pitchFamily="16" charset="0"/>
          <a:cs typeface="+mn-cs"/>
        </a:defRPr>
      </a:lvl5pPr>
      <a:lvl6pPr marL="2514600" indent="-228600" algn="l" defTabSz="449263" rtl="0" fontAlgn="base">
        <a:lnSpc>
          <a:spcPct val="48000"/>
        </a:lnSpc>
        <a:spcBef>
          <a:spcPts val="450"/>
        </a:spcBef>
        <a:spcAft>
          <a:spcPct val="0"/>
        </a:spcAft>
        <a:buClr>
          <a:srgbClr val="000000"/>
        </a:buClr>
        <a:buSzPct val="100000"/>
        <a:buFont typeface="Times New Roman" pitchFamily="16" charset="0"/>
        <a:defRPr sz="2000">
          <a:solidFill>
            <a:srgbClr val="000000"/>
          </a:solidFill>
          <a:latin typeface="Times New Roman" pitchFamily="16" charset="0"/>
          <a:cs typeface="+mn-cs"/>
        </a:defRPr>
      </a:lvl6pPr>
      <a:lvl7pPr marL="2971800" indent="-228600" algn="l" defTabSz="449263" rtl="0" fontAlgn="base">
        <a:lnSpc>
          <a:spcPct val="48000"/>
        </a:lnSpc>
        <a:spcBef>
          <a:spcPts val="450"/>
        </a:spcBef>
        <a:spcAft>
          <a:spcPct val="0"/>
        </a:spcAft>
        <a:buClr>
          <a:srgbClr val="000000"/>
        </a:buClr>
        <a:buSzPct val="100000"/>
        <a:buFont typeface="Times New Roman" pitchFamily="16" charset="0"/>
        <a:defRPr sz="2000">
          <a:solidFill>
            <a:srgbClr val="000000"/>
          </a:solidFill>
          <a:latin typeface="Times New Roman" pitchFamily="16" charset="0"/>
          <a:cs typeface="+mn-cs"/>
        </a:defRPr>
      </a:lvl7pPr>
      <a:lvl8pPr marL="3429000" indent="-228600" algn="l" defTabSz="449263" rtl="0" fontAlgn="base">
        <a:lnSpc>
          <a:spcPct val="48000"/>
        </a:lnSpc>
        <a:spcBef>
          <a:spcPts val="450"/>
        </a:spcBef>
        <a:spcAft>
          <a:spcPct val="0"/>
        </a:spcAft>
        <a:buClr>
          <a:srgbClr val="000000"/>
        </a:buClr>
        <a:buSzPct val="100000"/>
        <a:buFont typeface="Times New Roman" pitchFamily="16" charset="0"/>
        <a:defRPr sz="2000">
          <a:solidFill>
            <a:srgbClr val="000000"/>
          </a:solidFill>
          <a:latin typeface="Times New Roman" pitchFamily="16" charset="0"/>
          <a:cs typeface="+mn-cs"/>
        </a:defRPr>
      </a:lvl8pPr>
      <a:lvl9pPr marL="3886200" indent="-228600" algn="l" defTabSz="449263" rtl="0" fontAlgn="base">
        <a:lnSpc>
          <a:spcPct val="48000"/>
        </a:lnSpc>
        <a:spcBef>
          <a:spcPts val="450"/>
        </a:spcBef>
        <a:spcAft>
          <a:spcPct val="0"/>
        </a:spcAft>
        <a:buClr>
          <a:srgbClr val="000000"/>
        </a:buClr>
        <a:buSzPct val="100000"/>
        <a:buFont typeface="Times New Roman" pitchFamily="16" charset="0"/>
        <a:defRPr sz="2000">
          <a:solidFill>
            <a:srgbClr val="000000"/>
          </a:solidFill>
          <a:latin typeface="Times New Roman" pitchFamily="16"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4" Type="http://schemas.microsoft.com/office/2007/relationships/hdphoto" Target="../media/hdphoto1.wdp"/><Relationship Id="rId5"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jpg"/><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www.csc.noaa.gov/digitalcoast/data/index.html" TargetMode="External"/><Relationship Id="rId4" Type="http://schemas.openxmlformats.org/officeDocument/2006/relationships/hyperlink" Target="http://hdds.usgs.gov/hdds2/"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5" Type="http://schemas.openxmlformats.org/officeDocument/2006/relationships/image" Target="../media/image36.jpeg"/><Relationship Id="rId6" Type="http://schemas.openxmlformats.org/officeDocument/2006/relationships/image" Target="../media/image37.jpe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 Id="rId3"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jp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7.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png"/><Relationship Id="rId5" Type="http://schemas.openxmlformats.org/officeDocument/2006/relationships/image" Target="../media/image55.gif"/><Relationship Id="rId6"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eg"/><Relationship Id="rId5" Type="http://schemas.openxmlformats.org/officeDocument/2006/relationships/image" Target="../media/image65.pn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jpeg"/><Relationship Id="rId5" Type="http://schemas.openxmlformats.org/officeDocument/2006/relationships/image" Target="../media/image68.gif"/><Relationship Id="rId6" Type="http://schemas.openxmlformats.org/officeDocument/2006/relationships/image" Target="../media/image58.jpg"/><Relationship Id="rId7" Type="http://schemas.openxmlformats.org/officeDocument/2006/relationships/image" Target="../media/image69.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69.png"/><Relationship Id="rId7" Type="http://schemas.openxmlformats.org/officeDocument/2006/relationships/image" Target="../media/image73.jpg"/><Relationship Id="rId8"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jpeg"/><Relationship Id="rId5" Type="http://schemas.openxmlformats.org/officeDocument/2006/relationships/image" Target="../media/image78.png"/><Relationship Id="rId6" Type="http://schemas.openxmlformats.org/officeDocument/2006/relationships/image" Target="../media/image79.jpg"/><Relationship Id="rId7" Type="http://schemas.openxmlformats.org/officeDocument/2006/relationships/image" Target="../media/image47.png"/><Relationship Id="rId8" Type="http://schemas.openxmlformats.org/officeDocument/2006/relationships/image" Target="../media/image80.jpg"/><Relationship Id="rId9" Type="http://schemas.openxmlformats.org/officeDocument/2006/relationships/image" Target="../media/image81.jpg"/><Relationship Id="rId1" Type="http://schemas.openxmlformats.org/officeDocument/2006/relationships/slideLayout" Target="../slideLayouts/slideLayout13.xml"/><Relationship Id="rId2"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84.jpeg"/><Relationship Id="rId1" Type="http://schemas.openxmlformats.org/officeDocument/2006/relationships/slideLayout" Target="../slideLayouts/slideLayout13.xml"/><Relationship Id="rId2" Type="http://schemas.openxmlformats.org/officeDocument/2006/relationships/image" Target="../media/image82.jp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76.png"/><Relationship Id="rId7"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91.png"/><Relationship Id="rId7" Type="http://schemas.openxmlformats.org/officeDocument/2006/relationships/image" Target="../media/image92.jpeg"/><Relationship Id="rId8" Type="http://schemas.openxmlformats.org/officeDocument/2006/relationships/image" Target="../media/image93.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95.jpg"/><Relationship Id="rId4" Type="http://schemas.openxmlformats.org/officeDocument/2006/relationships/image" Target="../media/image96.jpg"/><Relationship Id="rId5" Type="http://schemas.openxmlformats.org/officeDocument/2006/relationships/image" Target="../media/image97.gif"/><Relationship Id="rId1" Type="http://schemas.openxmlformats.org/officeDocument/2006/relationships/slideLayout" Target="../slideLayouts/slideLayout7.xml"/><Relationship Id="rId2" Type="http://schemas.openxmlformats.org/officeDocument/2006/relationships/image" Target="../media/image9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98.png"/></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jpeg"/><Relationship Id="rId5" Type="http://schemas.openxmlformats.org/officeDocument/2006/relationships/image" Target="../media/image100.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102.jpg"/><Relationship Id="rId4" Type="http://schemas.openxmlformats.org/officeDocument/2006/relationships/image" Target="../media/image103.jpg"/><Relationship Id="rId5"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image" Target="../media/image101.jpg"/></Relationships>
</file>

<file path=ppt/slides/_rels/slide34.xml.rels><?xml version="1.0" encoding="UTF-8" standalone="yes"?>
<Relationships xmlns="http://schemas.openxmlformats.org/package/2006/relationships"><Relationship Id="rId3" Type="http://schemas.openxmlformats.org/officeDocument/2006/relationships/image" Target="../media/image103.jpg"/><Relationship Id="rId4" Type="http://schemas.openxmlformats.org/officeDocument/2006/relationships/image" Target="../media/image105.gif"/><Relationship Id="rId5"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image" Target="../media/image101.jpg"/></Relationships>
</file>

<file path=ppt/slides/_rels/slide35.xml.rels><?xml version="1.0" encoding="UTF-8" standalone="yes"?>
<Relationships xmlns="http://schemas.openxmlformats.org/package/2006/relationships"><Relationship Id="rId3" Type="http://schemas.openxmlformats.org/officeDocument/2006/relationships/image" Target="../media/image106.tif"/><Relationship Id="rId4" Type="http://schemas.openxmlformats.org/officeDocument/2006/relationships/image" Target="../media/image107.png"/><Relationship Id="rId5" Type="http://schemas.openxmlformats.org/officeDocument/2006/relationships/image" Target="../media/image104.png"/><Relationship Id="rId6" Type="http://schemas.openxmlformats.org/officeDocument/2006/relationships/image" Target="../media/image73.jpg"/><Relationship Id="rId7" Type="http://schemas.openxmlformats.org/officeDocument/2006/relationships/image" Target="../media/image108.png"/><Relationship Id="rId8"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07.png"/><Relationship Id="rId5" Type="http://schemas.openxmlformats.org/officeDocument/2006/relationships/image" Target="../media/image73.jpg"/><Relationship Id="rId6" Type="http://schemas.openxmlformats.org/officeDocument/2006/relationships/image" Target="../media/image70.png"/><Relationship Id="rId7" Type="http://schemas.openxmlformats.org/officeDocument/2006/relationships/image" Target="../media/image104.png"/><Relationship Id="rId8" Type="http://schemas.openxmlformats.org/officeDocument/2006/relationships/image" Target="../media/image111.gif"/><Relationship Id="rId1" Type="http://schemas.openxmlformats.org/officeDocument/2006/relationships/slideLayout" Target="../slideLayouts/slideLayout7.xml"/><Relationship Id="rId2" Type="http://schemas.openxmlformats.org/officeDocument/2006/relationships/image" Target="../media/image109.t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jpg"/><Relationship Id="rId3" Type="http://schemas.openxmlformats.org/officeDocument/2006/relationships/image" Target="../media/image113.jpg"/></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png"/><Relationship Id="rId9" Type="http://schemas.openxmlformats.org/officeDocument/2006/relationships/image" Target="../media/image121.png"/><Relationship Id="rId10" Type="http://schemas.openxmlformats.org/officeDocument/2006/relationships/image" Target="../media/image47.png"/><Relationship Id="rId11"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image" Target="../media/image114.png"/></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1" Type="http://schemas.openxmlformats.org/officeDocument/2006/relationships/slideLayout" Target="../slideLayouts/slideLayout7.xml"/><Relationship Id="rId2"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1" Type="http://schemas.openxmlformats.org/officeDocument/2006/relationships/slideLayout" Target="../slideLayouts/slideLayout7.xml"/><Relationship Id="rId2" Type="http://schemas.openxmlformats.org/officeDocument/2006/relationships/image" Target="../media/image127.png"/></Relationships>
</file>

<file path=ppt/slides/_rels/slide41.xml.rels><?xml version="1.0" encoding="UTF-8" standalone="yes"?>
<Relationships xmlns="http://schemas.openxmlformats.org/package/2006/relationships"><Relationship Id="rId3" Type="http://schemas.openxmlformats.org/officeDocument/2006/relationships/image" Target="../media/image130.jpg"/><Relationship Id="rId4" Type="http://schemas.openxmlformats.org/officeDocument/2006/relationships/image" Target="../media/image131.png"/><Relationship Id="rId5" Type="http://schemas.openxmlformats.org/officeDocument/2006/relationships/image" Target="../media/image132.jp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8.pn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228601" y="617537"/>
            <a:ext cx="8610600" cy="2659063"/>
          </a:xfrm>
          <a:ln/>
        </p:spPr>
        <p:txBody>
          <a:bodyPr lIns="123480" rIns="147960" anchor="b"/>
          <a:lstStyle/>
          <a:p>
            <a:pPr>
              <a:lnSpc>
                <a:spcPct val="120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smtClean="0">
                <a:solidFill>
                  <a:srgbClr val="000090"/>
                </a:solidFill>
              </a:rPr>
              <a:t>Building open </a:t>
            </a:r>
            <a:r>
              <a:rPr lang="en-US" sz="4000" dirty="0">
                <a:solidFill>
                  <a:srgbClr val="000090"/>
                </a:solidFill>
              </a:rPr>
              <a:t>source geospatial education at research </a:t>
            </a:r>
            <a:r>
              <a:rPr lang="en-US" sz="4000" dirty="0" smtClean="0">
                <a:solidFill>
                  <a:srgbClr val="000090"/>
                </a:solidFill>
              </a:rPr>
              <a:t>universities</a:t>
            </a:r>
            <a:br>
              <a:rPr lang="en-US" sz="4000" dirty="0" smtClean="0">
                <a:solidFill>
                  <a:srgbClr val="000090"/>
                </a:solidFill>
              </a:rPr>
            </a:br>
            <a:endParaRPr lang="en-US" sz="2800" dirty="0">
              <a:solidFill>
                <a:schemeClr val="accent1">
                  <a:lumMod val="75000"/>
                </a:schemeClr>
              </a:solidFill>
              <a:ea typeface="ArialMT" pitchFamily="32" charset="0"/>
              <a:cs typeface="ArialMT" pitchFamily="32" charset="0"/>
            </a:endParaRPr>
          </a:p>
        </p:txBody>
      </p:sp>
      <p:sp>
        <p:nvSpPr>
          <p:cNvPr id="6146" name="Rectangle 2"/>
          <p:cNvSpPr>
            <a:spLocks noGrp="1" noChangeArrowheads="1"/>
          </p:cNvSpPr>
          <p:nvPr>
            <p:ph type="body" idx="4294967295"/>
          </p:nvPr>
        </p:nvSpPr>
        <p:spPr>
          <a:xfrm>
            <a:off x="360363" y="3378200"/>
            <a:ext cx="8402637" cy="2184400"/>
          </a:xfrm>
          <a:ln/>
        </p:spPr>
        <p:txBody>
          <a:bodyPr lIns="41040" rIns="41040"/>
          <a:lstStyle/>
          <a:p>
            <a:pPr marL="0" indent="0">
              <a:lnSpc>
                <a:spcPct val="100000"/>
              </a:lnSpc>
              <a:buClrTx/>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b="1" dirty="0">
                <a:solidFill>
                  <a:schemeClr val="bg2">
                    <a:lumMod val="75000"/>
                  </a:schemeClr>
                </a:solidFill>
              </a:rPr>
              <a:t>Helena Mitasova, </a:t>
            </a:r>
            <a:r>
              <a:rPr lang="en-US" b="1" dirty="0" smtClean="0">
                <a:solidFill>
                  <a:schemeClr val="bg2">
                    <a:lumMod val="75000"/>
                  </a:schemeClr>
                </a:solidFill>
              </a:rPr>
              <a:t>Makiko </a:t>
            </a:r>
            <a:r>
              <a:rPr lang="en-US" b="1" dirty="0" err="1" smtClean="0">
                <a:solidFill>
                  <a:schemeClr val="bg2">
                    <a:lumMod val="75000"/>
                  </a:schemeClr>
                </a:solidFill>
              </a:rPr>
              <a:t>Shukunobe</a:t>
            </a:r>
            <a:endParaRPr lang="en-US" b="1" dirty="0" smtClean="0">
              <a:solidFill>
                <a:schemeClr val="bg2">
                  <a:lumMod val="75000"/>
                </a:schemeClr>
              </a:solidFill>
            </a:endParaRPr>
          </a:p>
          <a:p>
            <a:pPr marL="0" indent="0">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b="1" dirty="0" smtClean="0">
                <a:solidFill>
                  <a:srgbClr val="BB160E"/>
                </a:solidFill>
              </a:rPr>
              <a:t>North </a:t>
            </a:r>
            <a:r>
              <a:rPr lang="en-US" b="1" dirty="0">
                <a:solidFill>
                  <a:srgbClr val="BB160E"/>
                </a:solidFill>
              </a:rPr>
              <a:t>Carolina State University, Raleigh, NC, </a:t>
            </a:r>
            <a:r>
              <a:rPr lang="en-US" b="1" dirty="0" smtClean="0">
                <a:solidFill>
                  <a:srgbClr val="BB160E"/>
                </a:solidFill>
              </a:rPr>
              <a:t>USA</a:t>
            </a:r>
          </a:p>
          <a:p>
            <a:pPr marL="0" indent="0">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US" b="1" dirty="0" smtClean="0">
              <a:solidFill>
                <a:srgbClr val="BB160E"/>
              </a:solidFill>
            </a:endParaRPr>
          </a:p>
          <a:p>
            <a:pPr marL="0" indent="0">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b="1" dirty="0" smtClean="0">
                <a:solidFill>
                  <a:schemeClr val="tx1">
                    <a:lumMod val="85000"/>
                    <a:lumOff val="15000"/>
                  </a:schemeClr>
                </a:solidFill>
              </a:rPr>
              <a:t>Martin </a:t>
            </a:r>
            <a:r>
              <a:rPr lang="en-US" b="1" dirty="0" err="1" smtClean="0">
                <a:solidFill>
                  <a:schemeClr val="tx1">
                    <a:lumMod val="85000"/>
                    <a:lumOff val="15000"/>
                  </a:schemeClr>
                </a:solidFill>
              </a:rPr>
              <a:t>Landa</a:t>
            </a:r>
            <a:r>
              <a:rPr lang="en-US" b="1" dirty="0" smtClean="0">
                <a:solidFill>
                  <a:schemeClr val="tx1">
                    <a:lumMod val="85000"/>
                    <a:lumOff val="15000"/>
                  </a:schemeClr>
                </a:solidFill>
              </a:rPr>
              <a:t>, Anna </a:t>
            </a:r>
            <a:r>
              <a:rPr lang="en-US" b="1" dirty="0" err="1" smtClean="0">
                <a:solidFill>
                  <a:schemeClr val="tx1">
                    <a:lumMod val="85000"/>
                    <a:lumOff val="15000"/>
                  </a:schemeClr>
                </a:solidFill>
              </a:rPr>
              <a:t>Kratochvilova</a:t>
            </a:r>
            <a:endParaRPr lang="en-US" b="1" dirty="0" smtClean="0">
              <a:solidFill>
                <a:schemeClr val="tx1">
                  <a:lumMod val="85000"/>
                  <a:lumOff val="15000"/>
                </a:schemeClr>
              </a:solidFill>
            </a:endParaRPr>
          </a:p>
          <a:p>
            <a:pPr marL="0" indent="0">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b="1" dirty="0" smtClean="0">
                <a:solidFill>
                  <a:srgbClr val="1E55A9"/>
                </a:solidFill>
              </a:rPr>
              <a:t>Czech technical University, Prague, CR</a:t>
            </a:r>
          </a:p>
          <a:p>
            <a:pPr marL="0" indent="0">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US" b="1" dirty="0">
              <a:solidFill>
                <a:srgbClr val="1E55A9"/>
              </a:solidFill>
            </a:endParaRPr>
          </a:p>
          <a:p>
            <a:pPr marL="0" indent="0">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b="1" dirty="0" smtClean="0">
                <a:solidFill>
                  <a:schemeClr val="bg2">
                    <a:lumMod val="50000"/>
                  </a:schemeClr>
                </a:solidFill>
              </a:rPr>
              <a:t>and contributions </a:t>
            </a:r>
            <a:r>
              <a:rPr lang="en-US" b="1" dirty="0">
                <a:solidFill>
                  <a:schemeClr val="bg2">
                    <a:lumMod val="50000"/>
                  </a:schemeClr>
                </a:solidFill>
              </a:rPr>
              <a:t>by </a:t>
            </a:r>
            <a:r>
              <a:rPr lang="en-US" b="1" dirty="0" smtClean="0">
                <a:solidFill>
                  <a:schemeClr val="bg2">
                    <a:lumMod val="50000"/>
                  </a:schemeClr>
                </a:solidFill>
              </a:rPr>
              <a:t>NCSU students</a:t>
            </a:r>
          </a:p>
          <a:p>
            <a:pPr marL="0" indent="0">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US" b="1" dirty="0">
              <a:solidFill>
                <a:srgbClr val="B44D10"/>
              </a:solidFill>
            </a:endParaRPr>
          </a:p>
          <a:p>
            <a:pPr marL="0" indent="0">
              <a:lnSpc>
                <a:spcPct val="93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US" b="1" dirty="0">
              <a:solidFill>
                <a:srgbClr val="004A4A"/>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5561013"/>
            <a:ext cx="838200" cy="817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8" name="Group 4"/>
          <p:cNvGrpSpPr>
            <a:grpSpLocks/>
          </p:cNvGrpSpPr>
          <p:nvPr/>
        </p:nvGrpSpPr>
        <p:grpSpPr bwMode="auto">
          <a:xfrm>
            <a:off x="4519613" y="6400800"/>
            <a:ext cx="941387" cy="152400"/>
            <a:chOff x="2847" y="4032"/>
            <a:chExt cx="593" cy="96"/>
          </a:xfrm>
        </p:grpSpPr>
        <p:sp>
          <p:nvSpPr>
            <p:cNvPr id="6149" name="Rectangle 5"/>
            <p:cNvSpPr>
              <a:spLocks noChangeArrowheads="1"/>
            </p:cNvSpPr>
            <p:nvPr/>
          </p:nvSpPr>
          <p:spPr bwMode="auto">
            <a:xfrm>
              <a:off x="2847" y="4032"/>
              <a:ext cx="594" cy="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nSpc>
                  <a:spcPct val="72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67F08"/>
                  </a:solidFill>
                  <a:latin typeface="Lucida Grande" pitchFamily="32" charset="0"/>
                  <a:ea typeface="DejaVu Sans" charset="0"/>
                  <a:cs typeface="DejaVu Sans" charset="0"/>
                </a:rPr>
                <a:t>GRASS GIS</a:t>
              </a:r>
            </a:p>
          </p:txBody>
        </p:sp>
      </p:grpSp>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788" y="5815013"/>
            <a:ext cx="1595437" cy="70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113" y="5708650"/>
            <a:ext cx="1685925" cy="760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7413" y="5702300"/>
            <a:ext cx="2011362" cy="733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Assignment: </a:t>
            </a:r>
            <a:r>
              <a:rPr lang="en-US" dirty="0" err="1" smtClean="0">
                <a:solidFill>
                  <a:srgbClr val="000066"/>
                </a:solidFill>
              </a:rPr>
              <a:t>Viewsheds</a:t>
            </a:r>
            <a:endParaRPr lang="en-US" dirty="0">
              <a:solidFill>
                <a:srgbClr val="000066"/>
              </a:solidFill>
            </a:endParaRPr>
          </a:p>
        </p:txBody>
      </p:sp>
      <p:sp>
        <p:nvSpPr>
          <p:cNvPr id="10242" name="Rectangle 2"/>
          <p:cNvSpPr>
            <a:spLocks noChangeArrowheads="1"/>
          </p:cNvSpPr>
          <p:nvPr/>
        </p:nvSpPr>
        <p:spPr bwMode="auto">
          <a:xfrm>
            <a:off x="685800" y="28956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Rectangle 7"/>
          <p:cNvSpPr/>
          <p:nvPr/>
        </p:nvSpPr>
        <p:spPr>
          <a:xfrm>
            <a:off x="457200" y="5791200"/>
            <a:ext cx="8001000" cy="338554"/>
          </a:xfrm>
          <a:prstGeom prst="rect">
            <a:avLst/>
          </a:prstGeom>
        </p:spPr>
        <p:txBody>
          <a:bodyPr wrap="square">
            <a:spAutoFit/>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dirty="0">
                <a:solidFill>
                  <a:schemeClr val="accent1">
                    <a:lumMod val="50000"/>
                  </a:schemeClr>
                </a:solidFill>
                <a:latin typeface="Arial" charset="0"/>
                <a:cs typeface="Arial Unicode MS" charset="0"/>
              </a:rPr>
              <a:t>GRASS </a:t>
            </a:r>
            <a:r>
              <a:rPr lang="en-GB" sz="1600" b="1" dirty="0">
                <a:solidFill>
                  <a:srgbClr val="000000"/>
                </a:solidFill>
                <a:latin typeface="Arial" charset="0"/>
                <a:cs typeface="Arial Unicode MS" charset="0"/>
              </a:rPr>
              <a:t> </a:t>
            </a:r>
            <a:r>
              <a:rPr lang="en-GB" sz="1600" b="1" dirty="0" smtClean="0">
                <a:solidFill>
                  <a:srgbClr val="000000"/>
                </a:solidFill>
                <a:latin typeface="Arial" charset="0"/>
                <a:cs typeface="Arial Unicode MS" charset="0"/>
              </a:rPr>
              <a:t>                                                     </a:t>
            </a:r>
            <a:r>
              <a:rPr lang="en-GB" sz="1600" b="1" dirty="0" smtClean="0">
                <a:solidFill>
                  <a:schemeClr val="accent2">
                    <a:lumMod val="75000"/>
                  </a:schemeClr>
                </a:solidFill>
                <a:latin typeface="Arial" charset="0"/>
                <a:cs typeface="Arial Unicode MS" charset="0"/>
              </a:rPr>
              <a:t>ArcGIS</a:t>
            </a:r>
            <a:endParaRPr lang="en-GB" sz="1600" b="1" dirty="0">
              <a:solidFill>
                <a:schemeClr val="accent2">
                  <a:lumMod val="75000"/>
                </a:schemeClr>
              </a:solidFill>
              <a:latin typeface="Arial" charset="0"/>
              <a:cs typeface="Arial Unicode MS" charset="0"/>
            </a:endParaRPr>
          </a:p>
        </p:txBody>
      </p:sp>
      <p:sp>
        <p:nvSpPr>
          <p:cNvPr id="4" name="Rectangle 3"/>
          <p:cNvSpPr/>
          <p:nvPr/>
        </p:nvSpPr>
        <p:spPr>
          <a:xfrm>
            <a:off x="533400" y="1066800"/>
            <a:ext cx="8077200" cy="923330"/>
          </a:xfrm>
          <a:prstGeom prst="rect">
            <a:avLst/>
          </a:prstGeom>
        </p:spPr>
        <p:txBody>
          <a:bodyPr wrap="square">
            <a:spAutoFit/>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dirty="0" smtClean="0">
                <a:solidFill>
                  <a:srgbClr val="000000"/>
                </a:solidFill>
                <a:latin typeface="Arial" charset="0"/>
                <a:cs typeface="Arial Unicode MS" charset="0"/>
              </a:rPr>
              <a:t>Analyse land cover composition visible from a given building in GRASS </a:t>
            </a: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dirty="0" smtClean="0">
                <a:solidFill>
                  <a:srgbClr val="000000"/>
                </a:solidFill>
                <a:latin typeface="Arial" charset="0"/>
                <a:cs typeface="Arial Unicode MS" charset="0"/>
              </a:rPr>
              <a:t>Assess visibility between two buildings in ArcGIS </a:t>
            </a: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b="1" dirty="0">
                <a:solidFill>
                  <a:srgbClr val="BB160E"/>
                </a:solidFill>
                <a:latin typeface="Arial" charset="0"/>
                <a:cs typeface="Arial Unicode MS" charset="0"/>
              </a:rPr>
              <a:t>D</a:t>
            </a:r>
            <a:r>
              <a:rPr lang="en-GB" sz="1800" b="1" dirty="0" smtClean="0">
                <a:solidFill>
                  <a:srgbClr val="BB160E"/>
                </a:solidFill>
                <a:latin typeface="Arial" charset="0"/>
                <a:cs typeface="Arial Unicode MS" charset="0"/>
              </a:rPr>
              <a:t>o </a:t>
            </a:r>
            <a:r>
              <a:rPr lang="en-GB" sz="1800" b="1" dirty="0">
                <a:solidFill>
                  <a:srgbClr val="BB160E"/>
                </a:solidFill>
                <a:latin typeface="Arial" charset="0"/>
                <a:cs typeface="Arial Unicode MS" charset="0"/>
              </a:rPr>
              <a:t>not compare software </a:t>
            </a:r>
            <a:r>
              <a:rPr lang="en-US" sz="1800" b="1" dirty="0">
                <a:solidFill>
                  <a:srgbClr val="BB160E"/>
                </a:solidFill>
                <a:latin typeface="Arial" charset="0"/>
                <a:cs typeface="Arial Unicode MS" charset="0"/>
              </a:rPr>
              <a:t>but</a:t>
            </a:r>
            <a:r>
              <a:rPr lang="en-GB" sz="1800" b="1" dirty="0">
                <a:solidFill>
                  <a:srgbClr val="BB160E"/>
                </a:solidFill>
                <a:latin typeface="Arial" charset="0"/>
                <a:cs typeface="Arial Unicode MS" charset="0"/>
              </a:rPr>
              <a:t> explain </a:t>
            </a:r>
            <a:r>
              <a:rPr lang="en-GB" sz="1800" b="1" dirty="0" smtClean="0">
                <a:solidFill>
                  <a:srgbClr val="BB160E"/>
                </a:solidFill>
                <a:latin typeface="Arial" charset="0"/>
                <a:cs typeface="Arial Unicode MS" charset="0"/>
              </a:rPr>
              <a:t>concepts </a:t>
            </a:r>
            <a:r>
              <a:rPr lang="en-GB" sz="1800" b="1" dirty="0">
                <a:solidFill>
                  <a:srgbClr val="BB160E"/>
                </a:solidFill>
                <a:latin typeface="Arial" charset="0"/>
                <a:cs typeface="Arial Unicode MS" charset="0"/>
              </a:rPr>
              <a:t>and interpret the results </a:t>
            </a:r>
          </a:p>
        </p:txBody>
      </p:sp>
      <p:pic>
        <p:nvPicPr>
          <p:cNvPr id="5" name="Picture 4" descr="Makiko_viewshedgras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b="11113"/>
          <a:stretch/>
        </p:blipFill>
        <p:spPr>
          <a:xfrm>
            <a:off x="609600" y="2286000"/>
            <a:ext cx="3938434" cy="3124200"/>
          </a:xfrm>
          <a:prstGeom prst="rect">
            <a:avLst/>
          </a:prstGeom>
        </p:spPr>
      </p:pic>
      <p:pic>
        <p:nvPicPr>
          <p:cNvPr id="6" name="Picture 5" descr="Makiko_viewshedarc.jpg"/>
          <p:cNvPicPr>
            <a:picLocks noChangeAspect="1"/>
          </p:cNvPicPr>
          <p:nvPr/>
        </p:nvPicPr>
        <p:blipFill rotWithShape="1">
          <a:blip r:embed="rId5">
            <a:extLst>
              <a:ext uri="{28A0092B-C50C-407E-A947-70E740481C1C}">
                <a14:useLocalDpi xmlns:a14="http://schemas.microsoft.com/office/drawing/2010/main" val="0"/>
              </a:ext>
            </a:extLst>
          </a:blip>
          <a:srcRect b="10671"/>
          <a:stretch/>
        </p:blipFill>
        <p:spPr>
          <a:xfrm>
            <a:off x="4800600" y="2286000"/>
            <a:ext cx="3588690" cy="3200399"/>
          </a:xfrm>
          <a:prstGeom prst="rect">
            <a:avLst/>
          </a:prstGeom>
        </p:spPr>
      </p:pic>
    </p:spTree>
    <p:extLst>
      <p:ext uri="{BB962C8B-B14F-4D97-AF65-F5344CB8AC3E}">
        <p14:creationId xmlns:p14="http://schemas.microsoft.com/office/powerpoint/2010/main" val="19972370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Assignment: Lidar</a:t>
            </a:r>
            <a:endParaRPr lang="en-US" dirty="0">
              <a:solidFill>
                <a:srgbClr val="000066"/>
              </a:solidFill>
            </a:endParaRPr>
          </a:p>
        </p:txBody>
      </p:sp>
      <p:sp>
        <p:nvSpPr>
          <p:cNvPr id="10242" name="Rectangle 2"/>
          <p:cNvSpPr>
            <a:spLocks noChangeArrowheads="1"/>
          </p:cNvSpPr>
          <p:nvPr/>
        </p:nvSpPr>
        <p:spPr bwMode="auto">
          <a:xfrm>
            <a:off x="685800" y="25146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Rectangle 6"/>
          <p:cNvSpPr/>
          <p:nvPr/>
        </p:nvSpPr>
        <p:spPr>
          <a:xfrm>
            <a:off x="533400" y="2743200"/>
            <a:ext cx="990600" cy="3539430"/>
          </a:xfrm>
          <a:prstGeom prst="rect">
            <a:avLst/>
          </a:prstGeom>
        </p:spPr>
        <p:txBody>
          <a:bodyPr wrap="square">
            <a:spAutoFit/>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dirty="0">
                <a:solidFill>
                  <a:schemeClr val="accent1">
                    <a:lumMod val="50000"/>
                  </a:schemeClr>
                </a:solidFill>
                <a:latin typeface="Arial" charset="0"/>
                <a:cs typeface="Arial Unicode MS" charset="0"/>
              </a:rPr>
              <a:t>GRASS </a:t>
            </a:r>
            <a:r>
              <a:rPr lang="en-GB" sz="1600" b="1" dirty="0">
                <a:solidFill>
                  <a:srgbClr val="000000"/>
                </a:solidFill>
                <a:latin typeface="Arial" charset="0"/>
                <a:cs typeface="Arial Unicode MS" charset="0"/>
              </a:rPr>
              <a:t> </a:t>
            </a:r>
            <a:r>
              <a:rPr lang="en-GB" sz="1600" b="1" dirty="0" smtClean="0">
                <a:solidFill>
                  <a:srgbClr val="000000"/>
                </a:solidFill>
                <a:latin typeface="Arial" charset="0"/>
                <a:cs typeface="Arial Unicode MS" charset="0"/>
              </a:rPr>
              <a:t>                                                               </a:t>
            </a:r>
            <a:endParaRPr lang="en-GB" sz="1600" b="1" dirty="0" smtClean="0">
              <a:solidFill>
                <a:srgbClr val="000000"/>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a:solidFill>
                <a:srgbClr val="000000"/>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smtClean="0">
              <a:solidFill>
                <a:srgbClr val="000000"/>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a:solidFill>
                <a:srgbClr val="000000"/>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smtClean="0">
              <a:solidFill>
                <a:srgbClr val="000000"/>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a:solidFill>
                <a:srgbClr val="000000"/>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smtClean="0">
              <a:solidFill>
                <a:srgbClr val="000000"/>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a:solidFill>
                <a:srgbClr val="000000"/>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smtClean="0">
              <a:solidFill>
                <a:srgbClr val="000000"/>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a:solidFill>
                <a:srgbClr val="000000"/>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smtClean="0">
              <a:solidFill>
                <a:schemeClr val="accent2">
                  <a:lumMod val="75000"/>
                </a:schemeClr>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a:solidFill>
                <a:schemeClr val="accent2">
                  <a:lumMod val="75000"/>
                </a:schemeClr>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smtClean="0">
              <a:solidFill>
                <a:schemeClr val="accent2">
                  <a:lumMod val="75000"/>
                </a:schemeClr>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dirty="0" smtClean="0">
                <a:solidFill>
                  <a:schemeClr val="accent2">
                    <a:lumMod val="75000"/>
                  </a:schemeClr>
                </a:solidFill>
                <a:latin typeface="Arial" charset="0"/>
                <a:cs typeface="Arial Unicode MS" charset="0"/>
              </a:rPr>
              <a:t>ArcGIS</a:t>
            </a:r>
            <a:endParaRPr lang="en-GB" sz="1600" b="1" dirty="0">
              <a:solidFill>
                <a:schemeClr val="accent2">
                  <a:lumMod val="75000"/>
                </a:schemeClr>
              </a:solidFill>
              <a:latin typeface="Arial" charset="0"/>
              <a:cs typeface="Arial Unicode MS" charset="0"/>
            </a:endParaRPr>
          </a:p>
        </p:txBody>
      </p:sp>
      <p:sp>
        <p:nvSpPr>
          <p:cNvPr id="2" name="Rectangle 1"/>
          <p:cNvSpPr/>
          <p:nvPr/>
        </p:nvSpPr>
        <p:spPr>
          <a:xfrm>
            <a:off x="533400" y="1143000"/>
            <a:ext cx="7162800" cy="369332"/>
          </a:xfrm>
          <a:prstGeom prst="rect">
            <a:avLst/>
          </a:prstGeom>
        </p:spPr>
        <p:txBody>
          <a:bodyPr wrap="square">
            <a:spAutoFit/>
          </a:bodyPr>
          <a:lstStyle/>
          <a:p>
            <a:pPr>
              <a:lnSpc>
                <a:spcPct val="100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dirty="0" smtClean="0">
                <a:solidFill>
                  <a:srgbClr val="000000"/>
                </a:solidFill>
                <a:latin typeface="Arial" charset="0"/>
                <a:cs typeface="Arial Unicode MS" charset="0"/>
              </a:rPr>
              <a:t>Compare </a:t>
            </a:r>
            <a:r>
              <a:rPr lang="en-GB" sz="1800" dirty="0">
                <a:solidFill>
                  <a:srgbClr val="000000"/>
                </a:solidFill>
                <a:latin typeface="Arial" charset="0"/>
                <a:cs typeface="Arial Unicode MS" charset="0"/>
              </a:rPr>
              <a:t>DEM and </a:t>
            </a:r>
            <a:r>
              <a:rPr lang="en-GB" sz="1800" dirty="0" smtClean="0">
                <a:solidFill>
                  <a:srgbClr val="000000"/>
                </a:solidFill>
                <a:latin typeface="Arial" charset="0"/>
                <a:cs typeface="Arial Unicode MS" charset="0"/>
              </a:rPr>
              <a:t>DSM, </a:t>
            </a:r>
            <a:r>
              <a:rPr lang="en-GB" sz="1800" dirty="0" err="1">
                <a:solidFill>
                  <a:srgbClr val="000000"/>
                </a:solidFill>
                <a:latin typeface="Arial" charset="0"/>
                <a:cs typeface="Arial Unicode MS" charset="0"/>
              </a:rPr>
              <a:t>a</a:t>
            </a:r>
            <a:r>
              <a:rPr lang="en-GB" sz="1800" dirty="0" err="1" smtClean="0">
                <a:solidFill>
                  <a:srgbClr val="000000"/>
                </a:solidFill>
                <a:latin typeface="Arial" charset="0"/>
                <a:cs typeface="Arial Unicode MS" charset="0"/>
              </a:rPr>
              <a:t>nalyze</a:t>
            </a:r>
            <a:r>
              <a:rPr lang="en-GB" sz="1800" dirty="0" smtClean="0">
                <a:solidFill>
                  <a:srgbClr val="000000"/>
                </a:solidFill>
                <a:latin typeface="Arial" charset="0"/>
                <a:cs typeface="Arial Unicode MS" charset="0"/>
              </a:rPr>
              <a:t> </a:t>
            </a:r>
            <a:r>
              <a:rPr lang="en-GB" sz="1800" dirty="0" err="1" smtClean="0">
                <a:solidFill>
                  <a:srgbClr val="000000"/>
                </a:solidFill>
                <a:latin typeface="Arial" charset="0"/>
                <a:cs typeface="Arial Unicode MS" charset="0"/>
              </a:rPr>
              <a:t>lidar</a:t>
            </a:r>
            <a:r>
              <a:rPr lang="en-GB" sz="1800" dirty="0" smtClean="0">
                <a:solidFill>
                  <a:srgbClr val="000000"/>
                </a:solidFill>
                <a:latin typeface="Arial" charset="0"/>
                <a:cs typeface="Arial Unicode MS" charset="0"/>
              </a:rPr>
              <a:t> point cloud properties</a:t>
            </a:r>
            <a:endParaRPr lang="en-GB" sz="1800" dirty="0">
              <a:solidFill>
                <a:srgbClr val="000000"/>
              </a:solidFill>
              <a:latin typeface="Arial" charset="0"/>
              <a:cs typeface="Arial Unicode MS" charset="0"/>
            </a:endParaRPr>
          </a:p>
        </p:txBody>
      </p:sp>
      <p:pic>
        <p:nvPicPr>
          <p:cNvPr id="3" name="Picture 2" descr="Makiko_lidarGRASS.png"/>
          <p:cNvPicPr>
            <a:picLocks noChangeAspect="1"/>
          </p:cNvPicPr>
          <p:nvPr/>
        </p:nvPicPr>
        <p:blipFill rotWithShape="1">
          <a:blip r:embed="rId3">
            <a:extLst>
              <a:ext uri="{28A0092B-C50C-407E-A947-70E740481C1C}">
                <a14:useLocalDpi xmlns:a14="http://schemas.microsoft.com/office/drawing/2010/main" val="0"/>
              </a:ext>
            </a:extLst>
          </a:blip>
          <a:srcRect t="22484" r="7132" b="19406"/>
          <a:stretch/>
        </p:blipFill>
        <p:spPr>
          <a:xfrm>
            <a:off x="1600200" y="1775227"/>
            <a:ext cx="6537185" cy="1882373"/>
          </a:xfrm>
          <a:prstGeom prst="rect">
            <a:avLst/>
          </a:prstGeom>
        </p:spPr>
      </p:pic>
      <p:pic>
        <p:nvPicPr>
          <p:cNvPr id="6" name="Picture 5" descr="Makiko_lidararc.png"/>
          <p:cNvPicPr>
            <a:picLocks noChangeAspect="1"/>
          </p:cNvPicPr>
          <p:nvPr/>
        </p:nvPicPr>
        <p:blipFill rotWithShape="1">
          <a:blip r:embed="rId4">
            <a:extLst>
              <a:ext uri="{28A0092B-C50C-407E-A947-70E740481C1C}">
                <a14:useLocalDpi xmlns:a14="http://schemas.microsoft.com/office/drawing/2010/main" val="0"/>
              </a:ext>
            </a:extLst>
          </a:blip>
          <a:srcRect l="6417" r="7035" b="14565"/>
          <a:stretch/>
        </p:blipFill>
        <p:spPr>
          <a:xfrm>
            <a:off x="1707828" y="3581400"/>
            <a:ext cx="6524783" cy="2895600"/>
          </a:xfrm>
          <a:prstGeom prst="rect">
            <a:avLst/>
          </a:prstGeom>
        </p:spPr>
      </p:pic>
      <p:sp>
        <p:nvSpPr>
          <p:cNvPr id="8" name="Rectangle 7"/>
          <p:cNvSpPr/>
          <p:nvPr/>
        </p:nvSpPr>
        <p:spPr bwMode="auto">
          <a:xfrm>
            <a:off x="4876800" y="3429000"/>
            <a:ext cx="381000" cy="312420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Bitstream Vera Sans" pitchFamily="32" charset="0"/>
            </a:endParaRPr>
          </a:p>
        </p:txBody>
      </p:sp>
    </p:spTree>
    <p:extLst>
      <p:ext uri="{BB962C8B-B14F-4D97-AF65-F5344CB8AC3E}">
        <p14:creationId xmlns:p14="http://schemas.microsoft.com/office/powerpoint/2010/main" val="11674409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xam_makiko_LCP.png"/>
          <p:cNvPicPr>
            <a:picLocks noChangeAspect="1"/>
          </p:cNvPicPr>
          <p:nvPr/>
        </p:nvPicPr>
        <p:blipFill rotWithShape="1">
          <a:blip r:embed="rId3">
            <a:extLst>
              <a:ext uri="{28A0092B-C50C-407E-A947-70E740481C1C}">
                <a14:useLocalDpi xmlns:a14="http://schemas.microsoft.com/office/drawing/2010/main" val="0"/>
              </a:ext>
            </a:extLst>
          </a:blip>
          <a:srcRect l="3342" t="58944" r="36921" b="2084"/>
          <a:stretch/>
        </p:blipFill>
        <p:spPr>
          <a:xfrm>
            <a:off x="2819400" y="4114800"/>
            <a:ext cx="2561743" cy="2148746"/>
          </a:xfrm>
          <a:prstGeom prst="rect">
            <a:avLst/>
          </a:prstGeom>
        </p:spPr>
      </p:pic>
      <p:sp>
        <p:nvSpPr>
          <p:cNvPr id="10241"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Midterm exam</a:t>
            </a:r>
            <a:endParaRPr lang="en-US" dirty="0">
              <a:solidFill>
                <a:srgbClr val="000066"/>
              </a:solidFill>
            </a:endParaRPr>
          </a:p>
        </p:txBody>
      </p:sp>
      <p:sp>
        <p:nvSpPr>
          <p:cNvPr id="10242" name="Rectangle 2"/>
          <p:cNvSpPr>
            <a:spLocks noChangeArrowheads="1"/>
          </p:cNvSpPr>
          <p:nvPr/>
        </p:nvSpPr>
        <p:spPr bwMode="auto">
          <a:xfrm>
            <a:off x="685800" y="25146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43" name="Rectangle 3"/>
          <p:cNvSpPr>
            <a:spLocks noChangeArrowheads="1"/>
          </p:cNvSpPr>
          <p:nvPr/>
        </p:nvSpPr>
        <p:spPr bwMode="auto">
          <a:xfrm>
            <a:off x="457200" y="1043204"/>
            <a:ext cx="8153400" cy="51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3480" tIns="0" rIns="147960" bIns="0" anchor="ctr">
            <a:spAutoFit/>
          </a:bodyPr>
          <a:lstStyle/>
          <a:p>
            <a:pPr>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dirty="0">
                <a:solidFill>
                  <a:srgbClr val="000000"/>
                </a:solidFill>
                <a:latin typeface="Arial" charset="0"/>
                <a:cs typeface="Arial Unicode MS" charset="0"/>
              </a:rPr>
              <a:t>F</a:t>
            </a:r>
            <a:r>
              <a:rPr lang="en-GB" sz="1800" dirty="0" smtClean="0">
                <a:solidFill>
                  <a:srgbClr val="000000"/>
                </a:solidFill>
                <a:latin typeface="Arial" charset="0"/>
                <a:cs typeface="Arial Unicode MS" charset="0"/>
              </a:rPr>
              <a:t>ind </a:t>
            </a:r>
            <a:r>
              <a:rPr lang="en-GB" sz="1800" dirty="0">
                <a:solidFill>
                  <a:srgbClr val="000000"/>
                </a:solidFill>
                <a:latin typeface="Arial" charset="0"/>
                <a:cs typeface="Arial Unicode MS" charset="0"/>
              </a:rPr>
              <a:t>least cost path between two given </a:t>
            </a:r>
            <a:r>
              <a:rPr lang="en-GB" sz="1800" dirty="0" smtClean="0">
                <a:solidFill>
                  <a:srgbClr val="000000"/>
                </a:solidFill>
                <a:latin typeface="Arial" charset="0"/>
                <a:cs typeface="Arial Unicode MS" charset="0"/>
              </a:rPr>
              <a:t>off-road locations using GRASS </a:t>
            </a:r>
            <a:r>
              <a:rPr lang="en-GB" sz="1800" i="1" dirty="0" smtClean="0">
                <a:solidFill>
                  <a:srgbClr val="0000FF"/>
                </a:solidFill>
                <a:latin typeface="Arial" charset="0"/>
                <a:cs typeface="Arial Unicode MS" charset="0"/>
              </a:rPr>
              <a:t>or</a:t>
            </a:r>
            <a:r>
              <a:rPr lang="en-GB" sz="1800" dirty="0" smtClean="0">
                <a:solidFill>
                  <a:srgbClr val="000000"/>
                </a:solidFill>
                <a:latin typeface="Arial" charset="0"/>
                <a:cs typeface="Arial Unicode MS" charset="0"/>
              </a:rPr>
              <a:t> ArcGIS. Examples </a:t>
            </a:r>
            <a:r>
              <a:rPr lang="en-GB" sz="1800" dirty="0">
                <a:solidFill>
                  <a:srgbClr val="000000"/>
                </a:solidFill>
                <a:latin typeface="Arial" charset="0"/>
                <a:cs typeface="Arial Unicode MS" charset="0"/>
              </a:rPr>
              <a:t>of  </a:t>
            </a:r>
            <a:r>
              <a:rPr lang="en-GB" sz="1800" dirty="0" smtClean="0">
                <a:solidFill>
                  <a:srgbClr val="000000"/>
                </a:solidFill>
                <a:latin typeface="Arial" charset="0"/>
                <a:cs typeface="Arial Unicode MS" charset="0"/>
              </a:rPr>
              <a:t>results visualization</a:t>
            </a:r>
            <a:endParaRPr lang="en-GB" sz="1800" dirty="0">
              <a:solidFill>
                <a:srgbClr val="000000"/>
              </a:solidFill>
              <a:latin typeface="Arial" charset="0"/>
              <a:cs typeface="Arial Unicode MS" charset="0"/>
            </a:endParaRPr>
          </a:p>
        </p:txBody>
      </p:sp>
      <p:pic>
        <p:nvPicPr>
          <p:cNvPr id="3" name="Picture 2" descr="exam_nick_LCP.png"/>
          <p:cNvPicPr>
            <a:picLocks noChangeAspect="1"/>
          </p:cNvPicPr>
          <p:nvPr/>
        </p:nvPicPr>
        <p:blipFill rotWithShape="1">
          <a:blip r:embed="rId4">
            <a:extLst>
              <a:ext uri="{28A0092B-C50C-407E-A947-70E740481C1C}">
                <a14:useLocalDpi xmlns:a14="http://schemas.microsoft.com/office/drawing/2010/main" val="0"/>
              </a:ext>
            </a:extLst>
          </a:blip>
          <a:srcRect l="8985" t="56451" r="15988" b="2590"/>
          <a:stretch/>
        </p:blipFill>
        <p:spPr>
          <a:xfrm>
            <a:off x="5638800" y="4198193"/>
            <a:ext cx="3087229" cy="2126407"/>
          </a:xfrm>
          <a:prstGeom prst="rect">
            <a:avLst/>
          </a:prstGeom>
        </p:spPr>
      </p:pic>
      <p:pic>
        <p:nvPicPr>
          <p:cNvPr id="9" name="Picture 8" descr="exam_granzow-lc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1676400"/>
            <a:ext cx="2209800" cy="2550327"/>
          </a:xfrm>
          <a:prstGeom prst="rect">
            <a:avLst/>
          </a:prstGeom>
        </p:spPr>
      </p:pic>
      <p:pic>
        <p:nvPicPr>
          <p:cNvPr id="6" name="Picture 5" descr="exam_shortley.png"/>
          <p:cNvPicPr>
            <a:picLocks noChangeAspect="1"/>
          </p:cNvPicPr>
          <p:nvPr/>
        </p:nvPicPr>
        <p:blipFill rotWithShape="1">
          <a:blip r:embed="rId6">
            <a:extLst>
              <a:ext uri="{28A0092B-C50C-407E-A947-70E740481C1C}">
                <a14:useLocalDpi xmlns:a14="http://schemas.microsoft.com/office/drawing/2010/main" val="0"/>
              </a:ext>
            </a:extLst>
          </a:blip>
          <a:srcRect t="4636" b="15603"/>
          <a:stretch/>
        </p:blipFill>
        <p:spPr>
          <a:xfrm>
            <a:off x="457200" y="4114800"/>
            <a:ext cx="2438400" cy="2488756"/>
          </a:xfrm>
          <a:prstGeom prst="rect">
            <a:avLst/>
          </a:prstGeom>
        </p:spPr>
      </p:pic>
      <p:pic>
        <p:nvPicPr>
          <p:cNvPr id="4" name="Picture 3" descr="butts_exam_lcp.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6400" y="2057400"/>
            <a:ext cx="3339675" cy="1711639"/>
          </a:xfrm>
          <a:prstGeom prst="rect">
            <a:avLst/>
          </a:prstGeom>
        </p:spPr>
      </p:pic>
      <p:pic>
        <p:nvPicPr>
          <p:cNvPr id="2" name="Picture 1" descr="exam_alet_LCP.png"/>
          <p:cNvPicPr>
            <a:picLocks noChangeAspect="1"/>
          </p:cNvPicPr>
          <p:nvPr/>
        </p:nvPicPr>
        <p:blipFill rotWithShape="1">
          <a:blip r:embed="rId8">
            <a:extLst>
              <a:ext uri="{28A0092B-C50C-407E-A947-70E740481C1C}">
                <a14:useLocalDpi xmlns:a14="http://schemas.microsoft.com/office/drawing/2010/main" val="0"/>
              </a:ext>
            </a:extLst>
          </a:blip>
          <a:srcRect l="53658" t="8442" r="3055" b="25256"/>
          <a:stretch/>
        </p:blipFill>
        <p:spPr>
          <a:xfrm>
            <a:off x="2895600" y="2057400"/>
            <a:ext cx="2632751" cy="1718389"/>
          </a:xfrm>
          <a:prstGeom prst="rect">
            <a:avLst/>
          </a:prstGeom>
        </p:spPr>
      </p:pic>
      <p:sp>
        <p:nvSpPr>
          <p:cNvPr id="5" name="Rectangle 4"/>
          <p:cNvSpPr/>
          <p:nvPr/>
        </p:nvSpPr>
        <p:spPr>
          <a:xfrm>
            <a:off x="5181600" y="1676400"/>
            <a:ext cx="1005541" cy="334707"/>
          </a:xfrm>
          <a:prstGeom prst="rect">
            <a:avLst/>
          </a:prstGeom>
        </p:spPr>
        <p:txBody>
          <a:bodyPr wrap="none">
            <a:spAutoFit/>
          </a:bodyPr>
          <a:lstStyle/>
          <a:p>
            <a:r>
              <a:rPr lang="en-GB" sz="1800" b="1" dirty="0">
                <a:solidFill>
                  <a:srgbClr val="008000"/>
                </a:solidFill>
                <a:latin typeface="Arial" charset="0"/>
                <a:cs typeface="Arial Unicode MS" charset="0"/>
              </a:rPr>
              <a:t>GRASS</a:t>
            </a:r>
            <a:endParaRPr lang="en-US" sz="1800" b="1" dirty="0">
              <a:solidFill>
                <a:srgbClr val="008000"/>
              </a:solidFill>
            </a:endParaRPr>
          </a:p>
        </p:txBody>
      </p:sp>
    </p:spTree>
    <p:extLst>
      <p:ext uri="{BB962C8B-B14F-4D97-AF65-F5344CB8AC3E}">
        <p14:creationId xmlns:p14="http://schemas.microsoft.com/office/powerpoint/2010/main" val="1362839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7597775" y="2525712"/>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Rectangle 3"/>
          <p:cNvSpPr>
            <a:spLocks noChangeArrowheads="1"/>
          </p:cNvSpPr>
          <p:nvPr/>
        </p:nvSpPr>
        <p:spPr bwMode="auto">
          <a:xfrm>
            <a:off x="533400" y="1171032"/>
            <a:ext cx="8085138" cy="48404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3480" tIns="0" rIns="147960" bIns="0" anchor="ctr">
            <a:spAutoFit/>
          </a:bodyPr>
          <a:lstStyle/>
          <a:p>
            <a:pPr>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458912"/>
                </a:solidFill>
                <a:latin typeface="Arial" charset="0"/>
              </a:rPr>
              <a:t>Core of the course</a:t>
            </a:r>
          </a:p>
          <a:p>
            <a:pPr>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400" b="1" dirty="0" smtClean="0">
              <a:solidFill>
                <a:srgbClr val="000000"/>
              </a:solidFill>
              <a:latin typeface="Arial" charset="0"/>
            </a:endParaRPr>
          </a:p>
          <a:p>
            <a:pPr>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a:solidFill>
                  <a:srgbClr val="000000"/>
                </a:solidFill>
                <a:latin typeface="Arial" charset="0"/>
              </a:rPr>
              <a:t>D</a:t>
            </a:r>
            <a:r>
              <a:rPr lang="en-GB" sz="2400" dirty="0" smtClean="0">
                <a:solidFill>
                  <a:srgbClr val="000000"/>
                </a:solidFill>
                <a:latin typeface="Arial" charset="0"/>
              </a:rPr>
              <a:t>efine problem, acquire data, </a:t>
            </a:r>
          </a:p>
          <a:p>
            <a:pPr>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a:solidFill>
                  <a:srgbClr val="000000"/>
                </a:solidFill>
                <a:latin typeface="Arial" charset="0"/>
              </a:rPr>
              <a:t>D</a:t>
            </a:r>
            <a:r>
              <a:rPr lang="en-GB" sz="2400" dirty="0" smtClean="0">
                <a:solidFill>
                  <a:srgbClr val="000000"/>
                </a:solidFill>
                <a:latin typeface="Arial" charset="0"/>
              </a:rPr>
              <a:t>evelop workflow, produce and present results</a:t>
            </a:r>
            <a:endParaRPr lang="en-GB" sz="2400" dirty="0">
              <a:solidFill>
                <a:srgbClr val="000000"/>
              </a:solidFill>
              <a:latin typeface="Arial" charset="0"/>
            </a:endParaRPr>
          </a:p>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400" b="1" dirty="0" smtClean="0">
              <a:solidFill>
                <a:srgbClr val="000000"/>
              </a:solidFill>
              <a:latin typeface="Arial" charset="0"/>
              <a:cs typeface="Arial Unicode MS" charset="0"/>
            </a:endParaRPr>
          </a:p>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00000"/>
                </a:solidFill>
                <a:latin typeface="Arial" charset="0"/>
                <a:cs typeface="Arial Unicode MS" charset="0"/>
              </a:rPr>
              <a:t>M</a:t>
            </a:r>
            <a:r>
              <a:rPr lang="en-GB" sz="2000" dirty="0" smtClean="0">
                <a:solidFill>
                  <a:srgbClr val="000000"/>
                </a:solidFill>
                <a:latin typeface="Arial" charset="0"/>
                <a:cs typeface="Arial Unicode MS" charset="0"/>
              </a:rPr>
              <a:t>ost </a:t>
            </a:r>
            <a:r>
              <a:rPr lang="en-GB" sz="2000" dirty="0" smtClean="0">
                <a:solidFill>
                  <a:srgbClr val="000000"/>
                </a:solidFill>
                <a:latin typeface="Arial" charset="0"/>
                <a:cs typeface="Arial Unicode MS" charset="0"/>
              </a:rPr>
              <a:t>students use ArcGIS but number of students </a:t>
            </a:r>
            <a:r>
              <a:rPr lang="en-GB" sz="2000" dirty="0" smtClean="0">
                <a:solidFill>
                  <a:srgbClr val="000000"/>
                </a:solidFill>
                <a:latin typeface="Arial" charset="0"/>
                <a:cs typeface="Arial Unicode MS" charset="0"/>
              </a:rPr>
              <a:t>who </a:t>
            </a:r>
            <a:r>
              <a:rPr lang="en-GB" sz="2000" dirty="0" smtClean="0">
                <a:solidFill>
                  <a:srgbClr val="000000"/>
                </a:solidFill>
                <a:latin typeface="Arial" charset="0"/>
                <a:cs typeface="Arial Unicode MS" charset="0"/>
              </a:rPr>
              <a:t>use GRASS for at least part of their project is increasing every </a:t>
            </a:r>
            <a:r>
              <a:rPr lang="en-GB" sz="2000" dirty="0" smtClean="0">
                <a:solidFill>
                  <a:srgbClr val="000000"/>
                </a:solidFill>
                <a:latin typeface="Arial" charset="0"/>
                <a:cs typeface="Arial Unicode MS" charset="0"/>
              </a:rPr>
              <a:t>semester</a:t>
            </a:r>
          </a:p>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400" b="1" dirty="0">
              <a:solidFill>
                <a:srgbClr val="000000"/>
              </a:solidFill>
              <a:latin typeface="Arial" charset="0"/>
              <a:cs typeface="Arial Unicode MS" charset="0"/>
            </a:endParaRPr>
          </a:p>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a:solidFill>
                  <a:srgbClr val="458912"/>
                </a:solidFill>
                <a:latin typeface="Arial" charset="0"/>
                <a:cs typeface="Arial Unicode MS" charset="0"/>
              </a:rPr>
              <a:t>E</a:t>
            </a:r>
            <a:r>
              <a:rPr lang="en-GB" sz="2000" b="1" dirty="0" smtClean="0">
                <a:solidFill>
                  <a:srgbClr val="458912"/>
                </a:solidFill>
                <a:latin typeface="Arial" charset="0"/>
                <a:cs typeface="Arial Unicode MS" charset="0"/>
              </a:rPr>
              <a:t>xample topics</a:t>
            </a:r>
          </a:p>
          <a:p>
            <a:endParaRPr lang="hu-HU" sz="1400" b="1" dirty="0" smtClean="0">
              <a:solidFill>
                <a:schemeClr val="tx1"/>
              </a:solidFill>
              <a:latin typeface="+mn-lt"/>
            </a:endParaRPr>
          </a:p>
          <a:p>
            <a:pPr marL="285750" indent="-285750">
              <a:buFont typeface="Arial"/>
              <a:buChar char="•"/>
            </a:pPr>
            <a:r>
              <a:rPr lang="hu-HU" sz="1600" dirty="0" smtClean="0">
                <a:solidFill>
                  <a:schemeClr val="tx1"/>
                </a:solidFill>
                <a:latin typeface="+mn-lt"/>
              </a:rPr>
              <a:t>Coastal dynamics</a:t>
            </a:r>
            <a:endParaRPr lang="en-US" sz="1600" dirty="0">
              <a:solidFill>
                <a:schemeClr val="tx1"/>
              </a:solidFill>
              <a:latin typeface="+mn-lt"/>
              <a:hlinkClick r:id="rId3"/>
            </a:endParaRPr>
          </a:p>
          <a:p>
            <a:pPr marL="285750" indent="-285750">
              <a:buFont typeface="Arial"/>
              <a:buChar char="•"/>
            </a:pPr>
            <a:r>
              <a:rPr lang="en-US" sz="1600" dirty="0">
                <a:solidFill>
                  <a:schemeClr val="tx1"/>
                </a:solidFill>
                <a:latin typeface="+mn-lt"/>
              </a:rPr>
              <a:t>Solar irradiation and energy potential</a:t>
            </a:r>
          </a:p>
          <a:p>
            <a:pPr marL="285750" indent="-285750">
              <a:buFont typeface="Arial"/>
              <a:buChar char="•"/>
            </a:pPr>
            <a:r>
              <a:rPr lang="en-US" sz="1600" dirty="0" smtClean="0">
                <a:solidFill>
                  <a:schemeClr val="tx1"/>
                </a:solidFill>
                <a:latin typeface="+mn-lt"/>
              </a:rPr>
              <a:t>Lidar </a:t>
            </a:r>
            <a:r>
              <a:rPr lang="en-US" sz="1600" dirty="0">
                <a:solidFill>
                  <a:schemeClr val="tx1"/>
                </a:solidFill>
                <a:latin typeface="+mn-lt"/>
              </a:rPr>
              <a:t>data processing and Watershed analysis </a:t>
            </a:r>
            <a:endParaRPr lang="en-US" sz="1600" dirty="0">
              <a:solidFill>
                <a:schemeClr val="tx1"/>
              </a:solidFill>
              <a:latin typeface="+mn-lt"/>
            </a:endParaRPr>
          </a:p>
          <a:p>
            <a:pPr marL="285750" indent="-285750">
              <a:buFont typeface="Arial"/>
              <a:buChar char="•"/>
            </a:pPr>
            <a:r>
              <a:rPr lang="en-US" sz="1600" dirty="0" smtClean="0">
                <a:solidFill>
                  <a:schemeClr val="tx1"/>
                </a:solidFill>
                <a:latin typeface="+mn-lt"/>
              </a:rPr>
              <a:t>Cost </a:t>
            </a:r>
            <a:r>
              <a:rPr lang="en-US" sz="1600" dirty="0">
                <a:solidFill>
                  <a:schemeClr val="tx1"/>
                </a:solidFill>
                <a:latin typeface="+mn-lt"/>
              </a:rPr>
              <a:t>surfaces and least cost paths</a:t>
            </a:r>
          </a:p>
          <a:p>
            <a:pPr marL="285750" indent="-285750">
              <a:buFont typeface="Arial"/>
              <a:buChar char="•"/>
            </a:pPr>
            <a:r>
              <a:rPr lang="en-US" sz="1600" dirty="0" smtClean="0">
                <a:solidFill>
                  <a:schemeClr val="tx1"/>
                </a:solidFill>
                <a:latin typeface="+mn-lt"/>
              </a:rPr>
              <a:t>Hazards </a:t>
            </a:r>
            <a:r>
              <a:rPr lang="en-US" sz="1600" dirty="0">
                <a:solidFill>
                  <a:schemeClr val="tx1"/>
                </a:solidFill>
                <a:latin typeface="+mn-lt"/>
              </a:rPr>
              <a:t>mapping and response </a:t>
            </a:r>
            <a:r>
              <a:rPr lang="en-US" sz="1600" dirty="0" smtClean="0">
                <a:solidFill>
                  <a:schemeClr val="tx1"/>
                </a:solidFill>
                <a:latin typeface="+mn-lt"/>
              </a:rPr>
              <a:t>management</a:t>
            </a:r>
            <a:endParaRPr lang="en-US" sz="1600" dirty="0">
              <a:solidFill>
                <a:schemeClr val="tx1"/>
              </a:solidFill>
              <a:latin typeface="+mn-lt"/>
              <a:hlinkClick r:id="rId4"/>
            </a:endParaRPr>
          </a:p>
          <a:p>
            <a:pPr marL="285750" indent="-285750">
              <a:buFont typeface="Arial"/>
              <a:buChar char="•"/>
            </a:pPr>
            <a:r>
              <a:rPr lang="en-US" sz="1600" dirty="0">
                <a:solidFill>
                  <a:schemeClr val="tx1"/>
                </a:solidFill>
                <a:latin typeface="+mn-lt"/>
              </a:rPr>
              <a:t>Process modeling</a:t>
            </a:r>
          </a:p>
          <a:p>
            <a:pPr marL="285750" indent="-285750">
              <a:buFont typeface="Arial"/>
              <a:buChar char="•"/>
            </a:pPr>
            <a:r>
              <a:rPr lang="en-US" sz="1600" dirty="0" smtClean="0">
                <a:solidFill>
                  <a:schemeClr val="tx1"/>
                </a:solidFill>
                <a:latin typeface="+mn-lt"/>
              </a:rPr>
              <a:t>Utilities </a:t>
            </a:r>
            <a:r>
              <a:rPr lang="en-US" sz="1600" dirty="0">
                <a:solidFill>
                  <a:schemeClr val="tx1"/>
                </a:solidFill>
                <a:latin typeface="+mn-lt"/>
              </a:rPr>
              <a:t>planning and assessment</a:t>
            </a:r>
          </a:p>
          <a:p>
            <a:pPr marL="285750" indent="-285750">
              <a:buFont typeface="Arial"/>
              <a:buChar char="•"/>
            </a:pPr>
            <a:r>
              <a:rPr lang="en-US" sz="1600" dirty="0" smtClean="0">
                <a:solidFill>
                  <a:schemeClr val="tx1"/>
                </a:solidFill>
                <a:latin typeface="+mn-lt"/>
              </a:rPr>
              <a:t>Open </a:t>
            </a:r>
            <a:r>
              <a:rPr lang="en-US" sz="1600" dirty="0">
                <a:solidFill>
                  <a:schemeClr val="tx1"/>
                </a:solidFill>
                <a:latin typeface="+mn-lt"/>
              </a:rPr>
              <a:t>source GIS development</a:t>
            </a:r>
            <a:endParaRPr lang="en-GB" sz="1600" dirty="0" smtClean="0">
              <a:solidFill>
                <a:schemeClr val="tx1"/>
              </a:solidFill>
              <a:latin typeface="+mn-lt"/>
              <a:cs typeface="Arial Unicode MS" charset="0"/>
            </a:endParaRPr>
          </a:p>
        </p:txBody>
      </p:sp>
      <p:sp>
        <p:nvSpPr>
          <p:cNvPr id="6"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Independent Projects</a:t>
            </a:r>
            <a:endParaRPr lang="en-US" dirty="0">
              <a:solidFill>
                <a:srgbClr val="000066"/>
              </a:solidFill>
            </a:endParaRPr>
          </a:p>
        </p:txBody>
      </p:sp>
    </p:spTree>
    <p:extLst>
      <p:ext uri="{BB962C8B-B14F-4D97-AF65-F5344CB8AC3E}">
        <p14:creationId xmlns:p14="http://schemas.microsoft.com/office/powerpoint/2010/main" val="35247345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304800" y="304800"/>
            <a:ext cx="8686800" cy="762000"/>
          </a:xfrm>
        </p:spPr>
        <p:txBody>
          <a:bodyPr>
            <a:normAutofit/>
          </a:bodyPr>
          <a:lstStyle>
            <a:extLst/>
          </a:lstStyle>
          <a:p>
            <a:pPr marL="0" lvl="1" indent="0" algn="l"/>
            <a:r>
              <a:rPr lang="en-US" dirty="0" smtClean="0">
                <a:solidFill>
                  <a:srgbClr val="000090"/>
                </a:solidFill>
              </a:rPr>
              <a:t>Project: Mammoth </a:t>
            </a:r>
            <a:r>
              <a:rPr lang="en-US" dirty="0">
                <a:solidFill>
                  <a:srgbClr val="000090"/>
                </a:solidFill>
              </a:rPr>
              <a:t>Cave National </a:t>
            </a:r>
            <a:r>
              <a:rPr lang="en-US" dirty="0" smtClean="0">
                <a:solidFill>
                  <a:srgbClr val="000090"/>
                </a:solidFill>
              </a:rPr>
              <a:t>Park</a:t>
            </a:r>
            <a:endParaRPr lang="en-US" dirty="0"/>
          </a:p>
        </p:txBody>
      </p:sp>
      <p:sp>
        <p:nvSpPr>
          <p:cNvPr id="3" name="Rectangle 2"/>
          <p:cNvSpPr>
            <a:spLocks noGrp="1"/>
          </p:cNvSpPr>
          <p:nvPr>
            <p:ph sz="quarter" idx="4294967295"/>
          </p:nvPr>
        </p:nvSpPr>
        <p:spPr>
          <a:xfrm>
            <a:off x="228600" y="1981200"/>
            <a:ext cx="1905000" cy="3848100"/>
          </a:xfrm>
          <a:prstGeom prst="rect">
            <a:avLst/>
          </a:prstGeom>
        </p:spPr>
        <p:txBody>
          <a:bodyPr anchor="ctr">
            <a:normAutofit/>
          </a:bodyPr>
          <a:lstStyle>
            <a:extLst/>
          </a:lstStyle>
          <a:p>
            <a:pPr marL="274320" lvl="1" algn="l">
              <a:lnSpc>
                <a:spcPct val="100000"/>
              </a:lnSpc>
            </a:pPr>
            <a:r>
              <a:rPr lang="en-US" sz="1800" dirty="0" smtClean="0">
                <a:solidFill>
                  <a:srgbClr val="008000"/>
                </a:solidFill>
              </a:rPr>
              <a:t>Lidar mapping:</a:t>
            </a:r>
          </a:p>
          <a:p>
            <a:pPr marL="274320" lvl="1" algn="l">
              <a:lnSpc>
                <a:spcPct val="100000"/>
              </a:lnSpc>
            </a:pPr>
            <a:r>
              <a:rPr lang="en-US" sz="1800" dirty="0" smtClean="0"/>
              <a:t>multiple return,</a:t>
            </a:r>
          </a:p>
          <a:p>
            <a:pPr marL="274320" lvl="1" algn="l">
              <a:lnSpc>
                <a:spcPct val="100000"/>
              </a:lnSpc>
            </a:pPr>
            <a:r>
              <a:rPr lang="en-US" sz="1800" dirty="0" smtClean="0"/>
              <a:t>waveform data</a:t>
            </a:r>
          </a:p>
          <a:p>
            <a:pPr marL="274320" lvl="1" algn="l">
              <a:lnSpc>
                <a:spcPct val="100000"/>
              </a:lnSpc>
            </a:pPr>
            <a:endParaRPr lang="en-US" sz="1800" dirty="0"/>
          </a:p>
          <a:p>
            <a:pPr marL="274320" lvl="1" algn="l">
              <a:lnSpc>
                <a:spcPct val="100000"/>
              </a:lnSpc>
            </a:pPr>
            <a:r>
              <a:rPr lang="en-US" sz="1800" dirty="0" smtClean="0">
                <a:solidFill>
                  <a:srgbClr val="008000"/>
                </a:solidFill>
              </a:rPr>
              <a:t>Workflow:</a:t>
            </a:r>
          </a:p>
          <a:p>
            <a:pPr marL="274320" lvl="1" algn="l">
              <a:lnSpc>
                <a:spcPct val="100000"/>
              </a:lnSpc>
            </a:pPr>
            <a:r>
              <a:rPr lang="en-US" sz="1800" dirty="0" smtClean="0"/>
              <a:t>point cloud</a:t>
            </a:r>
          </a:p>
          <a:p>
            <a:pPr marL="274320" lvl="1" algn="l">
              <a:lnSpc>
                <a:spcPct val="100000"/>
              </a:lnSpc>
            </a:pPr>
            <a:r>
              <a:rPr lang="en-US" sz="1800" dirty="0" smtClean="0"/>
              <a:t>filter with </a:t>
            </a:r>
            <a:endParaRPr lang="en-US" sz="1800" dirty="0" smtClean="0"/>
          </a:p>
          <a:p>
            <a:pPr marL="274320" lvl="1" algn="l">
              <a:lnSpc>
                <a:spcPct val="100000"/>
              </a:lnSpc>
            </a:pPr>
            <a:r>
              <a:rPr lang="en-US" sz="1800" dirty="0" err="1" smtClean="0">
                <a:solidFill>
                  <a:srgbClr val="000090"/>
                </a:solidFill>
              </a:rPr>
              <a:t>lasTools</a:t>
            </a:r>
            <a:endParaRPr lang="en-US" sz="1800" dirty="0" smtClean="0">
              <a:solidFill>
                <a:srgbClr val="000090"/>
              </a:solidFill>
            </a:endParaRPr>
          </a:p>
          <a:p>
            <a:pPr marL="0" indent="-411480" algn="l">
              <a:lnSpc>
                <a:spcPct val="100000"/>
              </a:lnSpc>
            </a:pPr>
            <a:r>
              <a:rPr lang="en-US" sz="1800" dirty="0" smtClean="0"/>
              <a:t>analyze DEM,DSM with</a:t>
            </a:r>
          </a:p>
          <a:p>
            <a:pPr marL="274320" lvl="1" algn="l">
              <a:lnSpc>
                <a:spcPct val="100000"/>
              </a:lnSpc>
            </a:pPr>
            <a:r>
              <a:rPr lang="en-US" sz="1800" dirty="0" smtClean="0">
                <a:solidFill>
                  <a:srgbClr val="000090"/>
                </a:solidFill>
              </a:rPr>
              <a:t>GRASS</a:t>
            </a:r>
          </a:p>
          <a:p>
            <a:pPr marL="274320" lvl="1" algn="l">
              <a:lnSpc>
                <a:spcPct val="100000"/>
              </a:lnSpc>
            </a:pPr>
            <a:endParaRPr lang="en-US" sz="1800" dirty="0" smtClean="0"/>
          </a:p>
        </p:txBody>
      </p:sp>
      <p:pic>
        <p:nvPicPr>
          <p:cNvPr id="5" name="j0314068.jpg"/>
          <p:cNvPicPr>
            <a:picLocks noGrp="1" noChangeAspect="1"/>
          </p:cNvPicPr>
          <p:nvPr>
            <p:ph sz="quarter" idx="4294967295"/>
          </p:nvPr>
        </p:nvPicPr>
        <p:blipFill>
          <a:blip r:embed="rId3" cstate="print"/>
          <a:stretch>
            <a:fillRect/>
          </a:stretch>
        </p:blipFill>
        <p:spPr>
          <a:xfrm>
            <a:off x="6270625" y="2021331"/>
            <a:ext cx="2438400" cy="1387825"/>
          </a:xfrm>
          <a:prstGeom prst="rect">
            <a:avLst/>
          </a:prstGeom>
        </p:spPr>
      </p:pic>
      <p:pic>
        <p:nvPicPr>
          <p:cNvPr id="6" name="Picture 5" descr="MACA_park_map.JPG"/>
          <p:cNvPicPr>
            <a:picLocks noChangeAspect="1"/>
          </p:cNvPicPr>
          <p:nvPr/>
        </p:nvPicPr>
        <p:blipFill>
          <a:blip r:embed="rId4" cstate="print"/>
          <a:srcRect t="14825" r="1754" b="17401"/>
          <a:stretch>
            <a:fillRect/>
          </a:stretch>
        </p:blipFill>
        <p:spPr>
          <a:xfrm>
            <a:off x="1981200" y="1905000"/>
            <a:ext cx="4307393" cy="4673600"/>
          </a:xfrm>
          <a:prstGeom prst="rect">
            <a:avLst/>
          </a:prstGeom>
        </p:spPr>
      </p:pic>
      <p:pic>
        <p:nvPicPr>
          <p:cNvPr id="7" name="Picture 6" descr="MACA_park_legend.JPG"/>
          <p:cNvPicPr>
            <a:picLocks noChangeAspect="1"/>
          </p:cNvPicPr>
          <p:nvPr/>
        </p:nvPicPr>
        <p:blipFill>
          <a:blip r:embed="rId5" cstate="print"/>
          <a:stretch>
            <a:fillRect/>
          </a:stretch>
        </p:blipFill>
        <p:spPr>
          <a:xfrm>
            <a:off x="2362200" y="5257800"/>
            <a:ext cx="1219200" cy="859817"/>
          </a:xfrm>
          <a:prstGeom prst="rect">
            <a:avLst/>
          </a:prstGeom>
        </p:spPr>
      </p:pic>
      <p:pic>
        <p:nvPicPr>
          <p:cNvPr id="8" name="Content Placeholder 9" descr="Home1a.jpg"/>
          <p:cNvPicPr>
            <a:picLocks noGrp="1" noChangeAspect="1"/>
          </p:cNvPicPr>
          <p:nvPr>
            <p:ph sz="quarter" idx="4294967295"/>
          </p:nvPr>
        </p:nvPicPr>
        <p:blipFill rotWithShape="1">
          <a:blip r:embed="rId6" cstate="print"/>
          <a:srcRect t="8356" b="11056"/>
          <a:stretch/>
        </p:blipFill>
        <p:spPr>
          <a:xfrm>
            <a:off x="6306948" y="4800600"/>
            <a:ext cx="2532252" cy="1412384"/>
          </a:xfrm>
          <a:prstGeom prst="rect">
            <a:avLst/>
          </a:prstGeom>
        </p:spPr>
      </p:pic>
      <p:sp>
        <p:nvSpPr>
          <p:cNvPr id="9" name="Rectangle 8"/>
          <p:cNvSpPr/>
          <p:nvPr/>
        </p:nvSpPr>
        <p:spPr>
          <a:xfrm>
            <a:off x="6391609" y="3505200"/>
            <a:ext cx="2438400" cy="1144929"/>
          </a:xfrm>
          <a:prstGeom prst="rect">
            <a:avLst/>
          </a:prstGeom>
        </p:spPr>
        <p:txBody>
          <a:bodyPr wrap="square">
            <a:spAutoFit/>
          </a:bodyPr>
          <a:lstStyle/>
          <a:p>
            <a:r>
              <a:rPr lang="en-US" sz="1600" dirty="0" smtClean="0">
                <a:solidFill>
                  <a:srgbClr val="000000"/>
                </a:solidFill>
                <a:latin typeface="+mn-lt"/>
              </a:rPr>
              <a:t>The </a:t>
            </a:r>
            <a:r>
              <a:rPr lang="en-US" sz="1600" dirty="0">
                <a:solidFill>
                  <a:srgbClr val="000000"/>
                </a:solidFill>
                <a:latin typeface="+mn-lt"/>
              </a:rPr>
              <a:t>longest cave network in the </a:t>
            </a:r>
            <a:r>
              <a:rPr lang="en-US" sz="1600" dirty="0" smtClean="0">
                <a:solidFill>
                  <a:srgbClr val="000000"/>
                </a:solidFill>
                <a:latin typeface="+mn-lt"/>
              </a:rPr>
              <a:t>world: </a:t>
            </a:r>
          </a:p>
          <a:p>
            <a:r>
              <a:rPr lang="en-US" sz="1600" dirty="0" smtClean="0">
                <a:solidFill>
                  <a:srgbClr val="000000"/>
                </a:solidFill>
                <a:latin typeface="+mn-lt"/>
              </a:rPr>
              <a:t>350 </a:t>
            </a:r>
            <a:r>
              <a:rPr lang="en-US" sz="1600" dirty="0">
                <a:solidFill>
                  <a:srgbClr val="000000"/>
                </a:solidFill>
                <a:latin typeface="+mn-lt"/>
              </a:rPr>
              <a:t>miles </a:t>
            </a:r>
            <a:r>
              <a:rPr lang="en-US" sz="1600" dirty="0" smtClean="0">
                <a:solidFill>
                  <a:srgbClr val="000000"/>
                </a:solidFill>
                <a:latin typeface="+mn-lt"/>
              </a:rPr>
              <a:t>surveyed</a:t>
            </a:r>
          </a:p>
          <a:p>
            <a:r>
              <a:rPr lang="en-US" sz="1600" dirty="0" smtClean="0">
                <a:solidFill>
                  <a:srgbClr val="000000"/>
                </a:solidFill>
                <a:latin typeface="+mn-lt"/>
              </a:rPr>
              <a:t>3D model by </a:t>
            </a:r>
            <a:r>
              <a:rPr lang="en-US" sz="1600" dirty="0" err="1" smtClean="0">
                <a:solidFill>
                  <a:srgbClr val="000000"/>
                </a:solidFill>
                <a:latin typeface="+mn-lt"/>
              </a:rPr>
              <a:t>lidar</a:t>
            </a:r>
            <a:r>
              <a:rPr lang="en-US" sz="1600" dirty="0" smtClean="0">
                <a:solidFill>
                  <a:srgbClr val="000000"/>
                </a:solidFill>
                <a:latin typeface="+mn-lt"/>
              </a:rPr>
              <a:t> on a robot</a:t>
            </a:r>
            <a:endParaRPr lang="en-US" sz="1600" dirty="0">
              <a:solidFill>
                <a:srgbClr val="000000"/>
              </a:solidFill>
              <a:latin typeface="+mn-lt"/>
            </a:endParaRPr>
          </a:p>
        </p:txBody>
      </p:sp>
      <p:sp>
        <p:nvSpPr>
          <p:cNvPr id="12" name="TextBox 11"/>
          <p:cNvSpPr txBox="1"/>
          <p:nvPr/>
        </p:nvSpPr>
        <p:spPr>
          <a:xfrm>
            <a:off x="304800" y="1143000"/>
            <a:ext cx="7597803" cy="361637"/>
          </a:xfrm>
          <a:prstGeom prst="rect">
            <a:avLst/>
          </a:prstGeom>
          <a:noFill/>
        </p:spPr>
        <p:txBody>
          <a:bodyPr wrap="none" rtlCol="0">
            <a:spAutoFit/>
          </a:bodyPr>
          <a:lstStyle/>
          <a:p>
            <a:r>
              <a:rPr lang="en-US" sz="2000" dirty="0" smtClean="0">
                <a:solidFill>
                  <a:schemeClr val="tx1"/>
                </a:solidFill>
                <a:latin typeface="+mn-lt"/>
              </a:rPr>
              <a:t>Objective: Map karst landforms and canopy height from </a:t>
            </a:r>
            <a:r>
              <a:rPr lang="en-US" sz="2000" dirty="0" err="1" smtClean="0">
                <a:solidFill>
                  <a:schemeClr val="tx1"/>
                </a:solidFill>
                <a:latin typeface="+mn-lt"/>
              </a:rPr>
              <a:t>lidar</a:t>
            </a:r>
            <a:r>
              <a:rPr lang="en-US" sz="2000" dirty="0" smtClean="0">
                <a:solidFill>
                  <a:schemeClr val="tx1"/>
                </a:solidFill>
                <a:latin typeface="+mn-lt"/>
              </a:rPr>
              <a:t> data</a:t>
            </a:r>
            <a:endParaRPr lang="en-US" sz="2000" dirty="0">
              <a:solidFill>
                <a:schemeClr val="tx1"/>
              </a:solidFill>
              <a:latin typeface="+mn-lt"/>
            </a:endParaRPr>
          </a:p>
        </p:txBody>
      </p:sp>
      <p:sp>
        <p:nvSpPr>
          <p:cNvPr id="13" name="Rectangle 12"/>
          <p:cNvSpPr/>
          <p:nvPr/>
        </p:nvSpPr>
        <p:spPr>
          <a:xfrm>
            <a:off x="228600" y="6019800"/>
            <a:ext cx="1711689" cy="463973"/>
          </a:xfrm>
          <a:prstGeom prst="rect">
            <a:avLst/>
          </a:prstGeom>
        </p:spPr>
        <p:txBody>
          <a:bodyPr wrap="none">
            <a:spAutoFit/>
          </a:bodyPr>
          <a:lstStyle/>
          <a:p>
            <a:r>
              <a:rPr lang="de-DE" sz="1400" dirty="0" smtClean="0">
                <a:solidFill>
                  <a:srgbClr val="000000"/>
                </a:solidFill>
                <a:latin typeface="+mn-lt"/>
              </a:rPr>
              <a:t>Student: </a:t>
            </a:r>
          </a:p>
          <a:p>
            <a:r>
              <a:rPr lang="de-DE" sz="1400" dirty="0" err="1" smtClean="0">
                <a:solidFill>
                  <a:srgbClr val="000000"/>
                </a:solidFill>
                <a:latin typeface="+mn-lt"/>
              </a:rPr>
              <a:t>Makiko</a:t>
            </a:r>
            <a:r>
              <a:rPr lang="de-DE" sz="1400" dirty="0" smtClean="0">
                <a:solidFill>
                  <a:srgbClr val="000000"/>
                </a:solidFill>
                <a:latin typeface="+mn-lt"/>
              </a:rPr>
              <a:t> </a:t>
            </a:r>
            <a:r>
              <a:rPr lang="de-DE" sz="1400" dirty="0" err="1" smtClean="0">
                <a:solidFill>
                  <a:srgbClr val="000000"/>
                </a:solidFill>
                <a:latin typeface="+mn-lt"/>
              </a:rPr>
              <a:t>Shukunobe</a:t>
            </a:r>
            <a:endParaRPr lang="en-US" sz="1400" dirty="0">
              <a:latin typeface="+mn-lt"/>
            </a:endParaRPr>
          </a:p>
        </p:txBody>
      </p:sp>
    </p:spTree>
    <p:extLst>
      <p:ext uri="{BB962C8B-B14F-4D97-AF65-F5344CB8AC3E}">
        <p14:creationId xmlns:p14="http://schemas.microsoft.com/office/powerpoint/2010/main" val="38355934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152400" y="474663"/>
            <a:ext cx="8763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Project: </a:t>
            </a:r>
            <a:r>
              <a:rPr lang="en-US" dirty="0">
                <a:solidFill>
                  <a:srgbClr val="000090"/>
                </a:solidFill>
              </a:rPr>
              <a:t>Mammoth Cave National </a:t>
            </a:r>
            <a:r>
              <a:rPr lang="en-US" dirty="0" smtClean="0">
                <a:solidFill>
                  <a:srgbClr val="000090"/>
                </a:solidFill>
              </a:rPr>
              <a:t>Park</a:t>
            </a:r>
            <a:endParaRPr lang="en-US" dirty="0">
              <a:solidFill>
                <a:srgbClr val="000066"/>
              </a:solidFill>
            </a:endParaRPr>
          </a:p>
        </p:txBody>
      </p:sp>
      <p:sp>
        <p:nvSpPr>
          <p:cNvPr id="10243" name="Rectangle 3"/>
          <p:cNvSpPr>
            <a:spLocks noChangeArrowheads="1"/>
          </p:cNvSpPr>
          <p:nvPr/>
        </p:nvSpPr>
        <p:spPr bwMode="auto">
          <a:xfrm>
            <a:off x="457200" y="1143000"/>
            <a:ext cx="8085138" cy="51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3480" tIns="0" rIns="147960" bIns="0" anchor="ctr">
            <a:spAutoFit/>
          </a:bodyPr>
          <a:lstStyle/>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dirty="0" smtClean="0">
                <a:solidFill>
                  <a:srgbClr val="000000"/>
                </a:solidFill>
                <a:latin typeface="Arial" charset="0"/>
                <a:cs typeface="Arial Unicode MS" charset="0"/>
              </a:rPr>
              <a:t>Mammoth Cave national park </a:t>
            </a:r>
            <a:r>
              <a:rPr lang="en-GB" sz="1800" dirty="0" err="1" smtClean="0">
                <a:solidFill>
                  <a:srgbClr val="000000"/>
                </a:solidFill>
                <a:latin typeface="Arial" charset="0"/>
                <a:cs typeface="Arial Unicode MS" charset="0"/>
              </a:rPr>
              <a:t>lidar</a:t>
            </a:r>
            <a:r>
              <a:rPr lang="en-GB" sz="1800" dirty="0" smtClean="0">
                <a:solidFill>
                  <a:srgbClr val="000000"/>
                </a:solidFill>
                <a:latin typeface="Arial" charset="0"/>
                <a:cs typeface="Arial Unicode MS" charset="0"/>
              </a:rPr>
              <a:t> </a:t>
            </a:r>
            <a:r>
              <a:rPr lang="en-GB" sz="1800" dirty="0" smtClean="0">
                <a:solidFill>
                  <a:srgbClr val="000000"/>
                </a:solidFill>
                <a:latin typeface="Arial" charset="0"/>
                <a:cs typeface="Arial Unicode MS" charset="0"/>
              </a:rPr>
              <a:t>mapping: assessment of canopy height, analysis of karst landforms </a:t>
            </a:r>
            <a:endParaRPr lang="en-GB" sz="1800" dirty="0" smtClean="0">
              <a:solidFill>
                <a:srgbClr val="000000"/>
              </a:solidFill>
              <a:latin typeface="Arial" charset="0"/>
              <a:cs typeface="Arial Unicode MS" charset="0"/>
            </a:endParaRPr>
          </a:p>
        </p:txBody>
      </p:sp>
      <p:pic>
        <p:nvPicPr>
          <p:cNvPr id="8" name="Picture 7" descr="nviz_emaca_3_vege_legend.jpg"/>
          <p:cNvPicPr>
            <a:picLocks noChangeAspect="1"/>
          </p:cNvPicPr>
          <p:nvPr/>
        </p:nvPicPr>
        <p:blipFill rotWithShape="1">
          <a:blip r:embed="rId3" cstate="print">
            <a:extLst>
              <a:ext uri="{28A0092B-C50C-407E-A947-70E740481C1C}">
                <a14:useLocalDpi xmlns:a14="http://schemas.microsoft.com/office/drawing/2010/main" val="0"/>
              </a:ext>
            </a:extLst>
          </a:blip>
          <a:srcRect t="31112" r="4827" b="33086"/>
          <a:stretch/>
        </p:blipFill>
        <p:spPr>
          <a:xfrm>
            <a:off x="457200" y="3581400"/>
            <a:ext cx="8037384" cy="2564167"/>
          </a:xfrm>
          <a:prstGeom prst="rect">
            <a:avLst/>
          </a:prstGeom>
        </p:spPr>
      </p:pic>
      <p:sp>
        <p:nvSpPr>
          <p:cNvPr id="10" name="TextBox 9"/>
          <p:cNvSpPr txBox="1"/>
          <p:nvPr/>
        </p:nvSpPr>
        <p:spPr>
          <a:xfrm>
            <a:off x="914400" y="5943600"/>
            <a:ext cx="1385403" cy="280846"/>
          </a:xfrm>
          <a:prstGeom prst="rect">
            <a:avLst/>
          </a:prstGeom>
          <a:noFill/>
        </p:spPr>
        <p:txBody>
          <a:bodyPr wrap="none" rtlCol="0">
            <a:spAutoFit/>
          </a:bodyPr>
          <a:lstStyle/>
          <a:p>
            <a:r>
              <a:rPr lang="en-US" sz="1400" dirty="0" smtClean="0">
                <a:solidFill>
                  <a:srgbClr val="000000"/>
                </a:solidFill>
                <a:latin typeface="+mn-lt"/>
              </a:rPr>
              <a:t>Tree height [m]</a:t>
            </a:r>
            <a:endParaRPr lang="en-US" sz="1400" dirty="0">
              <a:solidFill>
                <a:srgbClr val="000000"/>
              </a:solidFill>
              <a:latin typeface="+mn-lt"/>
            </a:endParaRPr>
          </a:p>
        </p:txBody>
      </p:sp>
      <p:pic>
        <p:nvPicPr>
          <p:cNvPr id="19" name="Picture 18" descr="TrueNorth.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0" y="4065233"/>
            <a:ext cx="314325" cy="419100"/>
          </a:xfrm>
          <a:prstGeom prst="rect">
            <a:avLst/>
          </a:prstGeom>
        </p:spPr>
      </p:pic>
      <p:pic>
        <p:nvPicPr>
          <p:cNvPr id="4" name="Picture 3" descr="Makiko_imageryM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1752600"/>
            <a:ext cx="4800600" cy="1916289"/>
          </a:xfrm>
          <a:prstGeom prst="rect">
            <a:avLst/>
          </a:prstGeom>
        </p:spPr>
      </p:pic>
    </p:spTree>
    <p:extLst>
      <p:ext uri="{BB962C8B-B14F-4D97-AF65-F5344CB8AC3E}">
        <p14:creationId xmlns:p14="http://schemas.microsoft.com/office/powerpoint/2010/main" val="23727717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viz_emaca_3_be_legend.jpg"/>
          <p:cNvPicPr>
            <a:picLocks noChangeAspect="1"/>
          </p:cNvPicPr>
          <p:nvPr/>
        </p:nvPicPr>
        <p:blipFill rotWithShape="1">
          <a:blip r:embed="rId3" cstate="print">
            <a:extLst>
              <a:ext uri="{28A0092B-C50C-407E-A947-70E740481C1C}">
                <a14:useLocalDpi xmlns:a14="http://schemas.microsoft.com/office/drawing/2010/main" val="0"/>
              </a:ext>
            </a:extLst>
          </a:blip>
          <a:srcRect t="33086" r="7464" b="33827"/>
          <a:stretch/>
        </p:blipFill>
        <p:spPr>
          <a:xfrm>
            <a:off x="1371601" y="4089948"/>
            <a:ext cx="7117995" cy="2158452"/>
          </a:xfrm>
          <a:prstGeom prst="rect">
            <a:avLst/>
          </a:prstGeom>
        </p:spPr>
      </p:pic>
      <p:sp>
        <p:nvSpPr>
          <p:cNvPr id="10241" name="Rectangle 1"/>
          <p:cNvSpPr>
            <a:spLocks noGrp="1" noChangeArrowheads="1"/>
          </p:cNvSpPr>
          <p:nvPr>
            <p:ph type="title" idx="4294967295"/>
          </p:nvPr>
        </p:nvSpPr>
        <p:spPr>
          <a:xfrm>
            <a:off x="457200" y="474663"/>
            <a:ext cx="85344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Project: </a:t>
            </a:r>
            <a:r>
              <a:rPr lang="en-US" dirty="0">
                <a:solidFill>
                  <a:srgbClr val="000090"/>
                </a:solidFill>
              </a:rPr>
              <a:t>Mammoth Cave National Park</a:t>
            </a:r>
            <a:endParaRPr lang="en-US" dirty="0">
              <a:solidFill>
                <a:srgbClr val="000066"/>
              </a:solidFill>
            </a:endParaRPr>
          </a:p>
        </p:txBody>
      </p:sp>
      <p:sp>
        <p:nvSpPr>
          <p:cNvPr id="10242" name="Rectangle 2"/>
          <p:cNvSpPr>
            <a:spLocks noChangeArrowheads="1"/>
          </p:cNvSpPr>
          <p:nvPr/>
        </p:nvSpPr>
        <p:spPr bwMode="auto">
          <a:xfrm>
            <a:off x="685800" y="463041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43" name="Rectangle 3"/>
          <p:cNvSpPr>
            <a:spLocks noChangeArrowheads="1"/>
          </p:cNvSpPr>
          <p:nvPr/>
        </p:nvSpPr>
        <p:spPr bwMode="auto">
          <a:xfrm>
            <a:off x="609600" y="1409713"/>
            <a:ext cx="8085138" cy="289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3480" tIns="0" rIns="147960" bIns="0" anchor="ctr">
            <a:spAutoFit/>
          </a:bodyPr>
          <a:lstStyle/>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charset="0"/>
                <a:cs typeface="Arial Unicode MS" charset="0"/>
              </a:rPr>
              <a:t>Bare earth surface reveals karst morphology</a:t>
            </a:r>
          </a:p>
        </p:txBody>
      </p:sp>
      <p:sp>
        <p:nvSpPr>
          <p:cNvPr id="3" name="TextBox 2"/>
          <p:cNvSpPr txBox="1"/>
          <p:nvPr/>
        </p:nvSpPr>
        <p:spPr>
          <a:xfrm>
            <a:off x="1039066" y="3558829"/>
            <a:ext cx="1929284" cy="253916"/>
          </a:xfrm>
          <a:prstGeom prst="rect">
            <a:avLst/>
          </a:prstGeom>
          <a:noFill/>
        </p:spPr>
        <p:txBody>
          <a:bodyPr wrap="none" rtlCol="0">
            <a:spAutoFit/>
          </a:bodyPr>
          <a:lstStyle/>
          <a:p>
            <a:r>
              <a:rPr lang="en-US" dirty="0" smtClean="0">
                <a:solidFill>
                  <a:srgbClr val="000000"/>
                </a:solidFill>
              </a:rPr>
              <a:t>volumes from NCAR data</a:t>
            </a:r>
            <a:r>
              <a:rPr lang="en-US" dirty="0" smtClean="0"/>
              <a:t> </a:t>
            </a:r>
            <a:endParaRPr lang="en-US" dirty="0"/>
          </a:p>
        </p:txBody>
      </p:sp>
      <p:pic>
        <p:nvPicPr>
          <p:cNvPr id="8" name="Picture 7" descr="nviz_emaca_3_vege_legend.jpg"/>
          <p:cNvPicPr>
            <a:picLocks noChangeAspect="1"/>
          </p:cNvPicPr>
          <p:nvPr/>
        </p:nvPicPr>
        <p:blipFill rotWithShape="1">
          <a:blip r:embed="rId4" cstate="print">
            <a:extLst>
              <a:ext uri="{28A0092B-C50C-407E-A947-70E740481C1C}">
                <a14:useLocalDpi xmlns:a14="http://schemas.microsoft.com/office/drawing/2010/main" val="0"/>
              </a:ext>
            </a:extLst>
          </a:blip>
          <a:srcRect t="31112" r="4827" b="33086"/>
          <a:stretch/>
        </p:blipFill>
        <p:spPr>
          <a:xfrm>
            <a:off x="1371601" y="1828800"/>
            <a:ext cx="7320837" cy="2335567"/>
          </a:xfrm>
          <a:prstGeom prst="rect">
            <a:avLst/>
          </a:prstGeom>
        </p:spPr>
      </p:pic>
      <p:sp>
        <p:nvSpPr>
          <p:cNvPr id="9" name="TextBox 8"/>
          <p:cNvSpPr txBox="1"/>
          <p:nvPr/>
        </p:nvSpPr>
        <p:spPr>
          <a:xfrm>
            <a:off x="304801" y="4216400"/>
            <a:ext cx="1022999" cy="606705"/>
          </a:xfrm>
          <a:prstGeom prst="rect">
            <a:avLst/>
          </a:prstGeom>
          <a:noFill/>
        </p:spPr>
        <p:txBody>
          <a:bodyPr wrap="none" rtlCol="0">
            <a:spAutoFit/>
          </a:bodyPr>
          <a:lstStyle/>
          <a:p>
            <a:r>
              <a:rPr lang="en-US" sz="1400" dirty="0" smtClean="0">
                <a:solidFill>
                  <a:srgbClr val="000000"/>
                </a:solidFill>
                <a:latin typeface="+mn-lt"/>
              </a:rPr>
              <a:t>Bare earth</a:t>
            </a:r>
          </a:p>
          <a:p>
            <a:endParaRPr lang="en-US" sz="1400" dirty="0">
              <a:solidFill>
                <a:srgbClr val="000000"/>
              </a:solidFill>
              <a:latin typeface="+mn-lt"/>
            </a:endParaRPr>
          </a:p>
          <a:p>
            <a:pPr algn="ctr"/>
            <a:r>
              <a:rPr lang="en-US" sz="1100" dirty="0" smtClean="0">
                <a:solidFill>
                  <a:srgbClr val="000000"/>
                </a:solidFill>
                <a:latin typeface="+mn-lt"/>
              </a:rPr>
              <a:t>(Spline)</a:t>
            </a:r>
            <a:endParaRPr lang="en-US" sz="1100" dirty="0">
              <a:solidFill>
                <a:srgbClr val="000000"/>
              </a:solidFill>
              <a:latin typeface="+mn-lt"/>
            </a:endParaRPr>
          </a:p>
        </p:txBody>
      </p:sp>
      <p:sp>
        <p:nvSpPr>
          <p:cNvPr id="10" name="TextBox 9"/>
          <p:cNvSpPr txBox="1"/>
          <p:nvPr/>
        </p:nvSpPr>
        <p:spPr>
          <a:xfrm>
            <a:off x="304800" y="2337657"/>
            <a:ext cx="1086205" cy="280846"/>
          </a:xfrm>
          <a:prstGeom prst="rect">
            <a:avLst/>
          </a:prstGeom>
          <a:noFill/>
        </p:spPr>
        <p:txBody>
          <a:bodyPr wrap="none" rtlCol="0">
            <a:spAutoFit/>
          </a:bodyPr>
          <a:lstStyle/>
          <a:p>
            <a:r>
              <a:rPr lang="en-US" sz="1400" dirty="0" smtClean="0">
                <a:solidFill>
                  <a:srgbClr val="000000"/>
                </a:solidFill>
                <a:latin typeface="+mn-lt"/>
              </a:rPr>
              <a:t>Tree height</a:t>
            </a:r>
            <a:endParaRPr lang="en-US" sz="1400" dirty="0">
              <a:solidFill>
                <a:srgbClr val="000000"/>
              </a:solidFill>
              <a:latin typeface="+mn-lt"/>
            </a:endParaRPr>
          </a:p>
        </p:txBody>
      </p:sp>
      <p:sp>
        <p:nvSpPr>
          <p:cNvPr id="11" name="TextBox 10"/>
          <p:cNvSpPr txBox="1"/>
          <p:nvPr/>
        </p:nvSpPr>
        <p:spPr>
          <a:xfrm>
            <a:off x="1295400" y="5994400"/>
            <a:ext cx="415348" cy="253916"/>
          </a:xfrm>
          <a:prstGeom prst="rect">
            <a:avLst/>
          </a:prstGeom>
          <a:noFill/>
        </p:spPr>
        <p:txBody>
          <a:bodyPr wrap="none" rtlCol="0">
            <a:spAutoFit/>
          </a:bodyPr>
          <a:lstStyle/>
          <a:p>
            <a:r>
              <a:rPr lang="en-US" sz="1200" dirty="0" smtClean="0">
                <a:solidFill>
                  <a:srgbClr val="000000"/>
                </a:solidFill>
                <a:latin typeface="+mn-lt"/>
              </a:rPr>
              <a:t>(m</a:t>
            </a:r>
            <a:r>
              <a:rPr lang="en-US" sz="1200" dirty="0" smtClean="0">
                <a:solidFill>
                  <a:srgbClr val="000000"/>
                </a:solidFill>
              </a:rPr>
              <a:t>)</a:t>
            </a:r>
            <a:endParaRPr lang="en-US" sz="1200" dirty="0">
              <a:solidFill>
                <a:srgbClr val="000000"/>
              </a:solidFill>
            </a:endParaRPr>
          </a:p>
        </p:txBody>
      </p:sp>
      <p:sp>
        <p:nvSpPr>
          <p:cNvPr id="12" name="TextBox 11"/>
          <p:cNvSpPr txBox="1"/>
          <p:nvPr/>
        </p:nvSpPr>
        <p:spPr>
          <a:xfrm>
            <a:off x="8382000" y="6172200"/>
            <a:ext cx="607996" cy="240450"/>
          </a:xfrm>
          <a:prstGeom prst="rect">
            <a:avLst/>
          </a:prstGeom>
          <a:noFill/>
        </p:spPr>
        <p:txBody>
          <a:bodyPr wrap="none" rtlCol="0">
            <a:spAutoFit/>
          </a:bodyPr>
          <a:lstStyle/>
          <a:p>
            <a:r>
              <a:rPr lang="en-US" sz="1100" dirty="0" smtClean="0">
                <a:solidFill>
                  <a:srgbClr val="000000"/>
                </a:solidFill>
              </a:rPr>
              <a:t>1.5 km</a:t>
            </a:r>
            <a:endParaRPr lang="en-US" sz="1100" dirty="0">
              <a:solidFill>
                <a:srgbClr val="000000"/>
              </a:solidFill>
            </a:endParaRPr>
          </a:p>
        </p:txBody>
      </p:sp>
      <p:grpSp>
        <p:nvGrpSpPr>
          <p:cNvPr id="14" name="Group 13"/>
          <p:cNvGrpSpPr/>
          <p:nvPr/>
        </p:nvGrpSpPr>
        <p:grpSpPr>
          <a:xfrm rot="5400000">
            <a:off x="5219700" y="2763510"/>
            <a:ext cx="152400" cy="6781800"/>
            <a:chOff x="457200" y="2628900"/>
            <a:chExt cx="152400" cy="1828800"/>
          </a:xfrm>
        </p:grpSpPr>
        <p:grpSp>
          <p:nvGrpSpPr>
            <p:cNvPr id="15" name="Group 40"/>
            <p:cNvGrpSpPr/>
            <p:nvPr/>
          </p:nvGrpSpPr>
          <p:grpSpPr>
            <a:xfrm>
              <a:off x="457200" y="2628900"/>
              <a:ext cx="152400" cy="1828800"/>
              <a:chOff x="457200" y="2628900"/>
              <a:chExt cx="152400" cy="1828800"/>
            </a:xfrm>
          </p:grpSpPr>
          <p:cxnSp>
            <p:nvCxnSpPr>
              <p:cNvPr id="17" name="Straight Connector 16"/>
              <p:cNvCxnSpPr/>
              <p:nvPr/>
            </p:nvCxnSpPr>
            <p:spPr>
              <a:xfrm>
                <a:off x="533400" y="2628900"/>
                <a:ext cx="0" cy="182880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2628900"/>
                <a:ext cx="1524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p:nvPr/>
          </p:nvCxnSpPr>
          <p:spPr>
            <a:xfrm>
              <a:off x="457200" y="4457700"/>
              <a:ext cx="1524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19" name="Picture 18" descr="TrueNorth.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2286000"/>
            <a:ext cx="314325" cy="419100"/>
          </a:xfrm>
          <a:prstGeom prst="rect">
            <a:avLst/>
          </a:prstGeom>
        </p:spPr>
      </p:pic>
    </p:spTree>
    <p:extLst>
      <p:ext uri="{BB962C8B-B14F-4D97-AF65-F5344CB8AC3E}">
        <p14:creationId xmlns:p14="http://schemas.microsoft.com/office/powerpoint/2010/main" val="39985263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ccum_zoom.jpg"/>
          <p:cNvPicPr>
            <a:picLocks noChangeAspect="1"/>
          </p:cNvPicPr>
          <p:nvPr/>
        </p:nvPicPr>
        <p:blipFill rotWithShape="1">
          <a:blip r:embed="rId2" cstate="print">
            <a:extLst>
              <a:ext uri="{28A0092B-C50C-407E-A947-70E740481C1C}">
                <a14:useLocalDpi xmlns:a14="http://schemas.microsoft.com/office/drawing/2010/main" val="0"/>
              </a:ext>
            </a:extLst>
          </a:blip>
          <a:srcRect t="4691" r="174"/>
          <a:stretch/>
        </p:blipFill>
        <p:spPr>
          <a:xfrm>
            <a:off x="609600" y="1524000"/>
            <a:ext cx="2540465" cy="2490482"/>
          </a:xfrm>
          <a:prstGeom prst="rect">
            <a:avLst/>
          </a:prstGeom>
        </p:spPr>
      </p:pic>
      <p:pic>
        <p:nvPicPr>
          <p:cNvPr id="3" name="Picture 2" descr="Makiko_sinkholesM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524000"/>
            <a:ext cx="4891657" cy="2997200"/>
          </a:xfrm>
          <a:prstGeom prst="rect">
            <a:avLst/>
          </a:prstGeom>
        </p:spPr>
      </p:pic>
      <p:sp>
        <p:nvSpPr>
          <p:cNvPr id="7" name="Rectangle 1"/>
          <p:cNvSpPr txBox="1">
            <a:spLocks noChangeArrowheads="1"/>
          </p:cNvSpPr>
          <p:nvPr/>
        </p:nvSpPr>
        <p:spPr bwMode="auto">
          <a:xfrm>
            <a:off x="457200" y="474663"/>
            <a:ext cx="853440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3480" tIns="0" rIns="147960" bIns="0" numCol="1" anchor="ctr" anchorCtr="0" compatLnSpc="1">
            <a:prstTxWarp prst="textNoShape">
              <a:avLst/>
            </a:prstTxWarp>
          </a:bodyPr>
          <a:lst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mtClean="0">
                <a:solidFill>
                  <a:srgbClr val="000066"/>
                </a:solidFill>
              </a:rPr>
              <a:t>Project: </a:t>
            </a:r>
            <a:r>
              <a:rPr lang="en-US" smtClean="0">
                <a:solidFill>
                  <a:srgbClr val="000090"/>
                </a:solidFill>
              </a:rPr>
              <a:t>Mammoth Cave National Park</a:t>
            </a:r>
            <a:endParaRPr lang="en-US" dirty="0">
              <a:solidFill>
                <a:srgbClr val="000066"/>
              </a:solidFill>
            </a:endParaRPr>
          </a:p>
        </p:txBody>
      </p:sp>
      <p:sp>
        <p:nvSpPr>
          <p:cNvPr id="8" name="TextBox 7"/>
          <p:cNvSpPr txBox="1"/>
          <p:nvPr/>
        </p:nvSpPr>
        <p:spPr>
          <a:xfrm>
            <a:off x="685800" y="4648200"/>
            <a:ext cx="7543800" cy="1905137"/>
          </a:xfrm>
          <a:prstGeom prst="rect">
            <a:avLst/>
          </a:prstGeom>
          <a:noFill/>
        </p:spPr>
        <p:txBody>
          <a:bodyPr wrap="square" rtlCol="0">
            <a:spAutoFit/>
          </a:bodyPr>
          <a:lstStyle/>
          <a:p>
            <a:r>
              <a:rPr lang="en-US" sz="2000" dirty="0" smtClean="0">
                <a:solidFill>
                  <a:srgbClr val="000000"/>
                </a:solidFill>
                <a:latin typeface="+mn-lt"/>
              </a:rPr>
              <a:t>More to do: waveform data, vegetation composition, archeological exploration</a:t>
            </a:r>
          </a:p>
          <a:p>
            <a:endParaRPr lang="en-US" sz="1800" dirty="0">
              <a:solidFill>
                <a:srgbClr val="000000"/>
              </a:solidFill>
              <a:latin typeface="+mn-lt"/>
            </a:endParaRPr>
          </a:p>
          <a:p>
            <a:r>
              <a:rPr lang="en-US" sz="2000" dirty="0" smtClean="0">
                <a:solidFill>
                  <a:srgbClr val="000000"/>
                </a:solidFill>
                <a:latin typeface="+mn-lt"/>
              </a:rPr>
              <a:t>Results of each project provided to the park</a:t>
            </a:r>
          </a:p>
          <a:p>
            <a:endParaRPr lang="en-US" sz="2000" dirty="0">
              <a:solidFill>
                <a:srgbClr val="000000"/>
              </a:solidFill>
              <a:latin typeface="+mn-lt"/>
            </a:endParaRPr>
          </a:p>
          <a:p>
            <a:r>
              <a:rPr lang="en-US" sz="2000" dirty="0" smtClean="0">
                <a:solidFill>
                  <a:srgbClr val="000000"/>
                </a:solidFill>
                <a:latin typeface="+mn-lt"/>
              </a:rPr>
              <a:t>Work continues in subsequent courses, potentially becomes a capstone project for the degree </a:t>
            </a:r>
            <a:endParaRPr lang="en-US" sz="2000" dirty="0">
              <a:solidFill>
                <a:srgbClr val="000000"/>
              </a:solidFill>
              <a:latin typeface="+mn-lt"/>
            </a:endParaRPr>
          </a:p>
        </p:txBody>
      </p:sp>
    </p:spTree>
    <p:extLst>
      <p:ext uri="{BB962C8B-B14F-4D97-AF65-F5344CB8AC3E}">
        <p14:creationId xmlns:p14="http://schemas.microsoft.com/office/powerpoint/2010/main" val="232187986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Project: </a:t>
            </a:r>
            <a:r>
              <a:rPr lang="en-US" dirty="0" smtClean="0">
                <a:solidFill>
                  <a:srgbClr val="000066"/>
                </a:solidFill>
              </a:rPr>
              <a:t>DEM by </a:t>
            </a:r>
            <a:r>
              <a:rPr lang="en-US" dirty="0" smtClean="0">
                <a:solidFill>
                  <a:srgbClr val="000066"/>
                </a:solidFill>
              </a:rPr>
              <a:t>mobile phone</a:t>
            </a:r>
            <a:endParaRPr lang="en-US" dirty="0">
              <a:solidFill>
                <a:srgbClr val="000066"/>
              </a:solidFill>
            </a:endParaRPr>
          </a:p>
        </p:txBody>
      </p:sp>
      <p:sp>
        <p:nvSpPr>
          <p:cNvPr id="10242" name="Rectangle 2"/>
          <p:cNvSpPr>
            <a:spLocks noChangeArrowheads="1"/>
          </p:cNvSpPr>
          <p:nvPr/>
        </p:nvSpPr>
        <p:spPr bwMode="auto">
          <a:xfrm>
            <a:off x="685800" y="27432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p:cNvSpPr txBox="1"/>
          <p:nvPr/>
        </p:nvSpPr>
        <p:spPr>
          <a:xfrm>
            <a:off x="381000" y="1143000"/>
            <a:ext cx="7968372" cy="623248"/>
          </a:xfrm>
          <a:prstGeom prst="rect">
            <a:avLst/>
          </a:prstGeom>
          <a:noFill/>
        </p:spPr>
        <p:txBody>
          <a:bodyPr wrap="none" rtlCol="0">
            <a:spAutoFit/>
          </a:bodyPr>
          <a:lstStyle/>
          <a:p>
            <a:r>
              <a:rPr lang="de-DE" sz="2000" dirty="0" err="1" smtClean="0">
                <a:solidFill>
                  <a:srgbClr val="000000"/>
                </a:solidFill>
                <a:latin typeface="+mn-lt"/>
              </a:rPr>
              <a:t>Objective</a:t>
            </a:r>
            <a:r>
              <a:rPr lang="de-DE" sz="2000" dirty="0" smtClean="0">
                <a:solidFill>
                  <a:srgbClr val="000000"/>
                </a:solidFill>
                <a:latin typeface="+mn-lt"/>
              </a:rPr>
              <a:t>: </a:t>
            </a:r>
            <a:r>
              <a:rPr lang="en-US" sz="2000" dirty="0" smtClean="0">
                <a:solidFill>
                  <a:srgbClr val="000000"/>
                </a:solidFill>
                <a:latin typeface="+mn-lt"/>
              </a:rPr>
              <a:t>Create </a:t>
            </a:r>
            <a:r>
              <a:rPr lang="en-US" sz="2000" dirty="0">
                <a:solidFill>
                  <a:srgbClr val="000000"/>
                </a:solidFill>
                <a:latin typeface="+mn-lt"/>
              </a:rPr>
              <a:t>Digital Elevation Model Using a Mobile </a:t>
            </a:r>
            <a:r>
              <a:rPr lang="en-US" sz="2000" dirty="0" smtClean="0">
                <a:solidFill>
                  <a:srgbClr val="000000"/>
                </a:solidFill>
                <a:latin typeface="+mn-lt"/>
              </a:rPr>
              <a:t>Device and</a:t>
            </a:r>
          </a:p>
          <a:p>
            <a:r>
              <a:rPr lang="en-US" sz="2000" dirty="0" smtClean="0">
                <a:solidFill>
                  <a:srgbClr val="000000"/>
                </a:solidFill>
                <a:latin typeface="+mn-lt"/>
              </a:rPr>
              <a:t>compare it to </a:t>
            </a:r>
            <a:r>
              <a:rPr lang="en-US" sz="2000" dirty="0" err="1" smtClean="0">
                <a:solidFill>
                  <a:srgbClr val="000000"/>
                </a:solidFill>
                <a:latin typeface="+mn-lt"/>
              </a:rPr>
              <a:t>lidar</a:t>
            </a:r>
            <a:r>
              <a:rPr lang="en-US" sz="2000" dirty="0" smtClean="0">
                <a:solidFill>
                  <a:srgbClr val="000000"/>
                </a:solidFill>
                <a:latin typeface="+mn-lt"/>
              </a:rPr>
              <a:t>-based DEM</a:t>
            </a:r>
            <a:endParaRPr lang="en-US" sz="2000" dirty="0">
              <a:solidFill>
                <a:srgbClr val="000000"/>
              </a:solidFill>
              <a:latin typeface="+mn-lt"/>
            </a:endParaRPr>
          </a:p>
        </p:txBody>
      </p:sp>
      <p:sp>
        <p:nvSpPr>
          <p:cNvPr id="6" name="TextBox 5"/>
          <p:cNvSpPr txBox="1"/>
          <p:nvPr/>
        </p:nvSpPr>
        <p:spPr>
          <a:xfrm>
            <a:off x="381000" y="5486400"/>
            <a:ext cx="3657600" cy="805605"/>
          </a:xfrm>
          <a:prstGeom prst="rect">
            <a:avLst/>
          </a:prstGeom>
          <a:noFill/>
        </p:spPr>
        <p:txBody>
          <a:bodyPr wrap="square" rtlCol="0">
            <a:spAutoFit/>
          </a:bodyPr>
          <a:lstStyle/>
          <a:p>
            <a:r>
              <a:rPr lang="en-US" sz="1800" dirty="0" smtClean="0">
                <a:solidFill>
                  <a:srgbClr val="BB160E"/>
                </a:solidFill>
                <a:latin typeface="+mn-lt"/>
              </a:rPr>
              <a:t>+ </a:t>
            </a:r>
            <a:r>
              <a:rPr lang="en-US" sz="1800" dirty="0" err="1" smtClean="0">
                <a:solidFill>
                  <a:srgbClr val="BB160E"/>
                </a:solidFill>
                <a:latin typeface="+mn-lt"/>
              </a:rPr>
              <a:t>lidar</a:t>
            </a:r>
            <a:r>
              <a:rPr lang="en-US" sz="1800" dirty="0" smtClean="0">
                <a:solidFill>
                  <a:srgbClr val="BB160E"/>
                </a:solidFill>
                <a:latin typeface="+mn-lt"/>
              </a:rPr>
              <a:t> points  </a:t>
            </a:r>
            <a:r>
              <a:rPr lang="en-US" sz="1800" dirty="0" smtClean="0">
                <a:solidFill>
                  <a:schemeClr val="bg1">
                    <a:lumMod val="50000"/>
                  </a:schemeClr>
                </a:solidFill>
                <a:latin typeface="+mn-lt"/>
              </a:rPr>
              <a:t>+ </a:t>
            </a:r>
            <a:r>
              <a:rPr lang="en-US" sz="1800" dirty="0" smtClean="0">
                <a:solidFill>
                  <a:schemeClr val="bg1">
                    <a:lumMod val="50000"/>
                  </a:schemeClr>
                </a:solidFill>
                <a:latin typeface="+mn-lt"/>
              </a:rPr>
              <a:t>phone GPS</a:t>
            </a:r>
          </a:p>
          <a:p>
            <a:pPr marL="285750" indent="-285750">
              <a:buFont typeface="Arial"/>
              <a:buChar char="•"/>
            </a:pPr>
            <a:endParaRPr lang="en-US" sz="1800" dirty="0" smtClean="0">
              <a:solidFill>
                <a:srgbClr val="000000"/>
              </a:solidFill>
              <a:latin typeface="+mn-lt"/>
            </a:endParaRPr>
          </a:p>
          <a:p>
            <a:r>
              <a:rPr lang="en-US" sz="1800" dirty="0" smtClean="0">
                <a:solidFill>
                  <a:srgbClr val="000000"/>
                </a:solidFill>
                <a:latin typeface="+mn-lt"/>
              </a:rPr>
              <a:t>In </a:t>
            </a:r>
            <a:r>
              <a:rPr lang="en-US" sz="1800" dirty="0" smtClean="0">
                <a:solidFill>
                  <a:srgbClr val="000000"/>
                </a:solidFill>
                <a:latin typeface="+mn-lt"/>
              </a:rPr>
              <a:t>2 hours </a:t>
            </a:r>
            <a:r>
              <a:rPr lang="en-US" sz="1800" dirty="0" smtClean="0">
                <a:solidFill>
                  <a:srgbClr val="000000"/>
                </a:solidFill>
                <a:latin typeface="+mn-lt"/>
              </a:rPr>
              <a:t>6000 points collected</a:t>
            </a:r>
            <a:endParaRPr lang="en-US" sz="1800" dirty="0" smtClean="0">
              <a:solidFill>
                <a:srgbClr val="000000"/>
              </a:solidFill>
              <a:latin typeface="+mn-lt"/>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599"/>
            <a:ext cx="3733800" cy="336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4343400" y="4114800"/>
            <a:ext cx="4419600" cy="2296391"/>
            <a:chOff x="838200" y="1430482"/>
            <a:chExt cx="6858000" cy="4343400"/>
          </a:xfrm>
        </p:grpSpPr>
        <p:grpSp>
          <p:nvGrpSpPr>
            <p:cNvPr id="9" name="Group 8"/>
            <p:cNvGrpSpPr/>
            <p:nvPr/>
          </p:nvGrpSpPr>
          <p:grpSpPr>
            <a:xfrm>
              <a:off x="838200" y="1430482"/>
              <a:ext cx="6858000" cy="4343400"/>
              <a:chOff x="838200" y="1430482"/>
              <a:chExt cx="6858000" cy="4343400"/>
            </a:xfrm>
          </p:grpSpPr>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30482"/>
                <a:ext cx="6858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own Arrow 11"/>
              <p:cNvSpPr/>
              <p:nvPr/>
            </p:nvSpPr>
            <p:spPr>
              <a:xfrm>
                <a:off x="1828800" y="3162300"/>
                <a:ext cx="312998" cy="1828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Down Arrow 12"/>
              <p:cNvSpPr/>
              <p:nvPr/>
            </p:nvSpPr>
            <p:spPr>
              <a:xfrm rot="14187937">
                <a:off x="3649217" y="4034641"/>
                <a:ext cx="341304" cy="2057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Up Arrow 9"/>
            <p:cNvSpPr/>
            <p:nvPr/>
          </p:nvSpPr>
          <p:spPr>
            <a:xfrm rot="3000341">
              <a:off x="3667512" y="2522924"/>
              <a:ext cx="333447" cy="347782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6629400" y="5867400"/>
            <a:ext cx="1524000" cy="410882"/>
          </a:xfrm>
          <a:prstGeom prst="rect">
            <a:avLst/>
          </a:prstGeom>
          <a:noFill/>
        </p:spPr>
        <p:txBody>
          <a:bodyPr wrap="square" rtlCol="0">
            <a:spAutoFit/>
          </a:bodyPr>
          <a:lstStyle/>
          <a:p>
            <a:r>
              <a:rPr lang="en-US" dirty="0" smtClean="0">
                <a:solidFill>
                  <a:srgbClr val="000000"/>
                </a:solidFill>
                <a:latin typeface="+mn-lt"/>
              </a:rPr>
              <a:t>In 21cm 17meter </a:t>
            </a:r>
            <a:endParaRPr lang="en-US" dirty="0" smtClean="0">
              <a:solidFill>
                <a:srgbClr val="000000"/>
              </a:solidFill>
              <a:latin typeface="+mn-lt"/>
            </a:endParaRPr>
          </a:p>
          <a:p>
            <a:r>
              <a:rPr lang="en-US" dirty="0" smtClean="0">
                <a:solidFill>
                  <a:srgbClr val="000000"/>
                </a:solidFill>
                <a:latin typeface="+mn-lt"/>
              </a:rPr>
              <a:t>elevation </a:t>
            </a:r>
            <a:r>
              <a:rPr lang="en-US" dirty="0" smtClean="0">
                <a:solidFill>
                  <a:srgbClr val="000000"/>
                </a:solidFill>
                <a:latin typeface="+mn-lt"/>
              </a:rPr>
              <a:t>difference</a:t>
            </a:r>
            <a:endParaRPr lang="en-US" dirty="0">
              <a:solidFill>
                <a:srgbClr val="000000"/>
              </a:solidFill>
              <a:latin typeface="+mn-lt"/>
            </a:endParaRPr>
          </a:p>
        </p:txBody>
      </p:sp>
      <p:pic>
        <p:nvPicPr>
          <p:cNvPr id="3" name="Picture 2" descr="durmazScreenshot-20110928-01211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5000" y="2331720"/>
            <a:ext cx="3098800" cy="1859280"/>
          </a:xfrm>
          <a:prstGeom prst="rect">
            <a:avLst/>
          </a:prstGeom>
        </p:spPr>
      </p:pic>
      <p:sp>
        <p:nvSpPr>
          <p:cNvPr id="4" name="Rectangle 3"/>
          <p:cNvSpPr/>
          <p:nvPr/>
        </p:nvSpPr>
        <p:spPr>
          <a:xfrm>
            <a:off x="533400" y="6400800"/>
            <a:ext cx="2260379" cy="280846"/>
          </a:xfrm>
          <a:prstGeom prst="rect">
            <a:avLst/>
          </a:prstGeom>
        </p:spPr>
        <p:txBody>
          <a:bodyPr wrap="none">
            <a:spAutoFit/>
          </a:bodyPr>
          <a:lstStyle/>
          <a:p>
            <a:r>
              <a:rPr lang="de-DE" sz="1400" dirty="0" smtClean="0">
                <a:solidFill>
                  <a:srgbClr val="000000"/>
                </a:solidFill>
                <a:latin typeface="+mn-lt"/>
              </a:rPr>
              <a:t>Student: Ali </a:t>
            </a:r>
            <a:r>
              <a:rPr lang="de-DE" sz="1400" dirty="0">
                <a:solidFill>
                  <a:srgbClr val="000000"/>
                </a:solidFill>
                <a:latin typeface="+mn-lt"/>
              </a:rPr>
              <a:t>Ihsan Durmaz </a:t>
            </a:r>
            <a:endParaRPr lang="en-US" sz="1400" dirty="0">
              <a:latin typeface="+mn-lt"/>
            </a:endParaRPr>
          </a:p>
        </p:txBody>
      </p:sp>
      <p:sp>
        <p:nvSpPr>
          <p:cNvPr id="5" name="TextBox 4"/>
          <p:cNvSpPr txBox="1"/>
          <p:nvPr/>
        </p:nvSpPr>
        <p:spPr>
          <a:xfrm>
            <a:off x="4419600" y="1905000"/>
            <a:ext cx="3944572" cy="334707"/>
          </a:xfrm>
          <a:prstGeom prst="rect">
            <a:avLst/>
          </a:prstGeom>
          <a:noFill/>
        </p:spPr>
        <p:txBody>
          <a:bodyPr wrap="none" rtlCol="0">
            <a:spAutoFit/>
          </a:bodyPr>
          <a:lstStyle/>
          <a:p>
            <a:r>
              <a:rPr lang="en-US" sz="1800" dirty="0" smtClean="0">
                <a:solidFill>
                  <a:schemeClr val="tx1"/>
                </a:solidFill>
                <a:latin typeface="+mn-lt"/>
              </a:rPr>
              <a:t>Approach: GRASS on </a:t>
            </a:r>
            <a:r>
              <a:rPr lang="en-US" sz="1800" dirty="0" err="1" smtClean="0">
                <a:solidFill>
                  <a:schemeClr val="tx1"/>
                </a:solidFill>
                <a:latin typeface="+mn-lt"/>
              </a:rPr>
              <a:t>Debian</a:t>
            </a:r>
            <a:r>
              <a:rPr lang="en-US" sz="1800" dirty="0" smtClean="0">
                <a:solidFill>
                  <a:schemeClr val="tx1"/>
                </a:solidFill>
                <a:latin typeface="+mn-lt"/>
              </a:rPr>
              <a:t> phone </a:t>
            </a:r>
            <a:endParaRPr lang="en-US" sz="1800" dirty="0">
              <a:solidFill>
                <a:schemeClr val="tx1"/>
              </a:solidFill>
              <a:latin typeface="+mn-lt"/>
            </a:endParaRPr>
          </a:p>
        </p:txBody>
      </p:sp>
      <p:pic>
        <p:nvPicPr>
          <p:cNvPr id="15" name="Picture 14" descr="barscale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1905000"/>
            <a:ext cx="3162300" cy="203200"/>
          </a:xfrm>
          <a:prstGeom prst="rect">
            <a:avLst/>
          </a:prstGeom>
        </p:spPr>
      </p:pic>
      <p:sp>
        <p:nvSpPr>
          <p:cNvPr id="16" name="TextBox 15"/>
          <p:cNvSpPr txBox="1"/>
          <p:nvPr/>
        </p:nvSpPr>
        <p:spPr>
          <a:xfrm>
            <a:off x="3581400" y="1905000"/>
            <a:ext cx="569612" cy="253916"/>
          </a:xfrm>
          <a:prstGeom prst="rect">
            <a:avLst/>
          </a:prstGeom>
          <a:noFill/>
        </p:spPr>
        <p:txBody>
          <a:bodyPr wrap="none" rtlCol="0">
            <a:spAutoFit/>
          </a:bodyPr>
          <a:lstStyle/>
          <a:p>
            <a:r>
              <a:rPr lang="en-US" dirty="0" smtClean="0">
                <a:solidFill>
                  <a:srgbClr val="000000"/>
                </a:solidFill>
                <a:latin typeface="+mn-lt"/>
              </a:rPr>
              <a:t>300m</a:t>
            </a:r>
            <a:endParaRPr lang="en-US" dirty="0">
              <a:solidFill>
                <a:srgbClr val="000000"/>
              </a:solidFill>
              <a:latin typeface="+mn-lt"/>
            </a:endParaRPr>
          </a:p>
        </p:txBody>
      </p:sp>
    </p:spTree>
    <p:extLst>
      <p:ext uri="{BB962C8B-B14F-4D97-AF65-F5344CB8AC3E}">
        <p14:creationId xmlns:p14="http://schemas.microsoft.com/office/powerpoint/2010/main" val="39857649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10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down)">
                                      <p:cBhvr>
                                        <p:cTn id="7" dur="500"/>
                                        <p:tgtEl>
                                          <p:spTgt spid="6">
                                            <p:txEl>
                                              <p:pRg st="2" end="2"/>
                                            </p:txEl>
                                          </p:spTgt>
                                        </p:tgtEl>
                                      </p:cBhvr>
                                    </p:animEffect>
                                  </p:childTnLst>
                                </p:cTn>
                              </p:par>
                              <p:par>
                                <p:cTn id="8" presetID="22" presetClass="entr" presetSubtype="4" fill="hold" nodeType="withEffect">
                                  <p:stCondLst>
                                    <p:cond delay="110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par>
                                <p:cTn id="11" presetID="22" presetClass="entr" presetSubtype="4" fill="hold" grpId="0" nodeType="withEffect">
                                  <p:stCondLst>
                                    <p:cond delay="110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685800" y="18288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 name="TextBox 5"/>
          <p:cNvSpPr txBox="1"/>
          <p:nvPr/>
        </p:nvSpPr>
        <p:spPr>
          <a:xfrm>
            <a:off x="457200" y="3657600"/>
            <a:ext cx="2286000" cy="1276503"/>
          </a:xfrm>
          <a:prstGeom prst="rect">
            <a:avLst/>
          </a:prstGeom>
          <a:noFill/>
        </p:spPr>
        <p:txBody>
          <a:bodyPr wrap="square" rtlCol="0">
            <a:spAutoFit/>
          </a:bodyPr>
          <a:lstStyle/>
          <a:p>
            <a:r>
              <a:rPr lang="en-US" sz="1800" dirty="0" smtClean="0">
                <a:solidFill>
                  <a:srgbClr val="000000"/>
                </a:solidFill>
                <a:latin typeface="+mn-lt"/>
              </a:rPr>
              <a:t>interpolation by IDW – data captured </a:t>
            </a:r>
            <a:r>
              <a:rPr lang="en-US" sz="1800" dirty="0" smtClean="0">
                <a:solidFill>
                  <a:srgbClr val="000000"/>
                </a:solidFill>
                <a:latin typeface="+mn-lt"/>
              </a:rPr>
              <a:t>while going </a:t>
            </a:r>
            <a:r>
              <a:rPr lang="en-US" sz="1800" dirty="0" smtClean="0">
                <a:solidFill>
                  <a:srgbClr val="000000"/>
                </a:solidFill>
                <a:latin typeface="+mn-lt"/>
              </a:rPr>
              <a:t>in different directions are shifted</a:t>
            </a:r>
          </a:p>
        </p:txBody>
      </p:sp>
      <p:sp>
        <p:nvSpPr>
          <p:cNvPr id="14" name="TextBox 13"/>
          <p:cNvSpPr txBox="1"/>
          <p:nvPr/>
        </p:nvSpPr>
        <p:spPr>
          <a:xfrm>
            <a:off x="3200400" y="3372163"/>
            <a:ext cx="5562600" cy="361637"/>
          </a:xfrm>
          <a:prstGeom prst="rect">
            <a:avLst/>
          </a:prstGeom>
          <a:noFill/>
        </p:spPr>
        <p:txBody>
          <a:bodyPr wrap="square" rtlCol="0">
            <a:spAutoFit/>
          </a:bodyPr>
          <a:lstStyle/>
          <a:p>
            <a:r>
              <a:rPr lang="en-US" sz="2000" dirty="0" smtClean="0">
                <a:solidFill>
                  <a:srgbClr val="000000"/>
                </a:solidFill>
                <a:latin typeface="+mn-lt"/>
              </a:rPr>
              <a:t>smoothing spline  </a:t>
            </a:r>
            <a:r>
              <a:rPr lang="en-US" sz="2000" dirty="0" smtClean="0">
                <a:solidFill>
                  <a:srgbClr val="000000"/>
                </a:solidFill>
                <a:latin typeface="+mn-lt"/>
              </a:rPr>
              <a:t>          </a:t>
            </a:r>
            <a:r>
              <a:rPr lang="en-US" sz="2000" dirty="0" err="1" smtClean="0">
                <a:solidFill>
                  <a:srgbClr val="000000"/>
                </a:solidFill>
                <a:latin typeface="+mn-lt"/>
              </a:rPr>
              <a:t>lidar</a:t>
            </a:r>
            <a:r>
              <a:rPr lang="en-US" sz="2000" dirty="0" smtClean="0">
                <a:solidFill>
                  <a:srgbClr val="000000"/>
                </a:solidFill>
                <a:latin typeface="+mn-lt"/>
              </a:rPr>
              <a:t> based </a:t>
            </a:r>
            <a:r>
              <a:rPr lang="en-US" sz="2000" dirty="0" smtClean="0">
                <a:solidFill>
                  <a:srgbClr val="000000"/>
                </a:solidFill>
                <a:latin typeface="+mn-lt"/>
              </a:rPr>
              <a:t>DEM</a:t>
            </a:r>
            <a:endParaRPr lang="en-US" sz="2000" dirty="0">
              <a:solidFill>
                <a:srgbClr val="000000"/>
              </a:solidFill>
              <a:latin typeface="+mn-lt"/>
            </a:endParaRPr>
          </a:p>
        </p:txBody>
      </p:sp>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2667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
          <p:cNvSpPr>
            <a:spLocks noGrp="1" noChangeArrowheads="1"/>
          </p:cNvSpPr>
          <p:nvPr>
            <p:ph type="title" idx="4294967295"/>
          </p:nvPr>
        </p:nvSpPr>
        <p:spPr>
          <a:xfrm>
            <a:off x="381000" y="457200"/>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Project: </a:t>
            </a:r>
            <a:r>
              <a:rPr lang="en-US" dirty="0" smtClean="0">
                <a:solidFill>
                  <a:srgbClr val="000066"/>
                </a:solidFill>
              </a:rPr>
              <a:t>DEM by </a:t>
            </a:r>
            <a:r>
              <a:rPr lang="en-US" dirty="0" smtClean="0">
                <a:solidFill>
                  <a:srgbClr val="000066"/>
                </a:solidFill>
              </a:rPr>
              <a:t>mobile phone</a:t>
            </a:r>
            <a:endParaRPr lang="en-US" dirty="0">
              <a:solidFill>
                <a:srgbClr val="000066"/>
              </a:solidFill>
            </a:endParaRPr>
          </a:p>
        </p:txBody>
      </p:sp>
      <p:sp>
        <p:nvSpPr>
          <p:cNvPr id="12" name="Rectangle 11"/>
          <p:cNvSpPr/>
          <p:nvPr/>
        </p:nvSpPr>
        <p:spPr>
          <a:xfrm>
            <a:off x="533400" y="6400800"/>
            <a:ext cx="2260379" cy="280846"/>
          </a:xfrm>
          <a:prstGeom prst="rect">
            <a:avLst/>
          </a:prstGeom>
        </p:spPr>
        <p:txBody>
          <a:bodyPr wrap="none">
            <a:spAutoFit/>
          </a:bodyPr>
          <a:lstStyle/>
          <a:p>
            <a:r>
              <a:rPr lang="de-DE" sz="1400" dirty="0" smtClean="0">
                <a:solidFill>
                  <a:srgbClr val="000000"/>
                </a:solidFill>
                <a:latin typeface="+mn-lt"/>
              </a:rPr>
              <a:t>Student: Ali </a:t>
            </a:r>
            <a:r>
              <a:rPr lang="de-DE" sz="1400" dirty="0">
                <a:solidFill>
                  <a:srgbClr val="000000"/>
                </a:solidFill>
                <a:latin typeface="+mn-lt"/>
              </a:rPr>
              <a:t>Ihsan Durmaz </a:t>
            </a:r>
            <a:endParaRPr lang="en-US" sz="1400" dirty="0">
              <a:latin typeface="+mn-lt"/>
            </a:endParaRPr>
          </a:p>
        </p:txBody>
      </p:sp>
      <p:pic>
        <p:nvPicPr>
          <p:cNvPr id="13" name="Picture 12" descr="barscal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403684"/>
            <a:ext cx="2345767" cy="152400"/>
          </a:xfrm>
          <a:prstGeom prst="rect">
            <a:avLst/>
          </a:prstGeom>
        </p:spPr>
      </p:pic>
      <p:sp>
        <p:nvSpPr>
          <p:cNvPr id="18" name="TextBox 17"/>
          <p:cNvSpPr txBox="1"/>
          <p:nvPr/>
        </p:nvSpPr>
        <p:spPr>
          <a:xfrm>
            <a:off x="2590799" y="3327484"/>
            <a:ext cx="859497" cy="253916"/>
          </a:xfrm>
          <a:prstGeom prst="rect">
            <a:avLst/>
          </a:prstGeom>
          <a:noFill/>
        </p:spPr>
        <p:txBody>
          <a:bodyPr wrap="square" rtlCol="0">
            <a:spAutoFit/>
          </a:bodyPr>
          <a:lstStyle/>
          <a:p>
            <a:r>
              <a:rPr lang="en-US" dirty="0" smtClean="0">
                <a:solidFill>
                  <a:srgbClr val="000000"/>
                </a:solidFill>
                <a:latin typeface="+mn-lt"/>
              </a:rPr>
              <a:t>300m</a:t>
            </a:r>
            <a:endParaRPr lang="en-US" dirty="0">
              <a:solidFill>
                <a:srgbClr val="000000"/>
              </a:solidFill>
              <a:latin typeface="+mn-lt"/>
            </a:endParaRPr>
          </a:p>
        </p:txBody>
      </p:sp>
      <p:sp>
        <p:nvSpPr>
          <p:cNvPr id="3" name="TextBox 2"/>
          <p:cNvSpPr txBox="1"/>
          <p:nvPr/>
        </p:nvSpPr>
        <p:spPr>
          <a:xfrm>
            <a:off x="381000" y="1143000"/>
            <a:ext cx="2308770" cy="361637"/>
          </a:xfrm>
          <a:prstGeom prst="rect">
            <a:avLst/>
          </a:prstGeom>
          <a:noFill/>
        </p:spPr>
        <p:txBody>
          <a:bodyPr wrap="none" rtlCol="0">
            <a:spAutoFit/>
          </a:bodyPr>
          <a:lstStyle/>
          <a:p>
            <a:r>
              <a:rPr lang="en-US" sz="2000" dirty="0" smtClean="0">
                <a:solidFill>
                  <a:srgbClr val="000000"/>
                </a:solidFill>
                <a:latin typeface="+mn-lt"/>
              </a:rPr>
              <a:t>Interpolated DEMs</a:t>
            </a:r>
            <a:endParaRPr lang="en-US" sz="2000" dirty="0">
              <a:solidFill>
                <a:srgbClr val="000000"/>
              </a:solidFill>
              <a:latin typeface="+mn-lt"/>
            </a:endParaRPr>
          </a:p>
        </p:txBody>
      </p:sp>
      <p:pic>
        <p:nvPicPr>
          <p:cNvPr id="21" name="Picture 20"/>
          <p:cNvPicPr/>
          <p:nvPr/>
        </p:nvPicPr>
        <p:blipFill>
          <a:blip r:embed="rId5">
            <a:extLst>
              <a:ext uri="{28A0092B-C50C-407E-A947-70E740481C1C}">
                <a14:useLocalDpi xmlns:a14="http://schemas.microsoft.com/office/drawing/2010/main" val="0"/>
              </a:ext>
            </a:extLst>
          </a:blip>
          <a:srcRect/>
          <a:stretch>
            <a:fillRect/>
          </a:stretch>
        </p:blipFill>
        <p:spPr bwMode="auto">
          <a:xfrm>
            <a:off x="8458200" y="1524000"/>
            <a:ext cx="557989" cy="1846024"/>
          </a:xfrm>
          <a:prstGeom prst="rect">
            <a:avLst/>
          </a:prstGeom>
          <a:noFill/>
          <a:ln>
            <a:noFill/>
          </a:ln>
        </p:spPr>
      </p:pic>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1600200"/>
            <a:ext cx="2631746"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1586253"/>
            <a:ext cx="2743200" cy="176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71800" y="1066800"/>
            <a:ext cx="2998036" cy="584776"/>
          </a:xfrm>
          <a:prstGeom prst="rect">
            <a:avLst/>
          </a:prstGeom>
          <a:noFill/>
        </p:spPr>
        <p:txBody>
          <a:bodyPr wrap="none" rtlCol="0">
            <a:spAutoFit/>
          </a:bodyPr>
          <a:lstStyle/>
          <a:p>
            <a:pPr>
              <a:lnSpc>
                <a:spcPct val="100000"/>
              </a:lnSpc>
            </a:pPr>
            <a:r>
              <a:rPr lang="en-US" sz="1600" dirty="0" smtClean="0">
                <a:solidFill>
                  <a:srgbClr val="000000"/>
                </a:solidFill>
                <a:latin typeface="+mn-lt"/>
              </a:rPr>
              <a:t>96% area within 5m difference,</a:t>
            </a:r>
          </a:p>
          <a:p>
            <a:pPr>
              <a:lnSpc>
                <a:spcPct val="100000"/>
              </a:lnSpc>
            </a:pPr>
            <a:r>
              <a:rPr lang="en-US" sz="1600" dirty="0" smtClean="0">
                <a:solidFill>
                  <a:srgbClr val="000000"/>
                </a:solidFill>
                <a:latin typeface="+mn-lt"/>
              </a:rPr>
              <a:t>80% area within 3m difference</a:t>
            </a:r>
            <a:endParaRPr lang="en-US" sz="1600" dirty="0">
              <a:solidFill>
                <a:srgbClr val="000000"/>
              </a:solidFill>
              <a:latin typeface="+mn-lt"/>
            </a:endParaRPr>
          </a:p>
        </p:txBody>
      </p:sp>
      <p:pic>
        <p:nvPicPr>
          <p:cNvPr id="2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3810000"/>
            <a:ext cx="4267200" cy="2560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4962" y="5375818"/>
            <a:ext cx="2165877" cy="623248"/>
          </a:xfrm>
          <a:prstGeom prst="rect">
            <a:avLst/>
          </a:prstGeom>
          <a:noFill/>
        </p:spPr>
        <p:txBody>
          <a:bodyPr wrap="none" rtlCol="0">
            <a:spAutoFit/>
          </a:bodyPr>
          <a:lstStyle/>
          <a:p>
            <a:r>
              <a:rPr lang="en-US" sz="2000" dirty="0" smtClean="0">
                <a:solidFill>
                  <a:srgbClr val="000000"/>
                </a:solidFill>
                <a:latin typeface="+mn-lt"/>
              </a:rPr>
              <a:t>Screen view from</a:t>
            </a:r>
          </a:p>
          <a:p>
            <a:r>
              <a:rPr lang="en-US" sz="2000" dirty="0" smtClean="0">
                <a:solidFill>
                  <a:srgbClr val="000000"/>
                </a:solidFill>
                <a:latin typeface="+mn-lt"/>
              </a:rPr>
              <a:t>the mobile device</a:t>
            </a:r>
            <a:endParaRPr lang="en-US" sz="2000" dirty="0">
              <a:solidFill>
                <a:srgbClr val="000000"/>
              </a:solidFill>
              <a:latin typeface="+mn-lt"/>
            </a:endParaRPr>
          </a:p>
        </p:txBody>
      </p:sp>
    </p:spTree>
    <p:extLst>
      <p:ext uri="{BB962C8B-B14F-4D97-AF65-F5344CB8AC3E}">
        <p14:creationId xmlns:p14="http://schemas.microsoft.com/office/powerpoint/2010/main" val="129392986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1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grpId="0" nodeType="withEffect">
                                  <p:stCondLst>
                                    <p:cond delay="110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457200"/>
            <a:ext cx="8089900" cy="511175"/>
          </a:xfrm>
          <a:ln/>
        </p:spPr>
        <p:txBody>
          <a:bodyPr lIns="123480" rIns="147960"/>
          <a:lstStyle/>
          <a:p>
            <a:pPr algn="l">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ea typeface="Monaco" pitchFamily="49" charset="0"/>
                <a:cs typeface="Monaco" pitchFamily="49" charset="0"/>
              </a:rPr>
              <a:t>Motivation </a:t>
            </a:r>
            <a:endParaRPr lang="en-US" dirty="0">
              <a:solidFill>
                <a:srgbClr val="000066"/>
              </a:solidFill>
              <a:ea typeface="Monaco" pitchFamily="49" charset="0"/>
              <a:cs typeface="Monaco" pitchFamily="49" charset="0"/>
            </a:endParaRPr>
          </a:p>
        </p:txBody>
      </p:sp>
      <p:sp>
        <p:nvSpPr>
          <p:cNvPr id="7170" name="Rectangle 2"/>
          <p:cNvSpPr>
            <a:spLocks noChangeArrowheads="1"/>
          </p:cNvSpPr>
          <p:nvPr/>
        </p:nvSpPr>
        <p:spPr bwMode="auto">
          <a:xfrm>
            <a:off x="6167437" y="2347912"/>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71" name="Rectangle 3"/>
          <p:cNvSpPr>
            <a:spLocks noChangeArrowheads="1"/>
          </p:cNvSpPr>
          <p:nvPr/>
        </p:nvSpPr>
        <p:spPr bwMode="auto">
          <a:xfrm>
            <a:off x="6167437" y="1204912"/>
            <a:ext cx="184150"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72" name="Rectangle 4"/>
          <p:cNvSpPr>
            <a:spLocks noChangeArrowheads="1"/>
          </p:cNvSpPr>
          <p:nvPr/>
        </p:nvSpPr>
        <p:spPr bwMode="auto">
          <a:xfrm>
            <a:off x="457200" y="1600200"/>
            <a:ext cx="7924800"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66A22D"/>
                </a:solidFill>
                <a:latin typeface="Arial" charset="0"/>
                <a:ea typeface="DejaVu Sans" charset="0"/>
                <a:cs typeface="DejaVu Sans" charset="0"/>
              </a:rPr>
              <a:t>GIS teaching at universities: prevailing </a:t>
            </a:r>
            <a:r>
              <a:rPr lang="en-US" sz="2400" b="1" dirty="0" smtClean="0">
                <a:solidFill>
                  <a:srgbClr val="66A22D"/>
                </a:solidFill>
                <a:latin typeface="Arial" charset="0"/>
                <a:ea typeface="DejaVu Sans" charset="0"/>
                <a:cs typeface="DejaVu Sans" charset="0"/>
              </a:rPr>
              <a:t>proprietary software</a:t>
            </a: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a:solidFill>
                <a:srgbClr val="000000"/>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008000"/>
                </a:solidFill>
                <a:latin typeface="Arial" charset="0"/>
                <a:ea typeface="DejaVu Sans" charset="0"/>
                <a:cs typeface="DejaVu Sans" charset="0"/>
              </a:rPr>
              <a:t>Science</a:t>
            </a:r>
            <a:r>
              <a:rPr lang="en-GB" sz="2400" b="1" dirty="0">
                <a:solidFill>
                  <a:srgbClr val="008000"/>
                </a:solidFill>
                <a:latin typeface="Arial" charset="0"/>
                <a:ea typeface="DejaVu Sans" charset="0"/>
                <a:cs typeface="DejaVu Sans" charset="0"/>
              </a:rPr>
              <a:t> </a:t>
            </a:r>
            <a:r>
              <a:rPr lang="en-GB" sz="2400" b="1" dirty="0" smtClean="0">
                <a:solidFill>
                  <a:srgbClr val="008000"/>
                </a:solidFill>
                <a:latin typeface="Arial" charset="0"/>
                <a:ea typeface="DejaVu Sans" charset="0"/>
                <a:cs typeface="DejaVu Sans" charset="0"/>
              </a:rPr>
              <a:t>and</a:t>
            </a:r>
            <a:r>
              <a:rPr lang="en-GB" sz="2400" b="1" dirty="0" smtClean="0">
                <a:solidFill>
                  <a:srgbClr val="008000"/>
                </a:solidFill>
                <a:latin typeface="Arial" charset="0"/>
                <a:ea typeface="DejaVu Sans" charset="0"/>
                <a:cs typeface="DejaVu Sans" charset="0"/>
              </a:rPr>
              <a:t> </a:t>
            </a:r>
            <a:r>
              <a:rPr lang="en-GB" sz="2400" b="1" dirty="0">
                <a:solidFill>
                  <a:srgbClr val="008000"/>
                </a:solidFill>
                <a:latin typeface="Arial" charset="0"/>
                <a:ea typeface="DejaVu Sans" charset="0"/>
                <a:cs typeface="DejaVu Sans" charset="0"/>
              </a:rPr>
              <a:t>engineering </a:t>
            </a:r>
            <a:r>
              <a:rPr lang="en-GB" sz="2400" b="1" dirty="0" smtClean="0">
                <a:solidFill>
                  <a:srgbClr val="008000"/>
                </a:solidFill>
                <a:latin typeface="Arial" charset="0"/>
                <a:ea typeface="DejaVu Sans" charset="0"/>
                <a:cs typeface="DejaVu Sans" charset="0"/>
              </a:rPr>
              <a:t>programs </a:t>
            </a:r>
            <a:r>
              <a:rPr lang="en-GB" sz="2400" b="1" dirty="0">
                <a:solidFill>
                  <a:srgbClr val="008000"/>
                </a:solidFill>
                <a:latin typeface="Arial" charset="0"/>
                <a:ea typeface="DejaVu Sans" charset="0"/>
                <a:cs typeface="DejaVu Sans" charset="0"/>
              </a:rPr>
              <a:t>need more flexibility and </a:t>
            </a:r>
            <a:r>
              <a:rPr lang="en-GB" sz="2400" b="1" dirty="0" smtClean="0">
                <a:solidFill>
                  <a:srgbClr val="008000"/>
                </a:solidFill>
                <a:latin typeface="Arial" charset="0"/>
                <a:ea typeface="DejaVu Sans" charset="0"/>
                <a:cs typeface="DejaVu Sans" charset="0"/>
              </a:rPr>
              <a:t>portability</a:t>
            </a:r>
            <a:endParaRPr lang="en-GB" sz="2400" b="1" dirty="0">
              <a:solidFill>
                <a:srgbClr val="008000"/>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a:solidFill>
                <a:srgbClr val="000000"/>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smtClean="0">
                <a:solidFill>
                  <a:srgbClr val="005900"/>
                </a:solidFill>
                <a:latin typeface="Arial" charset="0"/>
                <a:ea typeface="DejaVu Sans" charset="0"/>
                <a:cs typeface="DejaVu Sans" charset="0"/>
              </a:rPr>
              <a:t>Organizations with </a:t>
            </a:r>
            <a:r>
              <a:rPr lang="en-US" sz="2400" b="1" dirty="0">
                <a:solidFill>
                  <a:srgbClr val="005900"/>
                </a:solidFill>
                <a:latin typeface="Arial" charset="0"/>
                <a:ea typeface="DejaVu Sans" charset="0"/>
                <a:cs typeface="DejaVu Sans" charset="0"/>
              </a:rPr>
              <a:t>limited </a:t>
            </a:r>
            <a:r>
              <a:rPr lang="en-US" sz="2400" b="1" dirty="0" smtClean="0">
                <a:solidFill>
                  <a:srgbClr val="005900"/>
                </a:solidFill>
                <a:latin typeface="Arial" charset="0"/>
                <a:ea typeface="DejaVu Sans" charset="0"/>
                <a:cs typeface="DejaVu Sans" charset="0"/>
              </a:rPr>
              <a:t>resources need </a:t>
            </a:r>
            <a:r>
              <a:rPr lang="en-US" sz="2400" b="1" dirty="0">
                <a:solidFill>
                  <a:srgbClr val="005900"/>
                </a:solidFill>
                <a:latin typeface="Arial" charset="0"/>
                <a:ea typeface="DejaVu Sans" charset="0"/>
                <a:cs typeface="DejaVu Sans" charset="0"/>
              </a:rPr>
              <a:t>GIS capabilities </a:t>
            </a:r>
            <a:endParaRPr lang="en-US" sz="2400" b="1" dirty="0" smtClean="0">
              <a:solidFill>
                <a:srgbClr val="005900"/>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smtClean="0">
              <a:solidFill>
                <a:srgbClr val="004A4A"/>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smtClean="0">
                <a:solidFill>
                  <a:srgbClr val="004A4A"/>
                </a:solidFill>
                <a:latin typeface="Arial" charset="0"/>
                <a:ea typeface="DejaVu Sans" charset="0"/>
                <a:cs typeface="DejaVu Sans" charset="0"/>
              </a:rPr>
              <a:t>Gov. agencies </a:t>
            </a:r>
            <a:r>
              <a:rPr lang="en-US" sz="2400" b="1" dirty="0" smtClean="0">
                <a:solidFill>
                  <a:srgbClr val="004A4A"/>
                </a:solidFill>
                <a:latin typeface="Arial" charset="0"/>
                <a:ea typeface="DejaVu Sans" charset="0"/>
                <a:cs typeface="DejaVu Sans" charset="0"/>
              </a:rPr>
              <a:t>and industry need </a:t>
            </a:r>
            <a:r>
              <a:rPr lang="en-US" sz="2400" b="1" dirty="0" smtClean="0">
                <a:solidFill>
                  <a:srgbClr val="004A4A"/>
                </a:solidFill>
                <a:latin typeface="Arial" charset="0"/>
                <a:ea typeface="DejaVu Sans" charset="0"/>
                <a:cs typeface="DejaVu Sans" charset="0"/>
              </a:rPr>
              <a:t>open source software to design </a:t>
            </a:r>
            <a:r>
              <a:rPr lang="en-US" sz="2400" b="1" dirty="0" smtClean="0">
                <a:solidFill>
                  <a:srgbClr val="004A4A"/>
                </a:solidFill>
                <a:latin typeface="Arial" charset="0"/>
                <a:ea typeface="DejaVu Sans" charset="0"/>
                <a:cs typeface="DejaVu Sans" charset="0"/>
              </a:rPr>
              <a:t>custom </a:t>
            </a:r>
            <a:r>
              <a:rPr lang="en-US" sz="2400" b="1" dirty="0" smtClean="0">
                <a:solidFill>
                  <a:srgbClr val="004A4A"/>
                </a:solidFill>
                <a:latin typeface="Arial" charset="0"/>
                <a:ea typeface="DejaVu Sans" charset="0"/>
                <a:cs typeface="DejaVu Sans" charset="0"/>
              </a:rPr>
              <a:t>solutions </a:t>
            </a:r>
            <a:endParaRPr lang="en-US" sz="2400" b="1" dirty="0">
              <a:solidFill>
                <a:srgbClr val="004A4A"/>
              </a:solidFill>
              <a:latin typeface="Arial" charset="0"/>
              <a:ea typeface="DejaVu Sans" charset="0"/>
              <a:cs typeface="DejaVu Sans" charset="0"/>
            </a:endParaRPr>
          </a:p>
        </p:txBody>
      </p:sp>
    </p:spTree>
    <p:extLst>
      <p:ext uri="{BB962C8B-B14F-4D97-AF65-F5344CB8AC3E}">
        <p14:creationId xmlns:p14="http://schemas.microsoft.com/office/powerpoint/2010/main" val="22407562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685800" y="25146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43" name="Rectangle 3"/>
          <p:cNvSpPr>
            <a:spLocks noChangeArrowheads="1"/>
          </p:cNvSpPr>
          <p:nvPr/>
        </p:nvSpPr>
        <p:spPr bwMode="auto">
          <a:xfrm>
            <a:off x="533400" y="1143000"/>
            <a:ext cx="8085138" cy="289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3480" tIns="0" rIns="147960" bIns="0" anchor="ctr">
            <a:spAutoFit/>
          </a:bodyPr>
          <a:lstStyle/>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charset="0"/>
                <a:cs typeface="Arial Unicode MS" charset="0"/>
              </a:rPr>
              <a:t>Several team projects lead to a </a:t>
            </a:r>
            <a:r>
              <a:rPr lang="en-GB" sz="2000" dirty="0" smtClean="0">
                <a:solidFill>
                  <a:srgbClr val="000000"/>
                </a:solidFill>
                <a:latin typeface="Arial" charset="0"/>
                <a:cs typeface="Arial Unicode MS" charset="0"/>
              </a:rPr>
              <a:t>published </a:t>
            </a:r>
            <a:r>
              <a:rPr lang="en-GB" sz="2000" dirty="0" smtClean="0">
                <a:solidFill>
                  <a:srgbClr val="000000"/>
                </a:solidFill>
                <a:latin typeface="Arial" charset="0"/>
                <a:cs typeface="Arial Unicode MS" charset="0"/>
              </a:rPr>
              <a:t>paper</a:t>
            </a:r>
          </a:p>
        </p:txBody>
      </p:sp>
      <p:pic>
        <p:nvPicPr>
          <p:cNvPr id="3" name="Picture 2" descr="clinch_shorepaper_fig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905000"/>
            <a:ext cx="3483743" cy="4419600"/>
          </a:xfrm>
          <a:prstGeom prst="rect">
            <a:avLst/>
          </a:prstGeom>
        </p:spPr>
      </p:pic>
      <p:pic>
        <p:nvPicPr>
          <p:cNvPr id="4" name="Picture 3" descr="clinch_shorepaper_tit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524000"/>
            <a:ext cx="3164052" cy="1219200"/>
          </a:xfrm>
          <a:prstGeom prst="rect">
            <a:avLst/>
          </a:prstGeom>
        </p:spPr>
      </p:pic>
      <p:sp>
        <p:nvSpPr>
          <p:cNvPr id="9" name="TextBox 8"/>
          <p:cNvSpPr txBox="1"/>
          <p:nvPr/>
        </p:nvSpPr>
        <p:spPr>
          <a:xfrm>
            <a:off x="1143000" y="1524000"/>
            <a:ext cx="3332914" cy="253916"/>
          </a:xfrm>
          <a:prstGeom prst="rect">
            <a:avLst/>
          </a:prstGeom>
          <a:noFill/>
        </p:spPr>
        <p:txBody>
          <a:bodyPr wrap="none" rtlCol="0">
            <a:spAutoFit/>
          </a:bodyPr>
          <a:lstStyle/>
          <a:p>
            <a:r>
              <a:rPr lang="en-US" dirty="0" smtClean="0">
                <a:solidFill>
                  <a:srgbClr val="000000"/>
                </a:solidFill>
                <a:latin typeface="+mn-lt"/>
              </a:rPr>
              <a:t>published in </a:t>
            </a:r>
            <a:r>
              <a:rPr lang="en-US" dirty="0" smtClean="0">
                <a:solidFill>
                  <a:srgbClr val="000000"/>
                </a:solidFill>
                <a:latin typeface="+mn-lt"/>
              </a:rPr>
              <a:t>Shore &amp; Beach 80(2) spring 2012</a:t>
            </a:r>
            <a:endParaRPr lang="en-US" dirty="0">
              <a:solidFill>
                <a:srgbClr val="000000"/>
              </a:solidFill>
              <a:latin typeface="+mn-lt"/>
            </a:endParaRPr>
          </a:p>
        </p:txBody>
      </p:sp>
      <p:sp>
        <p:nvSpPr>
          <p:cNvPr id="13"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Project: </a:t>
            </a:r>
            <a:r>
              <a:rPr lang="en-US" dirty="0" smtClean="0">
                <a:solidFill>
                  <a:srgbClr val="000066"/>
                </a:solidFill>
              </a:rPr>
              <a:t>Coastal Flooding</a:t>
            </a:r>
            <a:endParaRPr lang="en-US" dirty="0">
              <a:solidFill>
                <a:srgbClr val="000066"/>
              </a:solidFill>
            </a:endParaRPr>
          </a:p>
        </p:txBody>
      </p:sp>
      <p:pic>
        <p:nvPicPr>
          <p:cNvPr id="10" name="Picture 9" descr="emilycoast_nviz.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3733800"/>
            <a:ext cx="2438400" cy="2438400"/>
          </a:xfrm>
          <a:prstGeom prst="rect">
            <a:avLst/>
          </a:prstGeom>
        </p:spPr>
      </p:pic>
      <p:pic>
        <p:nvPicPr>
          <p:cNvPr id="5" name="Picture 4" descr="peaislandbreac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200" y="2743200"/>
            <a:ext cx="3276600" cy="921217"/>
          </a:xfrm>
          <a:prstGeom prst="rect">
            <a:avLst/>
          </a:prstGeom>
        </p:spPr>
      </p:pic>
    </p:spTree>
    <p:extLst>
      <p:ext uri="{BB962C8B-B14F-4D97-AF65-F5344CB8AC3E}">
        <p14:creationId xmlns:p14="http://schemas.microsoft.com/office/powerpoint/2010/main" val="1911914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228600" y="474663"/>
            <a:ext cx="8229600" cy="511175"/>
          </a:xfrm>
          <a:ln/>
        </p:spPr>
        <p:txBody>
          <a:bodyPr lIns="123480" rIns="147960"/>
          <a:lstStyle/>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Student projects: development</a:t>
            </a:r>
            <a:endParaRPr lang="en-US" dirty="0">
              <a:solidFill>
                <a:srgbClr val="000066"/>
              </a:solidFill>
            </a:endParaRPr>
          </a:p>
        </p:txBody>
      </p:sp>
      <p:sp>
        <p:nvSpPr>
          <p:cNvPr id="10242" name="Rectangle 2"/>
          <p:cNvSpPr>
            <a:spLocks noChangeArrowheads="1"/>
          </p:cNvSpPr>
          <p:nvPr/>
        </p:nvSpPr>
        <p:spPr bwMode="auto">
          <a:xfrm>
            <a:off x="685800" y="25146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43" name="Rectangle 3"/>
          <p:cNvSpPr>
            <a:spLocks noChangeArrowheads="1"/>
          </p:cNvSpPr>
          <p:nvPr/>
        </p:nvSpPr>
        <p:spPr bwMode="auto">
          <a:xfrm>
            <a:off x="4267200" y="1295400"/>
            <a:ext cx="4503738" cy="2665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3480" tIns="0" rIns="147960" bIns="0" anchor="ctr">
            <a:spAutoFit/>
          </a:bodyPr>
          <a:lstStyle/>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smtClean="0">
                <a:solidFill>
                  <a:srgbClr val="000000"/>
                </a:solidFill>
                <a:latin typeface="Arial" charset="0"/>
                <a:cs typeface="Arial Unicode MS" charset="0"/>
              </a:rPr>
              <a:t>Graduate students from industry bring their own expertise</a:t>
            </a:r>
          </a:p>
          <a:p>
            <a:pPr>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000" b="1" dirty="0" smtClean="0">
              <a:solidFill>
                <a:srgbClr val="000000"/>
              </a:solidFill>
              <a:latin typeface="Arial" charset="0"/>
              <a:cs typeface="Arial Unicode MS" charset="0"/>
            </a:endParaRPr>
          </a:p>
          <a:p>
            <a:pPr>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dirty="0" smtClean="0">
                <a:solidFill>
                  <a:srgbClr val="000000"/>
                </a:solidFill>
                <a:latin typeface="Arial" charset="0"/>
                <a:cs typeface="Arial Unicode MS" charset="0"/>
              </a:rPr>
              <a:t>Example: </a:t>
            </a:r>
            <a:r>
              <a:rPr lang="en-GB" sz="1800" dirty="0" err="1" smtClean="0">
                <a:solidFill>
                  <a:schemeClr val="accent1">
                    <a:lumMod val="75000"/>
                  </a:schemeClr>
                </a:solidFill>
                <a:latin typeface="Arial" charset="0"/>
                <a:cs typeface="Arial Unicode MS" charset="0"/>
              </a:rPr>
              <a:t>v.transects</a:t>
            </a:r>
            <a:r>
              <a:rPr lang="en-GB" sz="1800" dirty="0" smtClean="0">
                <a:solidFill>
                  <a:srgbClr val="000000"/>
                </a:solidFill>
                <a:latin typeface="Arial" charset="0"/>
                <a:cs typeface="Arial Unicode MS" charset="0"/>
              </a:rPr>
              <a:t> add-on generates transects and boxes for shoreline, channel or road </a:t>
            </a:r>
            <a:r>
              <a:rPr lang="en-GB" sz="1800" dirty="0" err="1" smtClean="0">
                <a:solidFill>
                  <a:srgbClr val="000000"/>
                </a:solidFill>
                <a:latin typeface="Arial" charset="0"/>
                <a:cs typeface="Arial Unicode MS" charset="0"/>
              </a:rPr>
              <a:t>crossections</a:t>
            </a:r>
            <a:r>
              <a:rPr lang="en-GB" sz="1800" dirty="0" smtClean="0">
                <a:solidFill>
                  <a:srgbClr val="000000"/>
                </a:solidFill>
                <a:latin typeface="Arial" charset="0"/>
                <a:cs typeface="Arial Unicode MS" charset="0"/>
              </a:rPr>
              <a:t> and volumes.</a:t>
            </a:r>
            <a:endParaRPr lang="en-GB" sz="1800" dirty="0" smtClean="0">
              <a:solidFill>
                <a:srgbClr val="BB160E"/>
              </a:solidFill>
              <a:latin typeface="Arial" charset="0"/>
              <a:cs typeface="Arial Unicode MS" charset="0"/>
            </a:endParaRPr>
          </a:p>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dirty="0" smtClean="0">
                <a:solidFill>
                  <a:srgbClr val="BB160E"/>
                </a:solidFill>
                <a:latin typeface="Arial" charset="0"/>
                <a:cs typeface="Arial Unicode MS" charset="0"/>
              </a:rPr>
              <a:t>Independent module testing </a:t>
            </a:r>
            <a:r>
              <a:rPr lang="en-GB" sz="1800" dirty="0" smtClean="0">
                <a:solidFill>
                  <a:srgbClr val="000000"/>
                </a:solidFill>
                <a:latin typeface="Arial" charset="0"/>
                <a:cs typeface="Arial Unicode MS" charset="0"/>
              </a:rPr>
              <a:t>by a student with IT background, fixing bugs, modifications for portability</a:t>
            </a:r>
            <a:endParaRPr lang="en-GB" sz="1800" dirty="0" smtClean="0">
              <a:solidFill>
                <a:srgbClr val="000000"/>
              </a:solidFill>
              <a:latin typeface="Arial" charset="0"/>
              <a:cs typeface="Arial Unicode MS" charset="0"/>
            </a:endParaRPr>
          </a:p>
        </p:txBody>
      </p:sp>
      <p:sp>
        <p:nvSpPr>
          <p:cNvPr id="3" name="TextBox 2"/>
          <p:cNvSpPr txBox="1"/>
          <p:nvPr/>
        </p:nvSpPr>
        <p:spPr>
          <a:xfrm>
            <a:off x="4343400" y="4343400"/>
            <a:ext cx="4495800" cy="1563505"/>
          </a:xfrm>
          <a:prstGeom prst="rect">
            <a:avLst/>
          </a:prstGeom>
          <a:noFill/>
        </p:spPr>
        <p:txBody>
          <a:bodyPr wrap="square" rtlCol="0">
            <a:spAutoFit/>
          </a:bodyPr>
          <a:lstStyle/>
          <a:p>
            <a:pPr marL="285750" indent="-285750">
              <a:buFont typeface="Arial"/>
              <a:buChar char="•"/>
            </a:pPr>
            <a:r>
              <a:rPr lang="en-US" sz="1600" b="1" dirty="0" smtClean="0">
                <a:solidFill>
                  <a:schemeClr val="tx1"/>
                </a:solidFill>
                <a:latin typeface="+mn-lt"/>
              </a:rPr>
              <a:t>parameter verification test set</a:t>
            </a:r>
          </a:p>
          <a:p>
            <a:pPr marL="285750" indent="-285750">
              <a:buFont typeface="Arial"/>
              <a:buChar char="•"/>
            </a:pPr>
            <a:r>
              <a:rPr lang="en-US" sz="1600" b="1" dirty="0" smtClean="0">
                <a:solidFill>
                  <a:schemeClr val="tx1"/>
                </a:solidFill>
                <a:latin typeface="+mn-lt"/>
              </a:rPr>
              <a:t>3 different data sets test sets</a:t>
            </a:r>
          </a:p>
          <a:p>
            <a:pPr marL="285750" indent="-285750">
              <a:buFont typeface="Arial"/>
              <a:buChar char="•"/>
            </a:pPr>
            <a:r>
              <a:rPr lang="en-US" sz="1600" b="1" dirty="0" smtClean="0">
                <a:solidFill>
                  <a:schemeClr val="tx1"/>
                </a:solidFill>
                <a:latin typeface="+mn-lt"/>
              </a:rPr>
              <a:t>run original script in </a:t>
            </a:r>
            <a:r>
              <a:rPr lang="en-US" sz="1600" b="1" dirty="0">
                <a:solidFill>
                  <a:schemeClr val="tx1"/>
                </a:solidFill>
                <a:latin typeface="+mn-lt"/>
              </a:rPr>
              <a:t>L</a:t>
            </a:r>
            <a:r>
              <a:rPr lang="en-US" sz="1600" b="1" dirty="0" smtClean="0">
                <a:solidFill>
                  <a:schemeClr val="tx1"/>
                </a:solidFill>
                <a:latin typeface="+mn-lt"/>
              </a:rPr>
              <a:t>inux</a:t>
            </a:r>
          </a:p>
          <a:p>
            <a:pPr marL="285750" indent="-285750">
              <a:buFont typeface="Arial"/>
              <a:buChar char="•"/>
            </a:pPr>
            <a:r>
              <a:rPr lang="en-US" sz="1600" b="1" dirty="0" smtClean="0">
                <a:solidFill>
                  <a:schemeClr val="tx1"/>
                </a:solidFill>
                <a:latin typeface="+mn-lt"/>
              </a:rPr>
              <a:t>run fixed script in Linux and on Windows</a:t>
            </a:r>
          </a:p>
          <a:p>
            <a:endParaRPr lang="en-US" sz="1600" dirty="0">
              <a:solidFill>
                <a:schemeClr val="tx1"/>
              </a:solidFill>
              <a:latin typeface="+mn-lt"/>
            </a:endParaRPr>
          </a:p>
          <a:p>
            <a:r>
              <a:rPr lang="en-US" sz="1600" dirty="0" smtClean="0">
                <a:solidFill>
                  <a:schemeClr val="tx1"/>
                </a:solidFill>
                <a:latin typeface="+mn-lt"/>
              </a:rPr>
              <a:t>Full report linked to man </a:t>
            </a:r>
            <a:r>
              <a:rPr lang="en-US" sz="1600" dirty="0" smtClean="0">
                <a:solidFill>
                  <a:schemeClr val="tx1"/>
                </a:solidFill>
                <a:latin typeface="+mn-lt"/>
              </a:rPr>
              <a:t>page</a:t>
            </a:r>
            <a:endParaRPr lang="en-US" sz="1600" dirty="0">
              <a:solidFill>
                <a:schemeClr val="tx1"/>
              </a:solidFill>
              <a:latin typeface="+mn-lt"/>
            </a:endParaRPr>
          </a:p>
          <a:p>
            <a:r>
              <a:rPr lang="en-US" sz="1600" dirty="0" smtClean="0">
                <a:solidFill>
                  <a:schemeClr val="tx1"/>
                </a:solidFill>
                <a:latin typeface="+mn-lt"/>
              </a:rPr>
              <a:t>After testing and fixes submitted through </a:t>
            </a:r>
            <a:r>
              <a:rPr lang="en-US" sz="1600" dirty="0" smtClean="0">
                <a:solidFill>
                  <a:schemeClr val="tx1"/>
                </a:solidFill>
                <a:latin typeface="+mn-lt"/>
              </a:rPr>
              <a:t>SVN</a:t>
            </a:r>
            <a:endParaRPr lang="en-US" sz="1600" dirty="0">
              <a:solidFill>
                <a:schemeClr val="tx1"/>
              </a:solidFill>
              <a:latin typeface="+mn-lt"/>
            </a:endParaRPr>
          </a:p>
        </p:txBody>
      </p:sp>
      <p:pic>
        <p:nvPicPr>
          <p:cNvPr id="4" name="Picture 3" descr="JohL_testfig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276600"/>
            <a:ext cx="3371850" cy="3175000"/>
          </a:xfrm>
          <a:prstGeom prst="rect">
            <a:avLst/>
          </a:prstGeom>
        </p:spPr>
      </p:pic>
      <p:pic>
        <p:nvPicPr>
          <p:cNvPr id="7" name="Picture 6" descr="transec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295400"/>
            <a:ext cx="2842488" cy="1905000"/>
          </a:xfrm>
          <a:prstGeom prst="rect">
            <a:avLst/>
          </a:prstGeom>
        </p:spPr>
      </p:pic>
    </p:spTree>
    <p:extLst>
      <p:ext uri="{BB962C8B-B14F-4D97-AF65-F5344CB8AC3E}">
        <p14:creationId xmlns:p14="http://schemas.microsoft.com/office/powerpoint/2010/main" val="36848070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441325" y="438150"/>
            <a:ext cx="8016875" cy="1085850"/>
          </a:xfrm>
          <a:ln/>
        </p:spPr>
        <p:txBody>
          <a:bodyPr/>
          <a:lstStyle/>
          <a:p>
            <a:pPr algn="l">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smtClean="0">
                <a:solidFill>
                  <a:srgbClr val="000080"/>
                </a:solidFill>
              </a:rPr>
              <a:t>Beyond courses: Research and</a:t>
            </a:r>
            <a:br>
              <a:rPr lang="en-US" b="1" dirty="0" smtClean="0">
                <a:solidFill>
                  <a:srgbClr val="000080"/>
                </a:solidFill>
              </a:rPr>
            </a:br>
            <a:r>
              <a:rPr lang="en-US" b="1" dirty="0" smtClean="0">
                <a:solidFill>
                  <a:srgbClr val="000080"/>
                </a:solidFill>
              </a:rPr>
              <a:t>collaboration with CTU Prague </a:t>
            </a:r>
            <a:endParaRPr lang="en-US" b="1" dirty="0">
              <a:solidFill>
                <a:srgbClr val="000080"/>
              </a:solidFill>
            </a:endParaRPr>
          </a:p>
        </p:txBody>
      </p:sp>
      <p:sp>
        <p:nvSpPr>
          <p:cNvPr id="5" name="TextBox 4"/>
          <p:cNvSpPr txBox="1"/>
          <p:nvPr/>
        </p:nvSpPr>
        <p:spPr>
          <a:xfrm>
            <a:off x="457200" y="1905000"/>
            <a:ext cx="6553200" cy="2616101"/>
          </a:xfrm>
          <a:prstGeom prst="rect">
            <a:avLst/>
          </a:prstGeom>
          <a:noFill/>
        </p:spPr>
        <p:txBody>
          <a:bodyPr wrap="square" rtlCol="0">
            <a:spAutoFit/>
          </a:bodyPr>
          <a:lstStyle/>
          <a:p>
            <a:pPr>
              <a:lnSpc>
                <a:spcPct val="100000"/>
              </a:lnSpc>
            </a:pPr>
            <a:r>
              <a:rPr lang="en-US" sz="2000" dirty="0" smtClean="0">
                <a:solidFill>
                  <a:srgbClr val="000000"/>
                </a:solidFill>
                <a:latin typeface="+mn-lt"/>
              </a:rPr>
              <a:t>Google summer </a:t>
            </a:r>
            <a:r>
              <a:rPr lang="en-US" sz="2000" dirty="0">
                <a:solidFill>
                  <a:srgbClr val="000000"/>
                </a:solidFill>
                <a:latin typeface="+mn-lt"/>
              </a:rPr>
              <a:t>of </a:t>
            </a:r>
            <a:r>
              <a:rPr lang="en-US" sz="2000" dirty="0" smtClean="0">
                <a:solidFill>
                  <a:srgbClr val="000000"/>
                </a:solidFill>
                <a:latin typeface="+mn-lt"/>
              </a:rPr>
              <a:t>code 2008, 2010, 2011: </a:t>
            </a:r>
            <a:endParaRPr lang="en-US" sz="2000" dirty="0" smtClean="0">
              <a:solidFill>
                <a:srgbClr val="000000"/>
              </a:solidFill>
              <a:latin typeface="+mn-lt"/>
            </a:endParaRPr>
          </a:p>
          <a:p>
            <a:pPr>
              <a:lnSpc>
                <a:spcPct val="100000"/>
              </a:lnSpc>
            </a:pPr>
            <a:r>
              <a:rPr lang="en-US" sz="2000" dirty="0" smtClean="0">
                <a:solidFill>
                  <a:srgbClr val="000000"/>
                </a:solidFill>
                <a:latin typeface="+mn-lt"/>
              </a:rPr>
              <a:t>GRASS GIS </a:t>
            </a:r>
            <a:r>
              <a:rPr lang="en-US" sz="2000" dirty="0" smtClean="0">
                <a:solidFill>
                  <a:srgbClr val="000000"/>
                </a:solidFill>
                <a:latin typeface="+mn-lt"/>
              </a:rPr>
              <a:t>Development,</a:t>
            </a:r>
            <a:endParaRPr lang="en-US" sz="2400" dirty="0" smtClean="0">
              <a:solidFill>
                <a:srgbClr val="000000"/>
              </a:solidFill>
              <a:latin typeface="+mn-lt"/>
            </a:endParaRPr>
          </a:p>
          <a:p>
            <a:pPr>
              <a:lnSpc>
                <a:spcPct val="100000"/>
              </a:lnSpc>
            </a:pPr>
            <a:r>
              <a:rPr lang="en-US" sz="2000" b="1" dirty="0" smtClean="0">
                <a:solidFill>
                  <a:srgbClr val="000000"/>
                </a:solidFill>
                <a:latin typeface="+mn-lt"/>
              </a:rPr>
              <a:t>Visualization tools for time series and 3D</a:t>
            </a:r>
            <a:endParaRPr lang="en-US" sz="2000" b="1" dirty="0" smtClean="0">
              <a:solidFill>
                <a:srgbClr val="000000"/>
              </a:solidFill>
              <a:latin typeface="+mn-lt"/>
            </a:endParaRPr>
          </a:p>
          <a:p>
            <a:pPr>
              <a:lnSpc>
                <a:spcPct val="100000"/>
              </a:lnSpc>
            </a:pPr>
            <a:r>
              <a:rPr lang="en-US" sz="2000" dirty="0" smtClean="0">
                <a:solidFill>
                  <a:srgbClr val="000000"/>
                </a:solidFill>
                <a:latin typeface="+mn-lt"/>
              </a:rPr>
              <a:t>new interface: </a:t>
            </a:r>
            <a:r>
              <a:rPr lang="en-US" sz="2000" dirty="0" err="1" smtClean="0">
                <a:solidFill>
                  <a:srgbClr val="000000"/>
                </a:solidFill>
                <a:latin typeface="+mn-lt"/>
              </a:rPr>
              <a:t>wxnviz</a:t>
            </a:r>
            <a:endParaRPr lang="en-US" sz="2000" dirty="0" smtClean="0">
              <a:solidFill>
                <a:srgbClr val="000000"/>
              </a:solidFill>
              <a:latin typeface="+mn-lt"/>
            </a:endParaRPr>
          </a:p>
          <a:p>
            <a:pPr>
              <a:lnSpc>
                <a:spcPct val="100000"/>
              </a:lnSpc>
            </a:pPr>
            <a:r>
              <a:rPr lang="en-US" sz="2000" dirty="0" smtClean="0">
                <a:solidFill>
                  <a:srgbClr val="000000"/>
                </a:solidFill>
                <a:latin typeface="+mn-lt"/>
              </a:rPr>
              <a:t>improved volumes in </a:t>
            </a:r>
            <a:r>
              <a:rPr lang="en-US" sz="2000" dirty="0" err="1" smtClean="0">
                <a:solidFill>
                  <a:srgbClr val="000000"/>
                </a:solidFill>
                <a:latin typeface="+mn-lt"/>
              </a:rPr>
              <a:t>wxnviz</a:t>
            </a:r>
            <a:endParaRPr lang="en-US" sz="2000" dirty="0" smtClean="0">
              <a:solidFill>
                <a:srgbClr val="000000"/>
              </a:solidFill>
              <a:latin typeface="+mn-lt"/>
            </a:endParaRPr>
          </a:p>
          <a:p>
            <a:pPr>
              <a:lnSpc>
                <a:spcPct val="100000"/>
              </a:lnSpc>
            </a:pPr>
            <a:r>
              <a:rPr lang="en-US" sz="2000" dirty="0" smtClean="0">
                <a:solidFill>
                  <a:srgbClr val="000000"/>
                </a:solidFill>
                <a:latin typeface="+mn-lt"/>
              </a:rPr>
              <a:t>new tools: map swipe, animations</a:t>
            </a:r>
          </a:p>
          <a:p>
            <a:pPr>
              <a:lnSpc>
                <a:spcPct val="100000"/>
              </a:lnSpc>
            </a:pPr>
            <a:endParaRPr lang="en-US" sz="2400" dirty="0">
              <a:solidFill>
                <a:srgbClr val="000000"/>
              </a:solidFill>
              <a:latin typeface="+mn-lt"/>
            </a:endParaRPr>
          </a:p>
          <a:p>
            <a:pPr>
              <a:lnSpc>
                <a:spcPct val="100000"/>
              </a:lnSpc>
            </a:pPr>
            <a:r>
              <a:rPr lang="en-US" sz="2000" dirty="0">
                <a:solidFill>
                  <a:srgbClr val="000000"/>
                </a:solidFill>
                <a:latin typeface="+mn-lt"/>
              </a:rPr>
              <a:t>R</a:t>
            </a:r>
            <a:r>
              <a:rPr lang="en-US" sz="2000" dirty="0" smtClean="0">
                <a:solidFill>
                  <a:srgbClr val="000000"/>
                </a:solidFill>
                <a:latin typeface="+mn-lt"/>
              </a:rPr>
              <a:t>esearch and development collaboration</a:t>
            </a:r>
          </a:p>
        </p:txBody>
      </p:sp>
      <p:sp>
        <p:nvSpPr>
          <p:cNvPr id="4" name="TextBox 3"/>
          <p:cNvSpPr txBox="1"/>
          <p:nvPr/>
        </p:nvSpPr>
        <p:spPr>
          <a:xfrm>
            <a:off x="457200" y="4648200"/>
            <a:ext cx="5791200" cy="1569660"/>
          </a:xfrm>
          <a:prstGeom prst="rect">
            <a:avLst/>
          </a:prstGeom>
          <a:noFill/>
        </p:spPr>
        <p:txBody>
          <a:bodyPr wrap="square" rtlCol="0">
            <a:spAutoFit/>
          </a:bodyPr>
          <a:lstStyle/>
          <a:p>
            <a:pPr>
              <a:lnSpc>
                <a:spcPct val="100000"/>
              </a:lnSpc>
            </a:pPr>
            <a:r>
              <a:rPr lang="en-US" sz="2400" b="1" dirty="0" smtClean="0">
                <a:solidFill>
                  <a:srgbClr val="00664D"/>
                </a:solidFill>
                <a:latin typeface="+mn-lt"/>
              </a:rPr>
              <a:t>CTU team </a:t>
            </a:r>
            <a:r>
              <a:rPr lang="en-US" sz="2400" b="1" dirty="0" smtClean="0">
                <a:solidFill>
                  <a:srgbClr val="00664D"/>
                </a:solidFill>
                <a:latin typeface="+mn-lt"/>
              </a:rPr>
              <a:t>- Martin and students: </a:t>
            </a:r>
            <a:r>
              <a:rPr lang="en-US" sz="2400" dirty="0" smtClean="0">
                <a:solidFill>
                  <a:schemeClr val="tx1"/>
                </a:solidFill>
                <a:latin typeface="+mn-lt"/>
              </a:rPr>
              <a:t>development of visualization tools</a:t>
            </a:r>
          </a:p>
          <a:p>
            <a:pPr>
              <a:lnSpc>
                <a:spcPct val="100000"/>
              </a:lnSpc>
            </a:pPr>
            <a:r>
              <a:rPr lang="en-US" sz="2400" b="1" dirty="0" smtClean="0">
                <a:solidFill>
                  <a:srgbClr val="00664D"/>
                </a:solidFill>
                <a:latin typeface="+mn-lt"/>
              </a:rPr>
              <a:t>NCSU team: </a:t>
            </a:r>
            <a:r>
              <a:rPr lang="en-US" sz="2400" dirty="0" smtClean="0">
                <a:solidFill>
                  <a:srgbClr val="000000"/>
                </a:solidFill>
                <a:latin typeface="+mn-lt"/>
              </a:rPr>
              <a:t>data collection, </a:t>
            </a:r>
            <a:r>
              <a:rPr lang="en-US" sz="2400" dirty="0" smtClean="0">
                <a:solidFill>
                  <a:srgbClr val="000000"/>
                </a:solidFill>
                <a:latin typeface="+mn-lt"/>
              </a:rPr>
              <a:t>processing, applications</a:t>
            </a:r>
            <a:endParaRPr lang="en-US" sz="2400" dirty="0">
              <a:solidFill>
                <a:srgbClr val="000000"/>
              </a:solidFill>
              <a:latin typeface="+mn-lt"/>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629400" y="4419600"/>
            <a:ext cx="2209800" cy="990600"/>
          </a:xfrm>
          <a:prstGeom prst="rect">
            <a:avLst/>
          </a:prstGeom>
        </p:spPr>
      </p:pic>
      <p:pic>
        <p:nvPicPr>
          <p:cNvPr id="2" name="Picture 1" descr="320px-Gsoc_2011_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752600"/>
            <a:ext cx="975393" cy="649246"/>
          </a:xfrm>
          <a:prstGeom prst="rect">
            <a:avLst/>
          </a:prstGeom>
        </p:spPr>
      </p:pic>
      <p:pic>
        <p:nvPicPr>
          <p:cNvPr id="3" name="Picture 2" descr="MapSwipe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600" y="2743200"/>
            <a:ext cx="1864100" cy="1447800"/>
          </a:xfrm>
          <a:prstGeom prst="rect">
            <a:avLst/>
          </a:prstGeom>
        </p:spPr>
      </p:pic>
      <p:pic>
        <p:nvPicPr>
          <p:cNvPr id="7" name="Picture 6" descr="320px-Gsoc_2010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7000" y="1752600"/>
            <a:ext cx="1156363" cy="622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956880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457199" y="438150"/>
            <a:ext cx="8004175" cy="827088"/>
          </a:xfrm>
          <a:ln/>
        </p:spPr>
        <p:txBody>
          <a:bodyPr/>
          <a:lstStyle/>
          <a:p>
            <a:pPr algn="l">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smtClean="0">
                <a:solidFill>
                  <a:srgbClr val="000080"/>
                </a:solidFill>
              </a:rPr>
              <a:t>NCSU R</a:t>
            </a:r>
            <a:r>
              <a:rPr lang="en-US" b="1" dirty="0" smtClean="0">
                <a:solidFill>
                  <a:srgbClr val="000080"/>
                </a:solidFill>
              </a:rPr>
              <a:t>esearch using GRASS</a:t>
            </a:r>
            <a:endParaRPr lang="en-US" b="1" dirty="0">
              <a:solidFill>
                <a:srgbClr val="000080"/>
              </a:solidFill>
            </a:endParaRPr>
          </a:p>
        </p:txBody>
      </p:sp>
      <p:pic>
        <p:nvPicPr>
          <p:cNvPr id="2" name="Picture 1" descr="GRASSonPPixel2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676400"/>
            <a:ext cx="2438400" cy="1501987"/>
          </a:xfrm>
          <a:prstGeom prst="rect">
            <a:avLst/>
          </a:prstGeom>
        </p:spPr>
      </p:pic>
      <p:pic>
        <p:nvPicPr>
          <p:cNvPr id="1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l="15215" r="5757"/>
          <a:stretch>
            <a:fillRect/>
          </a:stretch>
        </p:blipFill>
        <p:spPr bwMode="auto">
          <a:xfrm>
            <a:off x="5388385" y="5257800"/>
            <a:ext cx="3103153" cy="990600"/>
          </a:xfrm>
          <a:prstGeom prst="rect">
            <a:avLst/>
          </a:prstGeom>
          <a:noFill/>
          <a:ln>
            <a:noFill/>
          </a:ln>
          <a:effectLst/>
          <a:extLst>
            <a:ext uri="{909E8E84-426E-40dd-AFC4-6F175D3DCCD1}">
              <a14:hiddenFill xmlns:a14="http://schemas.microsoft.com/office/drawing/2010/main">
                <a:blipFill dpi="0" rotWithShape="0">
                  <a:blip/>
                  <a:srcRect l="15215" r="575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a:xfrm>
            <a:off x="381000" y="1905000"/>
            <a:ext cx="4800600" cy="3182410"/>
          </a:xfrm>
          <a:prstGeom prst="rect">
            <a:avLst/>
          </a:prstGeom>
        </p:spPr>
        <p:txBody>
          <a:bodyPr wrap="square">
            <a:spAutoFit/>
          </a:bodyPr>
          <a:lstStyle/>
          <a:p>
            <a:pPr marL="342900" indent="-342900">
              <a:lnSpc>
                <a:spcPct val="120000"/>
              </a:lnSpc>
              <a:buClrTx/>
              <a:buFont typeface="Arial"/>
              <a:buChar char="•"/>
            </a:pPr>
            <a:r>
              <a:rPr lang="en-US" sz="2400" b="1" dirty="0">
                <a:solidFill>
                  <a:srgbClr val="000000"/>
                </a:solidFill>
                <a:latin typeface="Arial" charset="0"/>
              </a:rPr>
              <a:t>Lidar data time series analysis</a:t>
            </a:r>
          </a:p>
          <a:p>
            <a:pPr marL="342900" indent="-342900">
              <a:lnSpc>
                <a:spcPct val="120000"/>
              </a:lnSpc>
              <a:buClrTx/>
              <a:buFont typeface="Arial"/>
              <a:buChar char="•"/>
            </a:pPr>
            <a:r>
              <a:rPr lang="en-US" sz="2400" b="1" dirty="0" smtClean="0">
                <a:solidFill>
                  <a:srgbClr val="000000"/>
                </a:solidFill>
                <a:latin typeface="Arial" charset="0"/>
              </a:rPr>
              <a:t>Coastal terrain dynamics</a:t>
            </a:r>
          </a:p>
          <a:p>
            <a:pPr marL="342900" indent="-342900">
              <a:lnSpc>
                <a:spcPct val="120000"/>
              </a:lnSpc>
              <a:buClrTx/>
              <a:buFont typeface="Arial"/>
              <a:buChar char="•"/>
            </a:pPr>
            <a:r>
              <a:rPr lang="en-US" sz="2400" b="1" dirty="0" smtClean="0">
                <a:solidFill>
                  <a:srgbClr val="000000"/>
                </a:solidFill>
                <a:latin typeface="Arial" charset="0"/>
              </a:rPr>
              <a:t>Terrestrial </a:t>
            </a:r>
            <a:r>
              <a:rPr lang="en-US" sz="2400" b="1" dirty="0" err="1" smtClean="0">
                <a:solidFill>
                  <a:srgbClr val="000000"/>
                </a:solidFill>
                <a:latin typeface="Arial" charset="0"/>
              </a:rPr>
              <a:t>lidar</a:t>
            </a:r>
            <a:r>
              <a:rPr lang="en-US" sz="2400" b="1" dirty="0" smtClean="0">
                <a:solidFill>
                  <a:srgbClr val="000000"/>
                </a:solidFill>
                <a:latin typeface="Arial" charset="0"/>
              </a:rPr>
              <a:t> mapping </a:t>
            </a:r>
          </a:p>
          <a:p>
            <a:pPr marL="342900" indent="-342900">
              <a:lnSpc>
                <a:spcPct val="120000"/>
              </a:lnSpc>
              <a:buClrTx/>
              <a:buFont typeface="Arial"/>
              <a:buChar char="•"/>
            </a:pPr>
            <a:r>
              <a:rPr lang="en-US" sz="2400" b="1" dirty="0" smtClean="0">
                <a:solidFill>
                  <a:srgbClr val="000000"/>
                </a:solidFill>
                <a:latin typeface="Arial" charset="0"/>
              </a:rPr>
              <a:t>Tangible </a:t>
            </a:r>
            <a:r>
              <a:rPr lang="en-US" sz="2400" b="1" dirty="0">
                <a:solidFill>
                  <a:srgbClr val="000000"/>
                </a:solidFill>
                <a:latin typeface="Arial" charset="0"/>
              </a:rPr>
              <a:t>Geospatial Modeling </a:t>
            </a:r>
            <a:r>
              <a:rPr lang="en-US" sz="2400" b="1" dirty="0" smtClean="0">
                <a:solidFill>
                  <a:srgbClr val="000000"/>
                </a:solidFill>
                <a:latin typeface="Arial" charset="0"/>
              </a:rPr>
              <a:t>System</a:t>
            </a:r>
          </a:p>
          <a:p>
            <a:pPr marL="342900" indent="-342900">
              <a:lnSpc>
                <a:spcPct val="120000"/>
              </a:lnSpc>
              <a:buClrTx/>
              <a:buFont typeface="Arial"/>
              <a:buChar char="•"/>
            </a:pPr>
            <a:r>
              <a:rPr lang="en-US" sz="2400" b="1" dirty="0" smtClean="0">
                <a:solidFill>
                  <a:srgbClr val="000000"/>
                </a:solidFill>
                <a:latin typeface="Arial" charset="0"/>
              </a:rPr>
              <a:t>Erosion modeling</a:t>
            </a:r>
          </a:p>
        </p:txBody>
      </p:sp>
      <p:pic>
        <p:nvPicPr>
          <p:cNvPr id="7" name="Picture 6" descr="C52_fig11_tangeoms_revH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3200400"/>
            <a:ext cx="3335398" cy="1752600"/>
          </a:xfrm>
          <a:prstGeom prst="rect">
            <a:avLst/>
          </a:prstGeom>
        </p:spPr>
      </p:pic>
    </p:spTree>
    <p:extLst>
      <p:ext uri="{BB962C8B-B14F-4D97-AF65-F5344CB8AC3E}">
        <p14:creationId xmlns:p14="http://schemas.microsoft.com/office/powerpoint/2010/main" val="39702586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295400"/>
            <a:ext cx="5029200" cy="4800600"/>
          </a:xfrm>
        </p:spPr>
        <p:txBody>
          <a:bodyPr/>
          <a:lstStyle/>
          <a:p>
            <a:pPr>
              <a:lnSpc>
                <a:spcPct val="100000"/>
              </a:lnSpc>
              <a:spcBef>
                <a:spcPts val="0"/>
              </a:spcBef>
              <a:spcAft>
                <a:spcPts val="0"/>
              </a:spcAft>
              <a:defRPr/>
            </a:pPr>
            <a:r>
              <a:rPr lang="en-US" sz="2400" b="1" dirty="0" smtClean="0">
                <a:solidFill>
                  <a:srgbClr val="008000"/>
                </a:solidFill>
              </a:rPr>
              <a:t>1D feature change: </a:t>
            </a:r>
            <a:endParaRPr lang="en-US" sz="2400" b="1" dirty="0" smtClean="0">
              <a:solidFill>
                <a:srgbClr val="008000"/>
              </a:solidFill>
            </a:endParaRPr>
          </a:p>
          <a:p>
            <a:pPr>
              <a:lnSpc>
                <a:spcPct val="100000"/>
              </a:lnSpc>
              <a:spcBef>
                <a:spcPts val="0"/>
              </a:spcBef>
              <a:spcAft>
                <a:spcPts val="0"/>
              </a:spcAft>
              <a:buFont typeface="Arial"/>
              <a:buChar char="•"/>
              <a:defRPr/>
            </a:pPr>
            <a:r>
              <a:rPr lang="en-US" dirty="0" smtClean="0"/>
              <a:t>shorelines</a:t>
            </a:r>
            <a:r>
              <a:rPr lang="en-US" dirty="0" smtClean="0"/>
              <a:t>, dune crests </a:t>
            </a:r>
          </a:p>
          <a:p>
            <a:pPr>
              <a:lnSpc>
                <a:spcPct val="100000"/>
              </a:lnSpc>
              <a:spcBef>
                <a:spcPts val="0"/>
              </a:spcBef>
              <a:spcAft>
                <a:spcPts val="0"/>
              </a:spcAft>
              <a:buFont typeface="Arial"/>
              <a:buChar char="•"/>
              <a:defRPr/>
            </a:pPr>
            <a:r>
              <a:rPr lang="en-US" dirty="0" smtClean="0">
                <a:solidFill>
                  <a:schemeClr val="tx1"/>
                </a:solidFill>
              </a:rPr>
              <a:t>tracing feature migration along transects</a:t>
            </a:r>
            <a:endParaRPr lang="en-US" sz="1800" b="1" dirty="0" smtClean="0">
              <a:solidFill>
                <a:srgbClr val="000090"/>
              </a:solidFill>
            </a:endParaRPr>
          </a:p>
          <a:p>
            <a:pPr marL="0" indent="0">
              <a:lnSpc>
                <a:spcPct val="100000"/>
              </a:lnSpc>
              <a:spcBef>
                <a:spcPts val="0"/>
              </a:spcBef>
              <a:spcAft>
                <a:spcPts val="0"/>
              </a:spcAft>
              <a:defRPr/>
            </a:pPr>
            <a:r>
              <a:rPr lang="en-US" sz="2400" b="1" dirty="0" smtClean="0">
                <a:solidFill>
                  <a:srgbClr val="008000"/>
                </a:solidFill>
              </a:rPr>
              <a:t>2D pattern of elevation change: </a:t>
            </a:r>
          </a:p>
          <a:p>
            <a:pPr marL="285750" indent="-285750">
              <a:lnSpc>
                <a:spcPct val="100000"/>
              </a:lnSpc>
              <a:spcBef>
                <a:spcPts val="0"/>
              </a:spcBef>
              <a:spcAft>
                <a:spcPts val="0"/>
              </a:spcAft>
              <a:buFont typeface="Arial"/>
              <a:buChar char="•"/>
              <a:defRPr/>
            </a:pPr>
            <a:r>
              <a:rPr lang="en-US" dirty="0" smtClean="0"/>
              <a:t>Difference of DEMs, volumes</a:t>
            </a:r>
          </a:p>
          <a:p>
            <a:pPr>
              <a:lnSpc>
                <a:spcPct val="100000"/>
              </a:lnSpc>
              <a:spcBef>
                <a:spcPts val="0"/>
              </a:spcBef>
              <a:spcAft>
                <a:spcPts val="0"/>
              </a:spcAft>
              <a:buFont typeface="Arial"/>
              <a:buChar char="•"/>
              <a:defRPr/>
            </a:pPr>
            <a:r>
              <a:rPr lang="en-US" dirty="0"/>
              <a:t>Per cell statistics applied to DEM time series </a:t>
            </a:r>
            <a:r>
              <a:rPr lang="en-US" dirty="0" smtClean="0"/>
              <a:t>: core and envelope concept</a:t>
            </a:r>
            <a:endParaRPr lang="en-US" sz="2000" b="1" dirty="0" smtClean="0"/>
          </a:p>
          <a:p>
            <a:pPr>
              <a:lnSpc>
                <a:spcPct val="100000"/>
              </a:lnSpc>
              <a:spcBef>
                <a:spcPts val="0"/>
              </a:spcBef>
              <a:spcAft>
                <a:spcPts val="0"/>
              </a:spcAft>
              <a:defRPr/>
            </a:pPr>
            <a:r>
              <a:rPr lang="en-US" sz="2400" b="1" dirty="0" smtClean="0">
                <a:solidFill>
                  <a:srgbClr val="008000"/>
                </a:solidFill>
              </a:rPr>
              <a:t>3D space-time cube: </a:t>
            </a:r>
            <a:r>
              <a:rPr lang="en-US" sz="2400" i="1" dirty="0" smtClean="0">
                <a:solidFill>
                  <a:schemeClr val="tx1"/>
                </a:solidFill>
              </a:rPr>
              <a:t>z=f(</a:t>
            </a:r>
            <a:r>
              <a:rPr lang="en-US" sz="2400" i="1" dirty="0" err="1" smtClean="0">
                <a:solidFill>
                  <a:schemeClr val="tx1"/>
                </a:solidFill>
              </a:rPr>
              <a:t>x,y,t</a:t>
            </a:r>
            <a:r>
              <a:rPr lang="en-US" sz="2400" i="1" dirty="0" smtClean="0">
                <a:solidFill>
                  <a:schemeClr val="tx1"/>
                </a:solidFill>
              </a:rPr>
              <a:t>)</a:t>
            </a:r>
          </a:p>
          <a:p>
            <a:pPr>
              <a:defRPr/>
            </a:pPr>
            <a:endParaRPr lang="en-US" sz="2400" b="1" dirty="0" smtClean="0">
              <a:solidFill>
                <a:srgbClr val="000090"/>
              </a:solidFill>
            </a:endParaRPr>
          </a:p>
          <a:p>
            <a:pPr>
              <a:defRPr/>
            </a:pPr>
            <a:r>
              <a:rPr lang="en-US" sz="2400" b="1" dirty="0" smtClean="0">
                <a:solidFill>
                  <a:srgbClr val="000090"/>
                </a:solidFill>
              </a:rPr>
              <a:t>Applications:</a:t>
            </a:r>
            <a:endParaRPr lang="en-US" sz="2400" b="1" dirty="0" smtClean="0">
              <a:solidFill>
                <a:srgbClr val="000090"/>
              </a:solidFill>
            </a:endParaRPr>
          </a:p>
          <a:p>
            <a:pPr>
              <a:defRPr/>
            </a:pPr>
            <a:r>
              <a:rPr lang="en-US" sz="2400" b="1" dirty="0" smtClean="0">
                <a:solidFill>
                  <a:srgbClr val="008000"/>
                </a:solidFill>
              </a:rPr>
              <a:t>Coastal terrain change</a:t>
            </a:r>
          </a:p>
          <a:p>
            <a:pPr>
              <a:defRPr/>
            </a:pPr>
            <a:r>
              <a:rPr lang="en-US" sz="2400" b="1" dirty="0" smtClean="0">
                <a:solidFill>
                  <a:srgbClr val="008000"/>
                </a:solidFill>
              </a:rPr>
              <a:t>Eroding stream bank in Piedmont</a:t>
            </a:r>
            <a:endParaRPr lang="en-US" sz="2400" b="1" dirty="0" smtClean="0">
              <a:solidFill>
                <a:srgbClr val="008000"/>
              </a:solidFill>
            </a:endParaRPr>
          </a:p>
          <a:p>
            <a:pPr>
              <a:defRPr/>
            </a:pPr>
            <a:endParaRPr lang="en-US" sz="2400" b="1" dirty="0"/>
          </a:p>
        </p:txBody>
      </p:sp>
      <p:pic>
        <p:nvPicPr>
          <p:cNvPr id="217091" name="Picture 7" descr="Cube_elev.png"/>
          <p:cNvPicPr>
            <a:picLocks noChangeAspect="1"/>
          </p:cNvPicPr>
          <p:nvPr/>
        </p:nvPicPr>
        <p:blipFill>
          <a:blip r:embed="rId3">
            <a:extLst>
              <a:ext uri="{28A0092B-C50C-407E-A947-70E740481C1C}">
                <a14:useLocalDpi xmlns:a14="http://schemas.microsoft.com/office/drawing/2010/main" val="0"/>
              </a:ext>
            </a:extLst>
          </a:blip>
          <a:srcRect l="7504" t="13235" r="12610" b="14345"/>
          <a:stretch>
            <a:fillRect/>
          </a:stretch>
        </p:blipFill>
        <p:spPr bwMode="auto">
          <a:xfrm>
            <a:off x="6248400" y="3505200"/>
            <a:ext cx="2133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424800" y="533400"/>
            <a:ext cx="8229600" cy="609600"/>
          </a:xfrm>
          <a:prstGeom prst="rect">
            <a:avLst/>
          </a:prstGeom>
        </p:spPr>
        <p:txBody>
          <a:bodyPr>
            <a:normAutofit/>
          </a:bodyPr>
          <a:lst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a:lstStyle>
          <a:p>
            <a:pPr algn="l"/>
            <a:r>
              <a:rPr lang="en-US" dirty="0" smtClean="0">
                <a:solidFill>
                  <a:srgbClr val="000090"/>
                </a:solidFill>
              </a:rPr>
              <a:t>Lidar time series analysis</a:t>
            </a:r>
            <a:endParaRPr lang="en-US" dirty="0">
              <a:solidFill>
                <a:srgbClr val="000090"/>
              </a:solidFill>
            </a:endParaRPr>
          </a:p>
        </p:txBody>
      </p:sp>
      <p:pic>
        <p:nvPicPr>
          <p:cNvPr id="11" name="Picture 10" descr="PC100733.JPG"/>
          <p:cNvPicPr>
            <a:picLocks noChangeAspect="1"/>
          </p:cNvPicPr>
          <p:nvPr/>
        </p:nvPicPr>
        <p:blipFill rotWithShape="1">
          <a:blip r:embed="rId4" cstate="screen">
            <a:extLst>
              <a:ext uri="{28A0092B-C50C-407E-A947-70E740481C1C}">
                <a14:useLocalDpi xmlns:a14="http://schemas.microsoft.com/office/drawing/2010/main"/>
              </a:ext>
            </a:extLst>
          </a:blip>
          <a:srcRect t="13013" r="-920" b="14360"/>
          <a:stretch/>
        </p:blipFill>
        <p:spPr>
          <a:xfrm>
            <a:off x="6400800" y="5562600"/>
            <a:ext cx="1600200" cy="788308"/>
          </a:xfrm>
          <a:prstGeom prst="rect">
            <a:avLst/>
          </a:prstGeom>
        </p:spPr>
      </p:pic>
      <p:sp>
        <p:nvSpPr>
          <p:cNvPr id="7" name="TextBox 6"/>
          <p:cNvSpPr txBox="1"/>
          <p:nvPr/>
        </p:nvSpPr>
        <p:spPr>
          <a:xfrm>
            <a:off x="6382463" y="5222536"/>
            <a:ext cx="980331" cy="253916"/>
          </a:xfrm>
          <a:prstGeom prst="rect">
            <a:avLst/>
          </a:prstGeom>
          <a:noFill/>
        </p:spPr>
        <p:txBody>
          <a:bodyPr wrap="none" rtlCol="0">
            <a:spAutoFit/>
          </a:bodyPr>
          <a:lstStyle/>
          <a:p>
            <a:r>
              <a:rPr lang="en-US" dirty="0" smtClean="0">
                <a:solidFill>
                  <a:srgbClr val="000090"/>
                </a:solidFill>
              </a:rPr>
              <a:t>coast photo</a:t>
            </a:r>
            <a:endParaRPr lang="en-US" dirty="0">
              <a:solidFill>
                <a:srgbClr val="000090"/>
              </a:solidFill>
            </a:endParaRPr>
          </a:p>
        </p:txBody>
      </p:sp>
      <p:pic>
        <p:nvPicPr>
          <p:cNvPr id="13" name="Picture 9" descr="NVIZmovie.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438400"/>
            <a:ext cx="2362200" cy="972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transects.jpg"/>
          <p:cNvPicPr>
            <a:picLocks noChangeAspect="1"/>
          </p:cNvPicPr>
          <p:nvPr/>
        </p:nvPicPr>
        <p:blipFill rotWithShape="1">
          <a:blip r:embed="rId6">
            <a:extLst>
              <a:ext uri="{28A0092B-C50C-407E-A947-70E740481C1C}">
                <a14:useLocalDpi xmlns:a14="http://schemas.microsoft.com/office/drawing/2010/main" val="0"/>
              </a:ext>
            </a:extLst>
          </a:blip>
          <a:srcRect t="5418" b="34717"/>
          <a:stretch/>
        </p:blipFill>
        <p:spPr>
          <a:xfrm>
            <a:off x="6248400" y="1371600"/>
            <a:ext cx="2171128" cy="871067"/>
          </a:xfrm>
          <a:prstGeom prst="rect">
            <a:avLst/>
          </a:prstGeom>
        </p:spPr>
      </p:pic>
      <p:pic>
        <p:nvPicPr>
          <p:cNvPr id="15" name="Picture 14" descr="Rodanthe_postIrene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0800" y="4604620"/>
            <a:ext cx="1541810" cy="881780"/>
          </a:xfrm>
          <a:prstGeom prst="rect">
            <a:avLst/>
          </a:prstGeom>
        </p:spPr>
      </p:pic>
    </p:spTree>
    <p:extLst>
      <p:ext uri="{BB962C8B-B14F-4D97-AF65-F5344CB8AC3E}">
        <p14:creationId xmlns:p14="http://schemas.microsoft.com/office/powerpoint/2010/main" val="152802455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97200" cy="789618"/>
          </a:xfrm>
        </p:spPr>
        <p:txBody>
          <a:bodyPr>
            <a:normAutofit/>
          </a:bodyPr>
          <a:lstStyle/>
          <a:p>
            <a:pPr algn="l"/>
            <a:r>
              <a:rPr lang="en-US" b="1" dirty="0" smtClean="0">
                <a:solidFill>
                  <a:srgbClr val="000090"/>
                </a:solidFill>
              </a:rPr>
              <a:t>Coastal terrain dynamics</a:t>
            </a:r>
            <a:endParaRPr lang="en-US" b="1" dirty="0">
              <a:solidFill>
                <a:srgbClr val="000090"/>
              </a:solidFill>
            </a:endParaRPr>
          </a:p>
        </p:txBody>
      </p:sp>
      <p:sp>
        <p:nvSpPr>
          <p:cNvPr id="21" name="Slide Number Placeholder 20"/>
          <p:cNvSpPr>
            <a:spLocks noGrp="1"/>
          </p:cNvSpPr>
          <p:nvPr>
            <p:ph type="sldNum" sz="quarter" idx="4294967295"/>
          </p:nvPr>
        </p:nvSpPr>
        <p:spPr>
          <a:xfrm>
            <a:off x="8077200" y="6492876"/>
            <a:ext cx="1066800" cy="365125"/>
          </a:xfrm>
          <a:prstGeom prst="rect">
            <a:avLst/>
          </a:prstGeom>
        </p:spPr>
        <p:txBody>
          <a:bodyPr lIns="91430" tIns="45715" rIns="91430" bIns="45715"/>
          <a:lstStyle/>
          <a:p>
            <a:fld id="{7B494A5A-BE83-46B6-97ED-C2B29807DBD0}" type="slidenum">
              <a:rPr lang="en-US" sz="1400" b="1"/>
              <a:pPr/>
              <a:t>25</a:t>
            </a:fld>
            <a:endParaRPr lang="en-US" sz="1400" b="1" dirty="0"/>
          </a:p>
        </p:txBody>
      </p:sp>
      <p:pic>
        <p:nvPicPr>
          <p:cNvPr id="25" name="Picture 2" descr="OBX_googleEarth.png"/>
          <p:cNvPicPr>
            <a:picLocks noChangeAspect="1"/>
          </p:cNvPicPr>
          <p:nvPr/>
        </p:nvPicPr>
        <p:blipFill rotWithShape="1">
          <a:blip r:embed="rId3">
            <a:extLst>
              <a:ext uri="{28A0092B-C50C-407E-A947-70E740481C1C}">
                <a14:useLocalDpi xmlns:a14="http://schemas.microsoft.com/office/drawing/2010/main" val="0"/>
              </a:ext>
            </a:extLst>
          </a:blip>
          <a:srcRect t="12506"/>
          <a:stretch/>
        </p:blipFill>
        <p:spPr bwMode="auto">
          <a:xfrm>
            <a:off x="6118431" y="1072974"/>
            <a:ext cx="2492169" cy="540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3"/>
          <p:cNvSpPr txBox="1">
            <a:spLocks noChangeArrowheads="1"/>
          </p:cNvSpPr>
          <p:nvPr/>
        </p:nvSpPr>
        <p:spPr bwMode="auto">
          <a:xfrm>
            <a:off x="6081711" y="5821478"/>
            <a:ext cx="1189132" cy="208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1" tIns="44996"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600" i="1" dirty="0"/>
              <a:t>Cape Hatteras</a:t>
            </a:r>
          </a:p>
        </p:txBody>
      </p:sp>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b="13068"/>
          <a:stretch>
            <a:fillRect/>
          </a:stretch>
        </p:blipFill>
        <p:spPr bwMode="auto">
          <a:xfrm>
            <a:off x="6207455" y="6189769"/>
            <a:ext cx="1093456" cy="207382"/>
          </a:xfrm>
          <a:prstGeom prst="rect">
            <a:avLst/>
          </a:prstGeom>
          <a:noFill/>
          <a:ln>
            <a:noFill/>
          </a:ln>
          <a:effectLst/>
          <a:extLst>
            <a:ext uri="{909E8E84-426E-40dd-AFC4-6F175D3DCCD1}">
              <a14:hiddenFill xmlns:a14="http://schemas.microsoft.com/office/drawing/2010/main">
                <a:blipFill dpi="0" rotWithShape="0">
                  <a:blip/>
                  <a:srcRect b="1306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 name="Text Box 3"/>
          <p:cNvSpPr txBox="1">
            <a:spLocks noChangeArrowheads="1"/>
          </p:cNvSpPr>
          <p:nvPr/>
        </p:nvSpPr>
        <p:spPr bwMode="auto">
          <a:xfrm>
            <a:off x="6187551" y="6120643"/>
            <a:ext cx="1105920" cy="161726"/>
          </a:xfrm>
          <a:prstGeom prst="rect">
            <a:avLst/>
          </a:prstGeom>
          <a:solidFill>
            <a:srgbClr val="FFFFFF"/>
          </a:solidFill>
          <a:ln>
            <a:noFill/>
          </a:ln>
          <a:effectLst/>
          <a:extLst/>
        </p:spPr>
        <p:txBody>
          <a:bodyPr wrap="none" lIns="89991" tIns="44996"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900" dirty="0">
                <a:solidFill>
                  <a:srgbClr val="000000"/>
                </a:solidFill>
              </a:rPr>
              <a:t>0                     10km</a:t>
            </a:r>
          </a:p>
        </p:txBody>
      </p:sp>
      <p:sp>
        <p:nvSpPr>
          <p:cNvPr id="30" name="Text Box 4"/>
          <p:cNvSpPr txBox="1">
            <a:spLocks noChangeArrowheads="1"/>
          </p:cNvSpPr>
          <p:nvPr/>
        </p:nvSpPr>
        <p:spPr bwMode="auto">
          <a:xfrm rot="2948291">
            <a:off x="7407762" y="1418221"/>
            <a:ext cx="1105127" cy="249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1" tIns="44996"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i="1" dirty="0"/>
              <a:t>Atlantic Ocean</a:t>
            </a:r>
          </a:p>
        </p:txBody>
      </p:sp>
      <p:sp>
        <p:nvSpPr>
          <p:cNvPr id="31" name="Text Box 5"/>
          <p:cNvSpPr txBox="1">
            <a:spLocks noChangeArrowheads="1"/>
          </p:cNvSpPr>
          <p:nvPr/>
        </p:nvSpPr>
        <p:spPr bwMode="auto">
          <a:xfrm>
            <a:off x="6234111" y="1686225"/>
            <a:ext cx="1189134" cy="208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1" tIns="44996"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600" dirty="0">
                <a:solidFill>
                  <a:srgbClr val="FFFF00"/>
                </a:solidFill>
              </a:rPr>
              <a:t>Nags Head</a:t>
            </a:r>
          </a:p>
        </p:txBody>
      </p:sp>
      <p:sp>
        <p:nvSpPr>
          <p:cNvPr id="32" name="AutoShape 6"/>
          <p:cNvSpPr>
            <a:spLocks noChangeArrowheads="1"/>
          </p:cNvSpPr>
          <p:nvPr/>
        </p:nvSpPr>
        <p:spPr bwMode="auto">
          <a:xfrm>
            <a:off x="8298417" y="6103404"/>
            <a:ext cx="170093" cy="224620"/>
          </a:xfrm>
          <a:prstGeom prst="upArrow">
            <a:avLst>
              <a:gd name="adj1" fmla="val 50000"/>
              <a:gd name="adj2" fmla="val 33482"/>
            </a:avLst>
          </a:prstGeom>
          <a:noFill/>
          <a:ln w="9360">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0" tIns="45715" rIns="91430" bIns="45715" anchor="ctr"/>
          <a:lstStyle/>
          <a:p>
            <a:pPr>
              <a:defRPr/>
            </a:pPr>
            <a:endParaRPr lang="en-US"/>
          </a:p>
        </p:txBody>
      </p:sp>
      <p:sp>
        <p:nvSpPr>
          <p:cNvPr id="33" name="Text Box 7"/>
          <p:cNvSpPr txBox="1">
            <a:spLocks noChangeArrowheads="1"/>
          </p:cNvSpPr>
          <p:nvPr/>
        </p:nvSpPr>
        <p:spPr bwMode="auto">
          <a:xfrm>
            <a:off x="8261151" y="6258897"/>
            <a:ext cx="242989" cy="19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1" tIns="44996"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endParaRPr lang="en-US" sz="800" dirty="0">
              <a:solidFill>
                <a:srgbClr val="000000"/>
              </a:solidFill>
            </a:endParaRPr>
          </a:p>
        </p:txBody>
      </p:sp>
      <p:sp>
        <p:nvSpPr>
          <p:cNvPr id="37" name="Text Box 5"/>
          <p:cNvSpPr txBox="1">
            <a:spLocks noChangeArrowheads="1"/>
          </p:cNvSpPr>
          <p:nvPr/>
        </p:nvSpPr>
        <p:spPr bwMode="auto">
          <a:xfrm>
            <a:off x="6919911" y="2981625"/>
            <a:ext cx="1189134" cy="208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1" tIns="44996"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600" dirty="0" err="1" smtClean="0">
                <a:solidFill>
                  <a:srgbClr val="FFFF00"/>
                </a:solidFill>
              </a:rPr>
              <a:t>Rodanthe</a:t>
            </a:r>
            <a:endParaRPr lang="en-US" sz="1600" dirty="0">
              <a:solidFill>
                <a:srgbClr val="FFFF00"/>
              </a:solidFill>
            </a:endParaRPr>
          </a:p>
        </p:txBody>
      </p:sp>
      <p:pic>
        <p:nvPicPr>
          <p:cNvPr id="38" name="Picture 1" descr="Rodanthehouse_Nov2010_Bowers.png"/>
          <p:cNvPicPr>
            <a:picLocks noChangeAspect="1"/>
          </p:cNvPicPr>
          <p:nvPr/>
        </p:nvPicPr>
        <p:blipFill>
          <a:blip r:embed="rId5">
            <a:extLst>
              <a:ext uri="{28A0092B-C50C-407E-A947-70E740481C1C}">
                <a14:useLocalDpi xmlns:a14="http://schemas.microsoft.com/office/drawing/2010/main" val="0"/>
              </a:ext>
            </a:extLst>
          </a:blip>
          <a:srcRect l="3337" t="2432" r="3415" b="4253"/>
          <a:stretch>
            <a:fillRect/>
          </a:stretch>
        </p:blipFill>
        <p:spPr bwMode="auto">
          <a:xfrm>
            <a:off x="3124200" y="2819401"/>
            <a:ext cx="273050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04800" y="1143000"/>
            <a:ext cx="2322998" cy="1034786"/>
          </a:xfrm>
          <a:prstGeom prst="rect">
            <a:avLst/>
          </a:prstGeom>
        </p:spPr>
        <p:txBody>
          <a:bodyPr wrap="none" lIns="82945" tIns="41473" rIns="82945" bIns="41473">
            <a:spAutoFit/>
          </a:bodyPr>
          <a:lstStyle/>
          <a:p>
            <a:r>
              <a:rPr lang="en-US" sz="2400" b="1" dirty="0" smtClean="0">
                <a:solidFill>
                  <a:srgbClr val="472400"/>
                </a:solidFill>
                <a:latin typeface="+mn-lt"/>
              </a:rPr>
              <a:t>Barrier islands</a:t>
            </a:r>
          </a:p>
          <a:p>
            <a:r>
              <a:rPr lang="en-US" sz="2400" b="1" dirty="0" smtClean="0">
                <a:solidFill>
                  <a:srgbClr val="000090"/>
                </a:solidFill>
              </a:rPr>
              <a:t>Outer </a:t>
            </a:r>
            <a:r>
              <a:rPr lang="en-US" sz="2400" b="1" dirty="0">
                <a:solidFill>
                  <a:srgbClr val="000090"/>
                </a:solidFill>
              </a:rPr>
              <a:t>Banks</a:t>
            </a:r>
          </a:p>
          <a:p>
            <a:endParaRPr lang="en-US" sz="2400" b="1" dirty="0">
              <a:latin typeface="+mn-lt"/>
            </a:endParaRPr>
          </a:p>
        </p:txBody>
      </p:sp>
      <p:sp>
        <p:nvSpPr>
          <p:cNvPr id="9" name="Rectangle 8"/>
          <p:cNvSpPr/>
          <p:nvPr/>
        </p:nvSpPr>
        <p:spPr>
          <a:xfrm>
            <a:off x="304800" y="2081396"/>
            <a:ext cx="2667000" cy="4392628"/>
          </a:xfrm>
          <a:prstGeom prst="rect">
            <a:avLst/>
          </a:prstGeom>
        </p:spPr>
        <p:txBody>
          <a:bodyPr wrap="square" lIns="82945" tIns="41473" rIns="82945" bIns="41473">
            <a:spAutoFit/>
          </a:bodyPr>
          <a:lstStyle/>
          <a:p>
            <a:pPr marL="96827">
              <a:lnSpc>
                <a:spcPct val="100000"/>
              </a:lnSpc>
              <a:buSzPct val="45000"/>
              <a:tabLst>
                <a:tab pos="273022" algn="l"/>
                <a:tab pos="377785" algn="l"/>
                <a:tab pos="827002" algn="l"/>
                <a:tab pos="1276218" algn="l"/>
                <a:tab pos="1725434" algn="l"/>
                <a:tab pos="2174650" algn="l"/>
                <a:tab pos="2623866" algn="l"/>
                <a:tab pos="3073082" algn="l"/>
                <a:tab pos="3522297" algn="l"/>
                <a:tab pos="3971513" algn="l"/>
                <a:tab pos="4420730" algn="l"/>
                <a:tab pos="4869945" algn="l"/>
                <a:tab pos="5319162" algn="l"/>
                <a:tab pos="5768377" algn="l"/>
                <a:tab pos="6217594" algn="l"/>
                <a:tab pos="6666809" algn="l"/>
                <a:tab pos="7116025" algn="l"/>
                <a:tab pos="7565240" algn="l"/>
                <a:tab pos="8014457" algn="l"/>
                <a:tab pos="8463672" algn="l"/>
                <a:tab pos="8912889" algn="l"/>
              </a:tabLst>
              <a:defRPr/>
            </a:pPr>
            <a:r>
              <a:rPr lang="en-US" sz="1800" dirty="0" smtClean="0">
                <a:solidFill>
                  <a:schemeClr val="accent1">
                    <a:lumMod val="75000"/>
                  </a:schemeClr>
                </a:solidFill>
                <a:latin typeface="+mn-lt"/>
                <a:cs typeface="TimesNewRomanPSMT" charset="0"/>
              </a:rPr>
              <a:t>Dynamic </a:t>
            </a:r>
            <a:r>
              <a:rPr lang="en-US" sz="1800" dirty="0" smtClean="0">
                <a:solidFill>
                  <a:schemeClr val="accent1">
                    <a:lumMod val="75000"/>
                  </a:schemeClr>
                </a:solidFill>
                <a:latin typeface="+mn-lt"/>
                <a:cs typeface="TimesNewRomanPSMT" charset="0"/>
              </a:rPr>
              <a:t>landscape</a:t>
            </a:r>
            <a:r>
              <a:rPr lang="en-US" sz="1800" dirty="0" smtClean="0">
                <a:solidFill>
                  <a:schemeClr val="tx2"/>
                </a:solidFill>
                <a:latin typeface="+mn-lt"/>
                <a:cs typeface="TimesNewRomanPSMT" charset="0"/>
              </a:rPr>
              <a:t>:</a:t>
            </a:r>
          </a:p>
          <a:p>
            <a:pPr marL="96827">
              <a:lnSpc>
                <a:spcPct val="100000"/>
              </a:lnSpc>
              <a:buSzPct val="45000"/>
              <a:tabLst>
                <a:tab pos="273022" algn="l"/>
                <a:tab pos="377785" algn="l"/>
                <a:tab pos="827002" algn="l"/>
                <a:tab pos="1276218" algn="l"/>
                <a:tab pos="1725434" algn="l"/>
                <a:tab pos="2174650" algn="l"/>
                <a:tab pos="2623866" algn="l"/>
                <a:tab pos="3073082" algn="l"/>
                <a:tab pos="3522297" algn="l"/>
                <a:tab pos="3971513" algn="l"/>
                <a:tab pos="4420730" algn="l"/>
                <a:tab pos="4869945" algn="l"/>
                <a:tab pos="5319162" algn="l"/>
                <a:tab pos="5768377" algn="l"/>
                <a:tab pos="6217594" algn="l"/>
                <a:tab pos="6666809" algn="l"/>
                <a:tab pos="7116025" algn="l"/>
                <a:tab pos="7565240" algn="l"/>
                <a:tab pos="8014457" algn="l"/>
                <a:tab pos="8463672" algn="l"/>
                <a:tab pos="8912889" algn="l"/>
              </a:tabLst>
              <a:defRPr/>
            </a:pPr>
            <a:r>
              <a:rPr lang="en-US" sz="1800" dirty="0" smtClean="0">
                <a:solidFill>
                  <a:schemeClr val="tx2"/>
                </a:solidFill>
                <a:latin typeface="+mn-lt"/>
                <a:cs typeface="TimesNewRomanPSMT" charset="0"/>
              </a:rPr>
              <a:t>sand redistributed </a:t>
            </a:r>
          </a:p>
          <a:p>
            <a:pPr marL="96827">
              <a:lnSpc>
                <a:spcPct val="100000"/>
              </a:lnSpc>
              <a:buSzPct val="45000"/>
              <a:tabLst>
                <a:tab pos="273022" algn="l"/>
                <a:tab pos="377785" algn="l"/>
                <a:tab pos="827002" algn="l"/>
                <a:tab pos="1276218" algn="l"/>
                <a:tab pos="1725434" algn="l"/>
                <a:tab pos="2174650" algn="l"/>
                <a:tab pos="2623866" algn="l"/>
                <a:tab pos="3073082" algn="l"/>
                <a:tab pos="3522297" algn="l"/>
                <a:tab pos="3971513" algn="l"/>
                <a:tab pos="4420730" algn="l"/>
                <a:tab pos="4869945" algn="l"/>
                <a:tab pos="5319162" algn="l"/>
                <a:tab pos="5768377" algn="l"/>
                <a:tab pos="6217594" algn="l"/>
                <a:tab pos="6666809" algn="l"/>
                <a:tab pos="7116025" algn="l"/>
                <a:tab pos="7565240" algn="l"/>
                <a:tab pos="8014457" algn="l"/>
                <a:tab pos="8463672" algn="l"/>
                <a:tab pos="8912889" algn="l"/>
              </a:tabLst>
              <a:defRPr/>
            </a:pPr>
            <a:r>
              <a:rPr lang="en-US" sz="1800" dirty="0" smtClean="0">
                <a:solidFill>
                  <a:schemeClr val="tx2"/>
                </a:solidFill>
                <a:latin typeface="+mn-lt"/>
                <a:cs typeface="TimesNewRomanPSMT" charset="0"/>
              </a:rPr>
              <a:t>by </a:t>
            </a:r>
            <a:r>
              <a:rPr lang="en-US" sz="1800" dirty="0">
                <a:solidFill>
                  <a:schemeClr val="tx2"/>
                </a:solidFill>
                <a:latin typeface="+mn-lt"/>
                <a:cs typeface="TimesNewRomanPSMT" charset="0"/>
              </a:rPr>
              <a:t>wind, waves, storm surge</a:t>
            </a:r>
          </a:p>
          <a:p>
            <a:pPr marL="96827">
              <a:lnSpc>
                <a:spcPct val="100000"/>
              </a:lnSpc>
              <a:buSzPct val="45000"/>
              <a:tabLst>
                <a:tab pos="273022" algn="l"/>
                <a:tab pos="377785" algn="l"/>
                <a:tab pos="827002" algn="l"/>
                <a:tab pos="1276218" algn="l"/>
                <a:tab pos="1725434" algn="l"/>
                <a:tab pos="2174650" algn="l"/>
                <a:tab pos="2623866" algn="l"/>
                <a:tab pos="3073082" algn="l"/>
                <a:tab pos="3522297" algn="l"/>
                <a:tab pos="3971513" algn="l"/>
                <a:tab pos="4420730" algn="l"/>
                <a:tab pos="4869945" algn="l"/>
                <a:tab pos="5319162" algn="l"/>
                <a:tab pos="5768377" algn="l"/>
                <a:tab pos="6217594" algn="l"/>
                <a:tab pos="6666809" algn="l"/>
                <a:tab pos="7116025" algn="l"/>
                <a:tab pos="7565240" algn="l"/>
                <a:tab pos="8014457" algn="l"/>
                <a:tab pos="8463672" algn="l"/>
                <a:tab pos="8912889" algn="l"/>
              </a:tabLst>
              <a:defRPr/>
            </a:pPr>
            <a:endParaRPr lang="en-US" sz="1800" dirty="0" smtClean="0">
              <a:solidFill>
                <a:srgbClr val="00664D"/>
              </a:solidFill>
              <a:latin typeface="+mn-lt"/>
              <a:cs typeface="TimesNewRomanPSMT" charset="0"/>
            </a:endParaRPr>
          </a:p>
          <a:p>
            <a:pPr marL="96827">
              <a:lnSpc>
                <a:spcPct val="100000"/>
              </a:lnSpc>
              <a:buSzPct val="45000"/>
              <a:tabLst>
                <a:tab pos="273022" algn="l"/>
                <a:tab pos="377785" algn="l"/>
                <a:tab pos="827002" algn="l"/>
                <a:tab pos="1276218" algn="l"/>
                <a:tab pos="1725434" algn="l"/>
                <a:tab pos="2174650" algn="l"/>
                <a:tab pos="2623866" algn="l"/>
                <a:tab pos="3073082" algn="l"/>
                <a:tab pos="3522297" algn="l"/>
                <a:tab pos="3971513" algn="l"/>
                <a:tab pos="4420730" algn="l"/>
                <a:tab pos="4869945" algn="l"/>
                <a:tab pos="5319162" algn="l"/>
                <a:tab pos="5768377" algn="l"/>
                <a:tab pos="6217594" algn="l"/>
                <a:tab pos="6666809" algn="l"/>
                <a:tab pos="7116025" algn="l"/>
                <a:tab pos="7565240" algn="l"/>
                <a:tab pos="8014457" algn="l"/>
                <a:tab pos="8463672" algn="l"/>
                <a:tab pos="8912889" algn="l"/>
              </a:tabLst>
              <a:defRPr/>
            </a:pPr>
            <a:r>
              <a:rPr lang="en-US" sz="1800" dirty="0" smtClean="0">
                <a:solidFill>
                  <a:srgbClr val="008000"/>
                </a:solidFill>
                <a:latin typeface="+mn-lt"/>
                <a:cs typeface="TimesNewRomanPSMT" charset="0"/>
              </a:rPr>
              <a:t>Vulnerable</a:t>
            </a:r>
            <a:r>
              <a:rPr lang="en-US" sz="1800" dirty="0">
                <a:solidFill>
                  <a:srgbClr val="008000"/>
                </a:solidFill>
                <a:latin typeface="+mn-lt"/>
                <a:cs typeface="TimesNewRomanPSMT" charset="0"/>
              </a:rPr>
              <a:t>: </a:t>
            </a:r>
          </a:p>
          <a:p>
            <a:pPr marL="96827">
              <a:lnSpc>
                <a:spcPct val="100000"/>
              </a:lnSpc>
              <a:buSzPct val="45000"/>
              <a:tabLst>
                <a:tab pos="273022" algn="l"/>
                <a:tab pos="377785" algn="l"/>
                <a:tab pos="827002" algn="l"/>
                <a:tab pos="1276218" algn="l"/>
                <a:tab pos="1725434" algn="l"/>
                <a:tab pos="2174650" algn="l"/>
                <a:tab pos="2623866" algn="l"/>
                <a:tab pos="3073082" algn="l"/>
                <a:tab pos="3522297" algn="l"/>
                <a:tab pos="3971513" algn="l"/>
                <a:tab pos="4420730" algn="l"/>
                <a:tab pos="4869945" algn="l"/>
                <a:tab pos="5319162" algn="l"/>
                <a:tab pos="5768377" algn="l"/>
                <a:tab pos="6217594" algn="l"/>
                <a:tab pos="6666809" algn="l"/>
                <a:tab pos="7116025" algn="l"/>
                <a:tab pos="7565240" algn="l"/>
                <a:tab pos="8014457" algn="l"/>
                <a:tab pos="8463672" algn="l"/>
                <a:tab pos="8912889" algn="l"/>
              </a:tabLst>
              <a:defRPr/>
            </a:pPr>
            <a:r>
              <a:rPr lang="en-US" sz="1800" dirty="0">
                <a:solidFill>
                  <a:srgbClr val="000000"/>
                </a:solidFill>
                <a:latin typeface="+mn-lt"/>
                <a:cs typeface="TimesNewRomanPSMT" charset="0"/>
              </a:rPr>
              <a:t>coastal erosion, </a:t>
            </a:r>
            <a:endParaRPr lang="en-US" sz="1800" dirty="0" smtClean="0">
              <a:solidFill>
                <a:srgbClr val="000000"/>
              </a:solidFill>
              <a:latin typeface="+mn-lt"/>
              <a:cs typeface="TimesNewRomanPSMT" charset="0"/>
            </a:endParaRPr>
          </a:p>
          <a:p>
            <a:pPr marL="96827">
              <a:lnSpc>
                <a:spcPct val="100000"/>
              </a:lnSpc>
              <a:buSzPct val="45000"/>
              <a:tabLst>
                <a:tab pos="273022" algn="l"/>
                <a:tab pos="377785" algn="l"/>
                <a:tab pos="827002" algn="l"/>
                <a:tab pos="1276218" algn="l"/>
                <a:tab pos="1725434" algn="l"/>
                <a:tab pos="2174650" algn="l"/>
                <a:tab pos="2623866" algn="l"/>
                <a:tab pos="3073082" algn="l"/>
                <a:tab pos="3522297" algn="l"/>
                <a:tab pos="3971513" algn="l"/>
                <a:tab pos="4420730" algn="l"/>
                <a:tab pos="4869945" algn="l"/>
                <a:tab pos="5319162" algn="l"/>
                <a:tab pos="5768377" algn="l"/>
                <a:tab pos="6217594" algn="l"/>
                <a:tab pos="6666809" algn="l"/>
                <a:tab pos="7116025" algn="l"/>
                <a:tab pos="7565240" algn="l"/>
                <a:tab pos="8014457" algn="l"/>
                <a:tab pos="8463672" algn="l"/>
                <a:tab pos="8912889" algn="l"/>
              </a:tabLst>
              <a:defRPr/>
            </a:pPr>
            <a:r>
              <a:rPr lang="en-US" sz="1800" dirty="0" smtClean="0">
                <a:solidFill>
                  <a:srgbClr val="000000"/>
                </a:solidFill>
                <a:latin typeface="+mn-lt"/>
                <a:cs typeface="TimesNewRomanPSMT" charset="0"/>
              </a:rPr>
              <a:t>sea </a:t>
            </a:r>
            <a:r>
              <a:rPr lang="en-US" sz="1800" dirty="0">
                <a:solidFill>
                  <a:srgbClr val="000000"/>
                </a:solidFill>
                <a:latin typeface="+mn-lt"/>
                <a:cs typeface="TimesNewRomanPSMT" charset="0"/>
              </a:rPr>
              <a:t>level rise, </a:t>
            </a:r>
            <a:r>
              <a:rPr lang="en-US" sz="1800" dirty="0" smtClean="0">
                <a:solidFill>
                  <a:srgbClr val="000000"/>
                </a:solidFill>
                <a:latin typeface="+mn-lt"/>
                <a:cs typeface="TimesNewRomanPSMT" charset="0"/>
              </a:rPr>
              <a:t>breach</a:t>
            </a:r>
          </a:p>
          <a:p>
            <a:pPr marL="96827">
              <a:lnSpc>
                <a:spcPct val="100000"/>
              </a:lnSpc>
              <a:buSzPct val="45000"/>
              <a:tabLst>
                <a:tab pos="273022" algn="l"/>
                <a:tab pos="377785" algn="l"/>
                <a:tab pos="827002" algn="l"/>
                <a:tab pos="1276218" algn="l"/>
                <a:tab pos="1725434" algn="l"/>
                <a:tab pos="2174650" algn="l"/>
                <a:tab pos="2623866" algn="l"/>
                <a:tab pos="3073082" algn="l"/>
                <a:tab pos="3522297" algn="l"/>
                <a:tab pos="3971513" algn="l"/>
                <a:tab pos="4420730" algn="l"/>
                <a:tab pos="4869945" algn="l"/>
                <a:tab pos="5319162" algn="l"/>
                <a:tab pos="5768377" algn="l"/>
                <a:tab pos="6217594" algn="l"/>
                <a:tab pos="6666809" algn="l"/>
                <a:tab pos="7116025" algn="l"/>
                <a:tab pos="7565240" algn="l"/>
                <a:tab pos="8014457" algn="l"/>
                <a:tab pos="8463672" algn="l"/>
                <a:tab pos="8912889" algn="l"/>
              </a:tabLst>
              <a:defRPr/>
            </a:pPr>
            <a:endParaRPr lang="en-US" sz="1800" dirty="0">
              <a:solidFill>
                <a:srgbClr val="000000"/>
              </a:solidFill>
              <a:latin typeface="+mn-lt"/>
              <a:cs typeface="TimesNewRomanPSMT" charset="0"/>
            </a:endParaRPr>
          </a:p>
          <a:p>
            <a:pPr marL="96827">
              <a:lnSpc>
                <a:spcPct val="100000"/>
              </a:lnSpc>
              <a:buSzPct val="45000"/>
              <a:tabLst>
                <a:tab pos="273022" algn="l"/>
                <a:tab pos="377785" algn="l"/>
                <a:tab pos="827002" algn="l"/>
                <a:tab pos="1276218" algn="l"/>
                <a:tab pos="1725434" algn="l"/>
                <a:tab pos="2174650" algn="l"/>
                <a:tab pos="2623866" algn="l"/>
                <a:tab pos="3073082" algn="l"/>
                <a:tab pos="3522297" algn="l"/>
                <a:tab pos="3971513" algn="l"/>
                <a:tab pos="4420730" algn="l"/>
                <a:tab pos="4869945" algn="l"/>
                <a:tab pos="5319162" algn="l"/>
                <a:tab pos="5768377" algn="l"/>
                <a:tab pos="6217594" algn="l"/>
                <a:tab pos="6666809" algn="l"/>
                <a:tab pos="7116025" algn="l"/>
                <a:tab pos="7565240" algn="l"/>
                <a:tab pos="8014457" algn="l"/>
                <a:tab pos="8463672" algn="l"/>
                <a:tab pos="8912889" algn="l"/>
              </a:tabLst>
              <a:defRPr/>
            </a:pPr>
            <a:r>
              <a:rPr lang="en-US" sz="2000" b="1" dirty="0">
                <a:solidFill>
                  <a:srgbClr val="008000"/>
                </a:solidFill>
                <a:latin typeface="+mn-lt"/>
                <a:cs typeface="TimesNewRomanPSMT" charset="0"/>
              </a:rPr>
              <a:t>L</a:t>
            </a:r>
            <a:r>
              <a:rPr lang="en-US" sz="2000" b="1" dirty="0" smtClean="0">
                <a:solidFill>
                  <a:srgbClr val="008000"/>
                </a:solidFill>
                <a:latin typeface="+mn-lt"/>
                <a:cs typeface="TimesNewRomanPSMT" charset="0"/>
              </a:rPr>
              <a:t>idar mapping </a:t>
            </a:r>
          </a:p>
          <a:p>
            <a:pPr marL="96827">
              <a:lnSpc>
                <a:spcPct val="100000"/>
              </a:lnSpc>
              <a:buSzPct val="45000"/>
              <a:tabLst>
                <a:tab pos="273022" algn="l"/>
                <a:tab pos="377785" algn="l"/>
                <a:tab pos="827002" algn="l"/>
                <a:tab pos="1276218" algn="l"/>
                <a:tab pos="1725434" algn="l"/>
                <a:tab pos="2174650" algn="l"/>
                <a:tab pos="2623866" algn="l"/>
                <a:tab pos="3073082" algn="l"/>
                <a:tab pos="3522297" algn="l"/>
                <a:tab pos="3971513" algn="l"/>
                <a:tab pos="4420730" algn="l"/>
                <a:tab pos="4869945" algn="l"/>
                <a:tab pos="5319162" algn="l"/>
                <a:tab pos="5768377" algn="l"/>
                <a:tab pos="6217594" algn="l"/>
                <a:tab pos="6666809" algn="l"/>
                <a:tab pos="7116025" algn="l"/>
                <a:tab pos="7565240" algn="l"/>
                <a:tab pos="8014457" algn="l"/>
                <a:tab pos="8463672" algn="l"/>
                <a:tab pos="8912889" algn="l"/>
              </a:tabLst>
              <a:defRPr/>
            </a:pPr>
            <a:r>
              <a:rPr lang="en-US" sz="2000" b="1" dirty="0" smtClean="0">
                <a:solidFill>
                  <a:srgbClr val="008000"/>
                </a:solidFill>
                <a:latin typeface="+mn-lt"/>
                <a:cs typeface="TimesNewRomanPSMT" charset="0"/>
              </a:rPr>
              <a:t>1996 – 2011:</a:t>
            </a:r>
          </a:p>
          <a:p>
            <a:pPr marL="96827">
              <a:lnSpc>
                <a:spcPct val="100000"/>
              </a:lnSpc>
              <a:buSzPct val="45000"/>
              <a:tabLst>
                <a:tab pos="273022" algn="l"/>
                <a:tab pos="377785" algn="l"/>
                <a:tab pos="827002" algn="l"/>
                <a:tab pos="1276218" algn="l"/>
                <a:tab pos="1725434" algn="l"/>
                <a:tab pos="2174650" algn="l"/>
                <a:tab pos="2623866" algn="l"/>
                <a:tab pos="3073082" algn="l"/>
                <a:tab pos="3522297" algn="l"/>
                <a:tab pos="3971513" algn="l"/>
                <a:tab pos="4420730" algn="l"/>
                <a:tab pos="4869945" algn="l"/>
                <a:tab pos="5319162" algn="l"/>
                <a:tab pos="5768377" algn="l"/>
                <a:tab pos="6217594" algn="l"/>
                <a:tab pos="6666809" algn="l"/>
                <a:tab pos="7116025" algn="l"/>
                <a:tab pos="7565240" algn="l"/>
                <a:tab pos="8014457" algn="l"/>
                <a:tab pos="8463672" algn="l"/>
                <a:tab pos="8912889" algn="l"/>
              </a:tabLst>
              <a:defRPr/>
            </a:pPr>
            <a:r>
              <a:rPr lang="en-US" sz="2000" b="1" dirty="0" smtClean="0">
                <a:solidFill>
                  <a:srgbClr val="008000"/>
                </a:solidFill>
                <a:latin typeface="+mn-lt"/>
                <a:cs typeface="TimesNewRomanPSMT" charset="0"/>
              </a:rPr>
              <a:t>14 snapshots</a:t>
            </a:r>
          </a:p>
          <a:p>
            <a:pPr marL="96827">
              <a:lnSpc>
                <a:spcPct val="100000"/>
              </a:lnSpc>
              <a:buSzPct val="45000"/>
              <a:tabLst>
                <a:tab pos="273022" algn="l"/>
                <a:tab pos="377785" algn="l"/>
                <a:tab pos="827002" algn="l"/>
                <a:tab pos="1276218" algn="l"/>
                <a:tab pos="1725434" algn="l"/>
                <a:tab pos="2174650" algn="l"/>
                <a:tab pos="2623866" algn="l"/>
                <a:tab pos="3073082" algn="l"/>
                <a:tab pos="3522297" algn="l"/>
                <a:tab pos="3971513" algn="l"/>
                <a:tab pos="4420730" algn="l"/>
                <a:tab pos="4869945" algn="l"/>
                <a:tab pos="5319162" algn="l"/>
                <a:tab pos="5768377" algn="l"/>
                <a:tab pos="6217594" algn="l"/>
                <a:tab pos="6666809" algn="l"/>
                <a:tab pos="7116025" algn="l"/>
                <a:tab pos="7565240" algn="l"/>
                <a:tab pos="8014457" algn="l"/>
                <a:tab pos="8463672" algn="l"/>
                <a:tab pos="8912889" algn="l"/>
              </a:tabLst>
              <a:defRPr/>
            </a:pPr>
            <a:r>
              <a:rPr lang="en-US" sz="2000" b="1" dirty="0" smtClean="0">
                <a:solidFill>
                  <a:srgbClr val="005900"/>
                </a:solidFill>
                <a:latin typeface="+mn-lt"/>
                <a:cs typeface="TimesNewRomanPSMT" charset="0"/>
              </a:rPr>
              <a:t>Road mapping in 2012</a:t>
            </a:r>
            <a:endParaRPr lang="en-US" sz="2000" b="1" dirty="0" smtClean="0">
              <a:solidFill>
                <a:srgbClr val="005900"/>
              </a:solidFill>
              <a:latin typeface="+mn-lt"/>
              <a:cs typeface="TimesNewRomanPSMT" charset="0"/>
            </a:endParaRPr>
          </a:p>
          <a:p>
            <a:pPr marL="96827">
              <a:lnSpc>
                <a:spcPct val="100000"/>
              </a:lnSpc>
              <a:buSzPct val="45000"/>
              <a:tabLst>
                <a:tab pos="273022" algn="l"/>
                <a:tab pos="377785" algn="l"/>
                <a:tab pos="827002" algn="l"/>
                <a:tab pos="1276218" algn="l"/>
                <a:tab pos="1725434" algn="l"/>
                <a:tab pos="2174650" algn="l"/>
                <a:tab pos="2623866" algn="l"/>
                <a:tab pos="3073082" algn="l"/>
                <a:tab pos="3522297" algn="l"/>
                <a:tab pos="3971513" algn="l"/>
                <a:tab pos="4420730" algn="l"/>
                <a:tab pos="4869945" algn="l"/>
                <a:tab pos="5319162" algn="l"/>
                <a:tab pos="5768377" algn="l"/>
                <a:tab pos="6217594" algn="l"/>
                <a:tab pos="6666809" algn="l"/>
                <a:tab pos="7116025" algn="l"/>
                <a:tab pos="7565240" algn="l"/>
                <a:tab pos="8014457" algn="l"/>
                <a:tab pos="8463672" algn="l"/>
                <a:tab pos="8912889" algn="l"/>
              </a:tabLst>
              <a:defRPr/>
            </a:pPr>
            <a:endParaRPr lang="en-US" sz="1800" dirty="0">
              <a:solidFill>
                <a:srgbClr val="000000"/>
              </a:solidFill>
              <a:latin typeface="+mn-lt"/>
              <a:cs typeface="TimesNewRomanPSMT" charset="0"/>
            </a:endParaRPr>
          </a:p>
        </p:txBody>
      </p:sp>
      <p:pic>
        <p:nvPicPr>
          <p:cNvPr id="39" name="Picture 38" descr="Rodanthe_postIrene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0" y="4724400"/>
            <a:ext cx="2931220" cy="1676400"/>
          </a:xfrm>
          <a:prstGeom prst="rect">
            <a:avLst/>
          </a:prstGeom>
        </p:spPr>
      </p:pic>
      <p:pic>
        <p:nvPicPr>
          <p:cNvPr id="40" name="Picture 39" descr="Nort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1151" y="6051515"/>
            <a:ext cx="202406" cy="381000"/>
          </a:xfrm>
          <a:prstGeom prst="rect">
            <a:avLst/>
          </a:prstGeom>
        </p:spPr>
      </p:pic>
      <p:sp>
        <p:nvSpPr>
          <p:cNvPr id="22" name="Text Box 13"/>
          <p:cNvSpPr txBox="1">
            <a:spLocks noChangeArrowheads="1"/>
          </p:cNvSpPr>
          <p:nvPr/>
        </p:nvSpPr>
        <p:spPr bwMode="auto">
          <a:xfrm>
            <a:off x="6157911" y="1914825"/>
            <a:ext cx="15240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1" tIns="44996"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600" i="1" dirty="0" smtClean="0"/>
              <a:t>Jockey’s Ridge</a:t>
            </a:r>
            <a:endParaRPr lang="en-US" sz="1600" i="1" dirty="0"/>
          </a:p>
        </p:txBody>
      </p:sp>
      <p:pic>
        <p:nvPicPr>
          <p:cNvPr id="23" name="Content Placeholder 3" descr=":::::Desktop:Screen shot 2012-03-27 at 1.33.09 PM.png"/>
          <p:cNvPicPr>
            <a:picLocks noGrp="1"/>
          </p:cNvPicPr>
          <p:nvPr>
            <p:ph idx="1"/>
          </p:nvPr>
        </p:nvPicPr>
        <p:blipFill>
          <a:blip r:embed="rId8"/>
          <a:srcRect l="4140" r="4140"/>
          <a:stretch>
            <a:fillRect/>
          </a:stretch>
        </p:blipFill>
        <p:spPr bwMode="auto">
          <a:xfrm>
            <a:off x="3124200" y="1219200"/>
            <a:ext cx="2743920" cy="1519584"/>
          </a:xfrm>
          <a:prstGeom prst="rect">
            <a:avLst/>
          </a:prstGeom>
          <a:noFill/>
          <a:ln w="9525">
            <a:noFill/>
            <a:miter lim="800000"/>
            <a:headEnd/>
            <a:tailEnd/>
          </a:ln>
        </p:spPr>
      </p:pic>
    </p:spTree>
    <p:extLst>
      <p:ext uri="{BB962C8B-B14F-4D97-AF65-F5344CB8AC3E}">
        <p14:creationId xmlns:p14="http://schemas.microsoft.com/office/powerpoint/2010/main" val="5413028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10488" cy="762000"/>
          </a:xfrm>
        </p:spPr>
        <p:txBody>
          <a:bodyPr/>
          <a:lstStyle/>
          <a:p>
            <a:pPr algn="l">
              <a:defRPr/>
            </a:pPr>
            <a:r>
              <a:rPr lang="en-US" b="1" dirty="0" smtClean="0">
                <a:solidFill>
                  <a:srgbClr val="000090"/>
                </a:solidFill>
              </a:rPr>
              <a:t>DEM processing</a:t>
            </a:r>
            <a:endParaRPr lang="en-US" b="1" dirty="0">
              <a:solidFill>
                <a:srgbClr val="000090"/>
              </a:solidFill>
            </a:endParaRPr>
          </a:p>
        </p:txBody>
      </p:sp>
      <p:pic>
        <p:nvPicPr>
          <p:cNvPr id="6" name="Picture 11"/>
          <p:cNvPicPr>
            <a:picLocks noChangeAspect="1" noChangeArrowheads="1"/>
          </p:cNvPicPr>
          <p:nvPr/>
        </p:nvPicPr>
        <p:blipFill>
          <a:blip r:embed="rId2">
            <a:extLst>
              <a:ext uri="{28A0092B-C50C-407E-A947-70E740481C1C}">
                <a14:useLocalDpi xmlns:a14="http://schemas.microsoft.com/office/drawing/2010/main" val="0"/>
              </a:ext>
            </a:extLst>
          </a:blip>
          <a:srcRect l="61372" r="10002" b="64384"/>
          <a:stretch>
            <a:fillRect/>
          </a:stretch>
        </p:blipFill>
        <p:spPr bwMode="auto">
          <a:xfrm>
            <a:off x="4884064" y="990600"/>
            <a:ext cx="1669286" cy="1524000"/>
          </a:xfrm>
          <a:prstGeom prst="rect">
            <a:avLst/>
          </a:prstGeom>
          <a:noFill/>
          <a:ln>
            <a:noFill/>
          </a:ln>
          <a:effectLst/>
          <a:extLst>
            <a:ext uri="{909E8E84-426E-40dd-AFC4-6F175D3DCCD1}">
              <a14:hiddenFill xmlns:a14="http://schemas.microsoft.com/office/drawing/2010/main">
                <a:blipFill dpi="0" rotWithShape="0">
                  <a:blip/>
                  <a:srcRect l="61372" r="10002" b="6438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295400"/>
            <a:ext cx="161925" cy="39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53463" r="4476" b="60858"/>
          <a:stretch/>
        </p:blipFill>
        <p:spPr bwMode="auto">
          <a:xfrm>
            <a:off x="6730260" y="990601"/>
            <a:ext cx="1808901" cy="1524000"/>
          </a:xfrm>
          <a:prstGeom prst="rect">
            <a:avLst/>
          </a:prstGeom>
          <a:noFill/>
          <a:ln>
            <a:noFill/>
          </a:ln>
          <a:effectLst/>
          <a:extLst>
            <a:ext uri="{909E8E84-426E-40dd-AFC4-6F175D3DCCD1}">
              <a14:hiddenFill xmlns:a14="http://schemas.microsoft.com/office/drawing/2010/main">
                <a:blipFill dpi="0" rotWithShape="0">
                  <a:blip/>
                  <a:srcRect l="27818" r="6998" b="1982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5047" name="Picture 20" descr="RTKDEM2001"/>
          <p:cNvPicPr>
            <a:picLocks noChangeAspect="1" noChangeArrowheads="1"/>
          </p:cNvPicPr>
          <p:nvPr/>
        </p:nvPicPr>
        <p:blipFill>
          <a:blip r:embed="rId5">
            <a:extLst>
              <a:ext uri="{28A0092B-C50C-407E-A947-70E740481C1C}">
                <a14:useLocalDpi xmlns:a14="http://schemas.microsoft.com/office/drawing/2010/main" val="0"/>
              </a:ext>
            </a:extLst>
          </a:blip>
          <a:srcRect l="26056" t="45161" r="10564" b="11736"/>
          <a:stretch>
            <a:fillRect/>
          </a:stretch>
        </p:blipFill>
        <p:spPr bwMode="auto">
          <a:xfrm>
            <a:off x="4953000" y="2712394"/>
            <a:ext cx="3733800" cy="103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8" name="TextBox 24"/>
          <p:cNvSpPr txBox="1">
            <a:spLocks noChangeArrowheads="1"/>
          </p:cNvSpPr>
          <p:nvPr/>
        </p:nvSpPr>
        <p:spPr bwMode="auto">
          <a:xfrm>
            <a:off x="5105400" y="2590800"/>
            <a:ext cx="1967205" cy="46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solidFill>
                  <a:srgbClr val="0000FF"/>
                </a:solidFill>
              </a:rPr>
              <a:t>RTKGPS</a:t>
            </a:r>
          </a:p>
          <a:p>
            <a:r>
              <a:rPr lang="en-US" sz="1400" dirty="0" smtClean="0">
                <a:solidFill>
                  <a:schemeClr val="tx1"/>
                </a:solidFill>
              </a:rPr>
              <a:t>2001 Lidar 0.2m lower</a:t>
            </a:r>
            <a:endParaRPr lang="en-US" sz="1400" dirty="0">
              <a:solidFill>
                <a:schemeClr val="tx1"/>
              </a:solidFill>
            </a:endParaRPr>
          </a:p>
        </p:txBody>
      </p:sp>
      <p:sp>
        <p:nvSpPr>
          <p:cNvPr id="3" name="Content Placeholder 2"/>
          <p:cNvSpPr>
            <a:spLocks noGrp="1"/>
          </p:cNvSpPr>
          <p:nvPr>
            <p:ph idx="1"/>
          </p:nvPr>
        </p:nvSpPr>
        <p:spPr>
          <a:xfrm>
            <a:off x="609600" y="1066800"/>
            <a:ext cx="4114799" cy="2971800"/>
          </a:xfrm>
        </p:spPr>
        <p:txBody>
          <a:bodyPr/>
          <a:lstStyle/>
          <a:p>
            <a:pPr marL="0" indent="0">
              <a:lnSpc>
                <a:spcPct val="100000"/>
              </a:lnSpc>
              <a:defRPr/>
            </a:pPr>
            <a:r>
              <a:rPr lang="en-US" dirty="0"/>
              <a:t>P</a:t>
            </a:r>
            <a:r>
              <a:rPr lang="en-US" sz="2000" dirty="0" smtClean="0"/>
              <a:t>oint </a:t>
            </a:r>
            <a:r>
              <a:rPr lang="en-US" sz="2000" dirty="0" smtClean="0"/>
              <a:t>cloud </a:t>
            </a:r>
            <a:r>
              <a:rPr lang="en-US" sz="2000" i="1" dirty="0" smtClean="0"/>
              <a:t>(</a:t>
            </a:r>
            <a:r>
              <a:rPr lang="en-US" sz="2000" i="1" dirty="0" err="1" smtClean="0"/>
              <a:t>x,y,z</a:t>
            </a:r>
            <a:r>
              <a:rPr lang="en-US" sz="2000" i="1" dirty="0" smtClean="0"/>
              <a:t>)</a:t>
            </a:r>
            <a:r>
              <a:rPr lang="en-US" sz="2000" dirty="0" smtClean="0"/>
              <a:t> interpolated </a:t>
            </a:r>
            <a:r>
              <a:rPr lang="en-US" sz="2000" dirty="0" smtClean="0"/>
              <a:t>by smoothing </a:t>
            </a:r>
            <a:r>
              <a:rPr lang="en-US" sz="2000" dirty="0" smtClean="0"/>
              <a:t>spline to</a:t>
            </a:r>
            <a:r>
              <a:rPr lang="en-US" dirty="0"/>
              <a:t> </a:t>
            </a:r>
            <a:r>
              <a:rPr lang="en-US" sz="2000" dirty="0" smtClean="0"/>
              <a:t>DEMs at 0.3</a:t>
            </a:r>
            <a:r>
              <a:rPr lang="en-US" sz="2000" dirty="0" smtClean="0"/>
              <a:t>-</a:t>
            </a:r>
            <a:r>
              <a:rPr lang="en-US" sz="2000" dirty="0" smtClean="0"/>
              <a:t>2m resolution</a:t>
            </a:r>
            <a:endParaRPr lang="en-US" sz="2000" dirty="0"/>
          </a:p>
          <a:p>
            <a:pPr marL="0" indent="0">
              <a:lnSpc>
                <a:spcPct val="100000"/>
              </a:lnSpc>
              <a:defRPr/>
            </a:pPr>
            <a:r>
              <a:rPr lang="en-US" b="1" dirty="0"/>
              <a:t>V</a:t>
            </a:r>
            <a:r>
              <a:rPr lang="en-US" sz="2000" b="1" dirty="0" smtClean="0"/>
              <a:t>ertical </a:t>
            </a:r>
            <a:r>
              <a:rPr lang="en-US" sz="2000" b="1" dirty="0" smtClean="0"/>
              <a:t>shifts </a:t>
            </a:r>
            <a:r>
              <a:rPr lang="en-US" sz="2000" b="1" dirty="0" smtClean="0"/>
              <a:t>assessment using </a:t>
            </a:r>
          </a:p>
          <a:p>
            <a:pPr>
              <a:lnSpc>
                <a:spcPct val="100000"/>
              </a:lnSpc>
              <a:spcBef>
                <a:spcPts val="425"/>
              </a:spcBef>
              <a:buFont typeface="Arial"/>
              <a:buChar char="•"/>
              <a:defRPr/>
            </a:pPr>
            <a:r>
              <a:rPr lang="en-US" sz="2000" dirty="0" smtClean="0"/>
              <a:t>geodetic benchmarks 1 per 100m</a:t>
            </a:r>
          </a:p>
          <a:p>
            <a:pPr>
              <a:lnSpc>
                <a:spcPct val="100000"/>
              </a:lnSpc>
              <a:spcBef>
                <a:spcPts val="425"/>
              </a:spcBef>
              <a:buFont typeface="Arial"/>
              <a:buChar char="•"/>
              <a:defRPr/>
            </a:pPr>
            <a:r>
              <a:rPr lang="en-US" sz="2000" dirty="0" smtClean="0"/>
              <a:t>RTK-GPS </a:t>
            </a:r>
            <a:r>
              <a:rPr lang="en-US" dirty="0" smtClean="0"/>
              <a:t>along road centerline</a:t>
            </a:r>
            <a:r>
              <a:rPr lang="en-US" dirty="0" smtClean="0"/>
              <a:t> </a:t>
            </a:r>
          </a:p>
          <a:p>
            <a:pPr>
              <a:lnSpc>
                <a:spcPct val="100000"/>
              </a:lnSpc>
              <a:spcBef>
                <a:spcPts val="425"/>
              </a:spcBef>
              <a:buFont typeface="Arial"/>
              <a:buChar char="•"/>
              <a:defRPr/>
            </a:pPr>
            <a:r>
              <a:rPr lang="en-US" b="1" dirty="0" smtClean="0">
                <a:solidFill>
                  <a:srgbClr val="000090"/>
                </a:solidFill>
              </a:rPr>
              <a:t>new terrestrial </a:t>
            </a:r>
            <a:r>
              <a:rPr lang="en-US" b="1" dirty="0" err="1" smtClean="0">
                <a:solidFill>
                  <a:srgbClr val="000090"/>
                </a:solidFill>
              </a:rPr>
              <a:t>lidar</a:t>
            </a:r>
            <a:r>
              <a:rPr lang="en-US" b="1" dirty="0" smtClean="0">
                <a:solidFill>
                  <a:srgbClr val="000090"/>
                </a:solidFill>
              </a:rPr>
              <a:t> road data</a:t>
            </a:r>
            <a:endParaRPr lang="en-US" b="1" dirty="0">
              <a:solidFill>
                <a:srgbClr val="000090"/>
              </a:solidFill>
            </a:endParaRPr>
          </a:p>
          <a:p>
            <a:pPr>
              <a:defRPr/>
            </a:pPr>
            <a:endParaRPr lang="en-US" sz="2000" dirty="0" smtClean="0"/>
          </a:p>
          <a:p>
            <a:pPr>
              <a:defRPr/>
            </a:pPr>
            <a:endParaRPr lang="en-US" sz="2000" b="1" dirty="0"/>
          </a:p>
          <a:p>
            <a:pPr>
              <a:defRPr/>
            </a:pPr>
            <a:endParaRPr lang="en-US" sz="2000" b="1" dirty="0" smtClean="0"/>
          </a:p>
        </p:txBody>
      </p:sp>
      <p:sp>
        <p:nvSpPr>
          <p:cNvPr id="215051" name="TextBox 26"/>
          <p:cNvSpPr txBox="1">
            <a:spLocks noChangeArrowheads="1"/>
          </p:cNvSpPr>
          <p:nvPr/>
        </p:nvSpPr>
        <p:spPr bwMode="auto">
          <a:xfrm>
            <a:off x="4805709" y="3733800"/>
            <a:ext cx="43434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a:solidFill>
                  <a:srgbClr val="000000"/>
                </a:solidFill>
              </a:rPr>
              <a:t>0     </a:t>
            </a:r>
            <a:r>
              <a:rPr lang="en-US" sz="1200" dirty="0" smtClean="0">
                <a:solidFill>
                  <a:srgbClr val="000000"/>
                </a:solidFill>
              </a:rPr>
              <a:t> road centerline survey                                          2.4km              </a:t>
            </a:r>
            <a:endParaRPr lang="en-US" sz="1200" dirty="0">
              <a:solidFill>
                <a:srgbClr val="000000"/>
              </a:solidFill>
            </a:endParaRPr>
          </a:p>
        </p:txBody>
      </p:sp>
      <p:sp>
        <p:nvSpPr>
          <p:cNvPr id="5" name="Rectangle 4"/>
          <p:cNvSpPr/>
          <p:nvPr/>
        </p:nvSpPr>
        <p:spPr bwMode="auto">
          <a:xfrm>
            <a:off x="304800" y="4419600"/>
            <a:ext cx="152400" cy="228600"/>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pic>
        <p:nvPicPr>
          <p:cNvPr id="8" name="Picture 7" descr="roads2012JRlid2001cut_03ft_3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4495800"/>
            <a:ext cx="4883110" cy="1524000"/>
          </a:xfrm>
          <a:prstGeom prst="rect">
            <a:avLst/>
          </a:prstGeom>
        </p:spPr>
      </p:pic>
      <p:sp>
        <p:nvSpPr>
          <p:cNvPr id="11" name="TextBox 10"/>
          <p:cNvSpPr txBox="1"/>
          <p:nvPr/>
        </p:nvSpPr>
        <p:spPr>
          <a:xfrm>
            <a:off x="533400" y="6248400"/>
            <a:ext cx="4700826" cy="307777"/>
          </a:xfrm>
          <a:prstGeom prst="rect">
            <a:avLst/>
          </a:prstGeom>
          <a:noFill/>
        </p:spPr>
        <p:txBody>
          <a:bodyPr wrap="none" rtlCol="0">
            <a:spAutoFit/>
          </a:bodyPr>
          <a:lstStyle/>
          <a:p>
            <a:r>
              <a:rPr lang="en-US" sz="1600" dirty="0" smtClean="0">
                <a:solidFill>
                  <a:srgbClr val="000000"/>
                </a:solidFill>
                <a:latin typeface="+mn-lt"/>
              </a:rPr>
              <a:t>2001 1m res. DEM and 2012 0.1m res. road DEM</a:t>
            </a:r>
            <a:endParaRPr lang="en-US" sz="1600" dirty="0">
              <a:solidFill>
                <a:srgbClr val="000000"/>
              </a:solidFill>
              <a:latin typeface="+mn-lt"/>
            </a:endParaRPr>
          </a:p>
        </p:txBody>
      </p:sp>
      <p:pic>
        <p:nvPicPr>
          <p:cNvPr id="22" name="Picture 21" descr="barscale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3200" y="5943600"/>
            <a:ext cx="2345767" cy="152400"/>
          </a:xfrm>
          <a:prstGeom prst="rect">
            <a:avLst/>
          </a:prstGeom>
        </p:spPr>
      </p:pic>
      <p:pic>
        <p:nvPicPr>
          <p:cNvPr id="12" name="Picture 11" descr="roadJRingoogle.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7400" y="4419600"/>
            <a:ext cx="2763586" cy="1608876"/>
          </a:xfrm>
          <a:prstGeom prst="rect">
            <a:avLst/>
          </a:prstGeom>
        </p:spPr>
      </p:pic>
      <p:pic>
        <p:nvPicPr>
          <p:cNvPr id="15" name="Picture 14" descr="roads2012JRlid2001E_03ft_3d.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 y="3733800"/>
            <a:ext cx="2647037" cy="966771"/>
          </a:xfrm>
          <a:prstGeom prst="rect">
            <a:avLst/>
          </a:prstGeom>
        </p:spPr>
      </p:pic>
    </p:spTree>
    <p:extLst>
      <p:ext uri="{BB962C8B-B14F-4D97-AF65-F5344CB8AC3E}">
        <p14:creationId xmlns:p14="http://schemas.microsoft.com/office/powerpoint/2010/main" val="7230464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TDEMoriggraph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219200"/>
            <a:ext cx="3175712" cy="2133600"/>
          </a:xfrm>
          <a:prstGeom prst="rect">
            <a:avLst/>
          </a:prstGeom>
        </p:spPr>
      </p:pic>
      <p:sp>
        <p:nvSpPr>
          <p:cNvPr id="2" name="Title 1"/>
          <p:cNvSpPr>
            <a:spLocks noGrp="1"/>
          </p:cNvSpPr>
          <p:nvPr>
            <p:ph type="title"/>
          </p:nvPr>
        </p:nvSpPr>
        <p:spPr>
          <a:xfrm>
            <a:off x="685800" y="228600"/>
            <a:ext cx="7710488" cy="762000"/>
          </a:xfrm>
        </p:spPr>
        <p:txBody>
          <a:bodyPr/>
          <a:lstStyle/>
          <a:p>
            <a:pPr algn="l">
              <a:defRPr/>
            </a:pPr>
            <a:r>
              <a:rPr lang="en-US" b="1" dirty="0" smtClean="0">
                <a:solidFill>
                  <a:srgbClr val="000090"/>
                </a:solidFill>
              </a:rPr>
              <a:t>Corrected DEM series</a:t>
            </a:r>
            <a:endParaRPr lang="en-US" b="1" dirty="0">
              <a:solidFill>
                <a:srgbClr val="000090"/>
              </a:solidFill>
            </a:endParaRPr>
          </a:p>
        </p:txBody>
      </p:sp>
      <p:sp>
        <p:nvSpPr>
          <p:cNvPr id="215045" name="Right Triangle 14"/>
          <p:cNvSpPr>
            <a:spLocks noChangeArrowheads="1"/>
          </p:cNvSpPr>
          <p:nvPr/>
        </p:nvSpPr>
        <p:spPr bwMode="auto">
          <a:xfrm flipH="1" flipV="1">
            <a:off x="8148638" y="990600"/>
            <a:ext cx="609600" cy="762000"/>
          </a:xfrm>
          <a:prstGeom prst="rtTriangle">
            <a:avLst/>
          </a:prstGeom>
          <a:solidFill>
            <a:srgbClr val="FFFFFF"/>
          </a:solidFill>
          <a:ln w="9525">
            <a:solidFill>
              <a:srgbClr val="FFFFFF"/>
            </a:solidFill>
            <a:round/>
            <a:headEnd/>
            <a:tailEnd/>
          </a:ln>
        </p:spPr>
        <p:txBody>
          <a:bodyPr/>
          <a:lstStyle/>
          <a:p>
            <a:endParaRPr lang="en-US"/>
          </a:p>
        </p:txBody>
      </p:sp>
      <p:sp>
        <p:nvSpPr>
          <p:cNvPr id="3" name="Content Placeholder 2"/>
          <p:cNvSpPr>
            <a:spLocks noGrp="1"/>
          </p:cNvSpPr>
          <p:nvPr>
            <p:ph idx="1"/>
          </p:nvPr>
        </p:nvSpPr>
        <p:spPr>
          <a:xfrm>
            <a:off x="609600" y="1066800"/>
            <a:ext cx="3824287" cy="3124200"/>
          </a:xfrm>
        </p:spPr>
        <p:txBody>
          <a:bodyPr/>
          <a:lstStyle/>
          <a:p>
            <a:pPr>
              <a:defRPr/>
            </a:pPr>
            <a:endParaRPr lang="en-US" sz="2000" dirty="0" smtClean="0"/>
          </a:p>
          <a:p>
            <a:pPr>
              <a:defRPr/>
            </a:pPr>
            <a:endParaRPr lang="en-US" sz="2000" b="1" dirty="0"/>
          </a:p>
          <a:p>
            <a:pPr>
              <a:defRPr/>
            </a:pPr>
            <a:endParaRPr lang="en-US" sz="2000" b="1" dirty="0" smtClean="0"/>
          </a:p>
        </p:txBody>
      </p:sp>
      <p:sp>
        <p:nvSpPr>
          <p:cNvPr id="5" name="Rectangle 4"/>
          <p:cNvSpPr/>
          <p:nvPr/>
        </p:nvSpPr>
        <p:spPr bwMode="auto">
          <a:xfrm>
            <a:off x="304800" y="4419600"/>
            <a:ext cx="152400" cy="228600"/>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pic>
        <p:nvPicPr>
          <p:cNvPr id="19" name="Picture 18" descr="DOTDEMcorrectedgraph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990" y="3581401"/>
            <a:ext cx="3024010" cy="2006100"/>
          </a:xfrm>
          <a:prstGeom prst="rect">
            <a:avLst/>
          </a:prstGeom>
        </p:spPr>
      </p:pic>
      <p:sp>
        <p:nvSpPr>
          <p:cNvPr id="17" name="Text Box 4"/>
          <p:cNvSpPr txBox="1">
            <a:spLocks noChangeArrowheads="1"/>
          </p:cNvSpPr>
          <p:nvPr/>
        </p:nvSpPr>
        <p:spPr bwMode="auto">
          <a:xfrm rot="3960000">
            <a:off x="2051050" y="5302251"/>
            <a:ext cx="1171575"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i="1" smtClean="0"/>
              <a:t>Atlantic Ocean</a:t>
            </a:r>
          </a:p>
        </p:txBody>
      </p:sp>
      <p:sp>
        <p:nvSpPr>
          <p:cNvPr id="18" name="Text Box 5"/>
          <p:cNvSpPr txBox="1">
            <a:spLocks noChangeArrowheads="1"/>
          </p:cNvSpPr>
          <p:nvPr/>
        </p:nvSpPr>
        <p:spPr bwMode="auto">
          <a:xfrm>
            <a:off x="1069975" y="4010025"/>
            <a:ext cx="1243013"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smtClean="0">
                <a:solidFill>
                  <a:srgbClr val="FFFF00"/>
                </a:solidFill>
              </a:rPr>
              <a:t>Nags Head</a:t>
            </a:r>
          </a:p>
        </p:txBody>
      </p:sp>
      <p:pic>
        <p:nvPicPr>
          <p:cNvPr id="20" name="Picture 5"/>
          <p:cNvPicPr>
            <a:picLocks noChangeAspect="1" noChangeArrowheads="1"/>
          </p:cNvPicPr>
          <p:nvPr/>
        </p:nvPicPr>
        <p:blipFill>
          <a:blip r:embed="rId4">
            <a:extLst>
              <a:ext uri="{28A0092B-C50C-407E-A947-70E740481C1C}">
                <a14:useLocalDpi xmlns:a14="http://schemas.microsoft.com/office/drawing/2010/main" val="0"/>
              </a:ext>
            </a:extLst>
          </a:blip>
          <a:srcRect l="3954" t="20767" r="3954"/>
          <a:stretch>
            <a:fillRect/>
          </a:stretch>
        </p:blipFill>
        <p:spPr bwMode="auto">
          <a:xfrm>
            <a:off x="1066800" y="4033838"/>
            <a:ext cx="2178050" cy="2366962"/>
          </a:xfrm>
          <a:prstGeom prst="rect">
            <a:avLst/>
          </a:prstGeom>
          <a:noFill/>
          <a:ln>
            <a:noFill/>
          </a:ln>
          <a:effectLst/>
          <a:extLst>
            <a:ext uri="{909E8E84-426E-40dd-AFC4-6F175D3DCCD1}">
              <a14:hiddenFill xmlns:a14="http://schemas.microsoft.com/office/drawing/2010/main">
                <a:blipFill dpi="0" rotWithShape="0">
                  <a:blip/>
                  <a:srcRect l="3954" t="20767" r="395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 name="Rectangle 8"/>
          <p:cNvSpPr>
            <a:spLocks noChangeArrowheads="1"/>
          </p:cNvSpPr>
          <p:nvPr/>
        </p:nvSpPr>
        <p:spPr bwMode="auto">
          <a:xfrm>
            <a:off x="3141663" y="4419600"/>
            <a:ext cx="331787" cy="1306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0800" tIns="50400" rIns="100800" bIns="50400">
            <a:spAutoFit/>
          </a:bodyPr>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b="1" dirty="0">
                <a:solidFill>
                  <a:srgbClr val="000000"/>
                </a:solidFill>
              </a:rPr>
              <a:t>t</a:t>
            </a:r>
            <a:r>
              <a:rPr lang="en-US" sz="1200" b="1" baseline="-25000" dirty="0">
                <a:solidFill>
                  <a:srgbClr val="000000"/>
                </a:solidFill>
              </a:rPr>
              <a:t>1</a:t>
            </a:r>
          </a:p>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b="1" dirty="0">
                <a:solidFill>
                  <a:srgbClr val="000000"/>
                </a:solidFill>
              </a:rPr>
              <a:t>t</a:t>
            </a:r>
            <a:r>
              <a:rPr lang="en-US" sz="1200" b="1" baseline="-25000" dirty="0">
                <a:solidFill>
                  <a:srgbClr val="000000"/>
                </a:solidFill>
              </a:rPr>
              <a:t>2</a:t>
            </a:r>
          </a:p>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b="1" dirty="0">
                <a:solidFill>
                  <a:srgbClr val="000000"/>
                </a:solidFill>
              </a:rPr>
              <a:t>t</a:t>
            </a:r>
            <a:r>
              <a:rPr lang="en-US" sz="1200" b="1" baseline="-25000" dirty="0">
                <a:solidFill>
                  <a:srgbClr val="000000"/>
                </a:solidFill>
              </a:rPr>
              <a:t>3</a:t>
            </a:r>
          </a:p>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b="1" dirty="0">
                <a:solidFill>
                  <a:srgbClr val="000000"/>
                </a:solidFill>
              </a:rPr>
              <a:t>.</a:t>
            </a:r>
          </a:p>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b="1" dirty="0">
                <a:solidFill>
                  <a:srgbClr val="000000"/>
                </a:solidFill>
              </a:rPr>
              <a:t>.</a:t>
            </a:r>
          </a:p>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b="1" dirty="0" err="1">
                <a:solidFill>
                  <a:srgbClr val="000000"/>
                </a:solidFill>
              </a:rPr>
              <a:t>t</a:t>
            </a:r>
            <a:r>
              <a:rPr lang="en-US" sz="1200" b="1" baseline="-25000" dirty="0" err="1">
                <a:solidFill>
                  <a:srgbClr val="000000"/>
                </a:solidFill>
              </a:rPr>
              <a:t>n</a:t>
            </a:r>
            <a:endParaRPr lang="en-US" sz="1200" b="1" baseline="-25000" dirty="0">
              <a:solidFill>
                <a:srgbClr val="000000"/>
              </a:solidFill>
            </a:endParaRPr>
          </a:p>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sz="1200" b="1" dirty="0">
              <a:solidFill>
                <a:srgbClr val="000000"/>
              </a:solidFill>
            </a:endParaRPr>
          </a:p>
        </p:txBody>
      </p:sp>
      <p:sp>
        <p:nvSpPr>
          <p:cNvPr id="9" name="TextBox 8"/>
          <p:cNvSpPr txBox="1"/>
          <p:nvPr/>
        </p:nvSpPr>
        <p:spPr>
          <a:xfrm>
            <a:off x="381000" y="1371600"/>
            <a:ext cx="5181600" cy="2246769"/>
          </a:xfrm>
          <a:prstGeom prst="rect">
            <a:avLst/>
          </a:prstGeom>
          <a:noFill/>
        </p:spPr>
        <p:txBody>
          <a:bodyPr wrap="square" rtlCol="0">
            <a:spAutoFit/>
          </a:bodyPr>
          <a:lstStyle/>
          <a:p>
            <a:pPr>
              <a:lnSpc>
                <a:spcPct val="100000"/>
              </a:lnSpc>
            </a:pPr>
            <a:r>
              <a:rPr lang="en-US" sz="2000" b="1" dirty="0" smtClean="0">
                <a:solidFill>
                  <a:schemeClr val="tx1"/>
                </a:solidFill>
                <a:latin typeface="+mn-lt"/>
              </a:rPr>
              <a:t>Systematic error corrected, ocean masked out, DEMs ready for: </a:t>
            </a:r>
          </a:p>
          <a:p>
            <a:pPr marL="342900" indent="-342900">
              <a:lnSpc>
                <a:spcPct val="100000"/>
              </a:lnSpc>
              <a:buFont typeface="Arial"/>
              <a:buChar char="•"/>
            </a:pPr>
            <a:r>
              <a:rPr lang="en-US" sz="2000" dirty="0" smtClean="0">
                <a:solidFill>
                  <a:schemeClr val="tx1"/>
                </a:solidFill>
                <a:latin typeface="+mn-lt"/>
              </a:rPr>
              <a:t>feature, volume, and difference analysis</a:t>
            </a:r>
          </a:p>
          <a:p>
            <a:pPr marL="342900" indent="-342900">
              <a:lnSpc>
                <a:spcPct val="100000"/>
              </a:lnSpc>
              <a:buFont typeface="Arial"/>
              <a:buChar char="•"/>
            </a:pPr>
            <a:r>
              <a:rPr lang="en-US" sz="2000" dirty="0" smtClean="0">
                <a:solidFill>
                  <a:schemeClr val="tx1"/>
                </a:solidFill>
                <a:latin typeface="+mn-lt"/>
              </a:rPr>
              <a:t>core and envelope mapping,</a:t>
            </a:r>
          </a:p>
          <a:p>
            <a:pPr marL="342900" indent="-342900">
              <a:lnSpc>
                <a:spcPct val="100000"/>
              </a:lnSpc>
              <a:buFont typeface="Arial"/>
              <a:buChar char="•"/>
            </a:pPr>
            <a:r>
              <a:rPr lang="en-US" sz="2000" dirty="0" smtClean="0">
                <a:solidFill>
                  <a:schemeClr val="tx1"/>
                </a:solidFill>
                <a:latin typeface="+mn-lt"/>
              </a:rPr>
              <a:t>new and destroyed buildings assessment</a:t>
            </a:r>
          </a:p>
          <a:p>
            <a:pPr marL="342900" indent="-342900">
              <a:lnSpc>
                <a:spcPct val="100000"/>
              </a:lnSpc>
              <a:buFont typeface="Arial"/>
              <a:buChar char="•"/>
            </a:pPr>
            <a:r>
              <a:rPr lang="en-US" sz="2000" b="1" dirty="0" smtClean="0">
                <a:solidFill>
                  <a:srgbClr val="008000"/>
                </a:solidFill>
                <a:latin typeface="+mn-lt"/>
              </a:rPr>
              <a:t>Space-Time Cube analysis of evolution</a:t>
            </a:r>
          </a:p>
        </p:txBody>
      </p:sp>
      <p:sp>
        <p:nvSpPr>
          <p:cNvPr id="10" name="TextBox 9"/>
          <p:cNvSpPr txBox="1"/>
          <p:nvPr/>
        </p:nvSpPr>
        <p:spPr>
          <a:xfrm>
            <a:off x="6371515" y="6175074"/>
            <a:ext cx="1450713" cy="253916"/>
          </a:xfrm>
          <a:prstGeom prst="rect">
            <a:avLst/>
          </a:prstGeom>
          <a:noFill/>
        </p:spPr>
        <p:txBody>
          <a:bodyPr wrap="none" rtlCol="0">
            <a:spAutoFit/>
          </a:bodyPr>
          <a:lstStyle/>
          <a:p>
            <a:r>
              <a:rPr lang="en-US" dirty="0" smtClean="0">
                <a:solidFill>
                  <a:srgbClr val="000000"/>
                </a:solidFill>
                <a:latin typeface="+mn-lt"/>
              </a:rPr>
              <a:t>800m road section</a:t>
            </a:r>
            <a:endParaRPr lang="en-US" dirty="0">
              <a:solidFill>
                <a:srgbClr val="000000"/>
              </a:solidFill>
              <a:latin typeface="+mn-lt"/>
            </a:endParaRPr>
          </a:p>
        </p:txBody>
      </p:sp>
    </p:spTree>
    <p:extLst>
      <p:ext uri="{BB962C8B-B14F-4D97-AF65-F5344CB8AC3E}">
        <p14:creationId xmlns:p14="http://schemas.microsoft.com/office/powerpoint/2010/main" val="418137252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7" descr="Cube_elev.png"/>
          <p:cNvPicPr>
            <a:picLocks noChangeAspect="1"/>
          </p:cNvPicPr>
          <p:nvPr/>
        </p:nvPicPr>
        <p:blipFill rotWithShape="1">
          <a:blip r:embed="rId3">
            <a:extLst>
              <a:ext uri="{28A0092B-C50C-407E-A947-70E740481C1C}">
                <a14:useLocalDpi xmlns:a14="http://schemas.microsoft.com/office/drawing/2010/main" val="0"/>
              </a:ext>
            </a:extLst>
          </a:blip>
          <a:srcRect r="12868"/>
          <a:stretch/>
        </p:blipFill>
        <p:spPr bwMode="auto">
          <a:xfrm>
            <a:off x="5697538" y="2590800"/>
            <a:ext cx="326856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2" name="Picture 10"/>
          <p:cNvPicPr>
            <a:picLocks noChangeAspect="1" noChangeArrowheads="1"/>
          </p:cNvPicPr>
          <p:nvPr/>
        </p:nvPicPr>
        <p:blipFill>
          <a:blip r:embed="rId4">
            <a:extLst>
              <a:ext uri="{28A0092B-C50C-407E-A947-70E740481C1C}">
                <a14:useLocalDpi xmlns:a14="http://schemas.microsoft.com/office/drawing/2010/main" val="0"/>
              </a:ext>
            </a:extLst>
          </a:blip>
          <a:srcRect l="59669" r="11493" b="65370"/>
          <a:stretch>
            <a:fillRect/>
          </a:stretch>
        </p:blipFill>
        <p:spPr bwMode="auto">
          <a:xfrm>
            <a:off x="1055688" y="4275138"/>
            <a:ext cx="1590675"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40643" name="Rectangle 2"/>
          <p:cNvSpPr>
            <a:spLocks noChangeArrowheads="1"/>
          </p:cNvSpPr>
          <p:nvPr/>
        </p:nvSpPr>
        <p:spPr bwMode="auto">
          <a:xfrm>
            <a:off x="622300" y="-1246188"/>
            <a:ext cx="1666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40644" name="AutoShape 1"/>
          <p:cNvSpPr>
            <a:spLocks noChangeArrowheads="1"/>
          </p:cNvSpPr>
          <p:nvPr/>
        </p:nvSpPr>
        <p:spPr bwMode="auto">
          <a:xfrm>
            <a:off x="1011238" y="4216400"/>
            <a:ext cx="1641475" cy="1519238"/>
          </a:xfrm>
          <a:prstGeom prst="roundRect">
            <a:avLst>
              <a:gd name="adj" fmla="val 102"/>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grpSp>
        <p:nvGrpSpPr>
          <p:cNvPr id="240645" name="Group 27"/>
          <p:cNvGrpSpPr>
            <a:grpSpLocks/>
          </p:cNvGrpSpPr>
          <p:nvPr/>
        </p:nvGrpSpPr>
        <p:grpSpPr bwMode="auto">
          <a:xfrm>
            <a:off x="6134100" y="3048000"/>
            <a:ext cx="1866900" cy="1389063"/>
            <a:chOff x="5727700" y="3352800"/>
            <a:chExt cx="1866900" cy="1389063"/>
          </a:xfrm>
        </p:grpSpPr>
        <p:sp>
          <p:nvSpPr>
            <p:cNvPr id="240667" name="Text Box 3"/>
            <p:cNvSpPr txBox="1">
              <a:spLocks noChangeArrowheads="1"/>
            </p:cNvSpPr>
            <p:nvPr/>
          </p:nvSpPr>
          <p:spPr bwMode="auto">
            <a:xfrm>
              <a:off x="6962775" y="4106863"/>
              <a:ext cx="631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200">
                  <a:solidFill>
                    <a:srgbClr val="000000"/>
                  </a:solidFill>
                </a:rPr>
                <a:t>Y[m]</a:t>
              </a:r>
            </a:p>
          </p:txBody>
        </p:sp>
        <p:sp>
          <p:nvSpPr>
            <p:cNvPr id="240668" name="Text Box 4"/>
            <p:cNvSpPr txBox="1">
              <a:spLocks noChangeArrowheads="1"/>
            </p:cNvSpPr>
            <p:nvPr/>
          </p:nvSpPr>
          <p:spPr bwMode="auto">
            <a:xfrm>
              <a:off x="6129338" y="4424363"/>
              <a:ext cx="631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200">
                  <a:solidFill>
                    <a:srgbClr val="000000"/>
                  </a:solidFill>
                </a:rPr>
                <a:t>X[m]</a:t>
              </a:r>
            </a:p>
          </p:txBody>
        </p:sp>
        <p:sp>
          <p:nvSpPr>
            <p:cNvPr id="240669" name="Line 5"/>
            <p:cNvSpPr>
              <a:spLocks noChangeShapeType="1"/>
            </p:cNvSpPr>
            <p:nvPr/>
          </p:nvSpPr>
          <p:spPr bwMode="auto">
            <a:xfrm flipV="1">
              <a:off x="6324600" y="3352800"/>
              <a:ext cx="1587" cy="822325"/>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0670" name="Line 6"/>
            <p:cNvSpPr>
              <a:spLocks noChangeShapeType="1"/>
            </p:cNvSpPr>
            <p:nvPr/>
          </p:nvSpPr>
          <p:spPr bwMode="auto">
            <a:xfrm>
              <a:off x="6324600" y="4191000"/>
              <a:ext cx="655637" cy="1587"/>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0671" name="Text Box 7"/>
            <p:cNvSpPr txBox="1">
              <a:spLocks noChangeArrowheads="1"/>
            </p:cNvSpPr>
            <p:nvPr/>
          </p:nvSpPr>
          <p:spPr bwMode="auto">
            <a:xfrm>
              <a:off x="5727700" y="3386138"/>
              <a:ext cx="73342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400">
                  <a:solidFill>
                    <a:srgbClr val="000000"/>
                  </a:solidFill>
                  <a:latin typeface="Calibri" charset="0"/>
                </a:rPr>
                <a:t>Time</a:t>
              </a:r>
            </a:p>
            <a:p>
              <a:pPr eaLnBrk="1" hangingPunct="1"/>
              <a:r>
                <a:rPr lang="en-US" sz="1400">
                  <a:solidFill>
                    <a:srgbClr val="000000"/>
                  </a:solidFill>
                  <a:latin typeface="Calibri" charset="0"/>
                </a:rPr>
                <a:t>[year]</a:t>
              </a:r>
            </a:p>
          </p:txBody>
        </p:sp>
        <p:sp>
          <p:nvSpPr>
            <p:cNvPr id="240672" name="Line 8"/>
            <p:cNvSpPr>
              <a:spLocks noChangeShapeType="1"/>
            </p:cNvSpPr>
            <p:nvPr/>
          </p:nvSpPr>
          <p:spPr bwMode="auto">
            <a:xfrm flipH="1">
              <a:off x="5943599" y="4191000"/>
              <a:ext cx="381000" cy="420624"/>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40646" name="Text Box 9"/>
          <p:cNvSpPr txBox="1">
            <a:spLocks noChangeArrowheads="1"/>
          </p:cNvSpPr>
          <p:nvPr/>
        </p:nvSpPr>
        <p:spPr bwMode="auto">
          <a:xfrm>
            <a:off x="6096000" y="5562600"/>
            <a:ext cx="167005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600">
                <a:solidFill>
                  <a:srgbClr val="000000"/>
                </a:solidFill>
                <a:latin typeface="Calibri" charset="0"/>
              </a:rPr>
              <a:t>space-time cube</a:t>
            </a:r>
          </a:p>
        </p:txBody>
      </p:sp>
      <p:pic>
        <p:nvPicPr>
          <p:cNvPr id="240647" name="Picture 11"/>
          <p:cNvPicPr>
            <a:picLocks noChangeAspect="1" noChangeArrowheads="1"/>
          </p:cNvPicPr>
          <p:nvPr/>
        </p:nvPicPr>
        <p:blipFill>
          <a:blip r:embed="rId5">
            <a:extLst>
              <a:ext uri="{28A0092B-C50C-407E-A947-70E740481C1C}">
                <a14:useLocalDpi xmlns:a14="http://schemas.microsoft.com/office/drawing/2010/main" val="0"/>
              </a:ext>
            </a:extLst>
          </a:blip>
          <a:srcRect l="61372" r="10002" b="64384"/>
          <a:stretch>
            <a:fillRect/>
          </a:stretch>
        </p:blipFill>
        <p:spPr bwMode="auto">
          <a:xfrm>
            <a:off x="1250950" y="3952875"/>
            <a:ext cx="15732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40648" name="AutoShape 13"/>
          <p:cNvSpPr>
            <a:spLocks noChangeArrowheads="1"/>
          </p:cNvSpPr>
          <p:nvPr/>
        </p:nvSpPr>
        <p:spPr bwMode="auto">
          <a:xfrm>
            <a:off x="1243013" y="3963988"/>
            <a:ext cx="1573212" cy="1519237"/>
          </a:xfrm>
          <a:prstGeom prst="roundRect">
            <a:avLst>
              <a:gd name="adj" fmla="val 102"/>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240649" name="Rectangle 17"/>
          <p:cNvSpPr>
            <a:spLocks noChangeArrowheads="1"/>
          </p:cNvSpPr>
          <p:nvPr/>
        </p:nvSpPr>
        <p:spPr bwMode="auto">
          <a:xfrm>
            <a:off x="981075" y="3937000"/>
            <a:ext cx="2984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latin typeface="Calibri" charset="0"/>
              </a:rPr>
              <a:t>t</a:t>
            </a:r>
            <a:r>
              <a:rPr lang="en-US" sz="1400" b="1" baseline="-25000">
                <a:solidFill>
                  <a:srgbClr val="000000"/>
                </a:solidFill>
                <a:latin typeface="Calibri" charset="0"/>
              </a:rPr>
              <a:t>1</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b="1" baseline="-25000">
              <a:solidFill>
                <a:srgbClr val="000000"/>
              </a:solidFill>
              <a:latin typeface="Calibri" charset="0"/>
            </a:endParaRPr>
          </a:p>
        </p:txBody>
      </p:sp>
      <p:sp>
        <p:nvSpPr>
          <p:cNvPr id="240650" name="Text Box 18"/>
          <p:cNvSpPr txBox="1">
            <a:spLocks noChangeArrowheads="1"/>
          </p:cNvSpPr>
          <p:nvPr/>
        </p:nvSpPr>
        <p:spPr bwMode="auto">
          <a:xfrm>
            <a:off x="1412875" y="3678238"/>
            <a:ext cx="339725"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400" b="1">
                <a:solidFill>
                  <a:srgbClr val="000000"/>
                </a:solidFill>
                <a:latin typeface="Calibri" charset="0"/>
              </a:rPr>
              <a:t>t</a:t>
            </a:r>
            <a:r>
              <a:rPr lang="en-US" sz="1400" b="1" baseline="-25000">
                <a:solidFill>
                  <a:srgbClr val="000000"/>
                </a:solidFill>
                <a:latin typeface="Calibri" charset="0"/>
              </a:rPr>
              <a:t>2</a:t>
            </a:r>
          </a:p>
        </p:txBody>
      </p:sp>
      <p:sp>
        <p:nvSpPr>
          <p:cNvPr id="240651" name="Text Box 20"/>
          <p:cNvSpPr txBox="1">
            <a:spLocks noChangeArrowheads="1"/>
          </p:cNvSpPr>
          <p:nvPr/>
        </p:nvSpPr>
        <p:spPr bwMode="auto">
          <a:xfrm>
            <a:off x="1963738" y="3049588"/>
            <a:ext cx="593725"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400" b="1">
                <a:solidFill>
                  <a:srgbClr val="000000"/>
                </a:solidFill>
                <a:latin typeface="Calibri" charset="0"/>
              </a:rPr>
              <a:t>t</a:t>
            </a:r>
            <a:r>
              <a:rPr lang="en-US" sz="1400" b="1" baseline="-25000">
                <a:solidFill>
                  <a:srgbClr val="000000"/>
                </a:solidFill>
                <a:latin typeface="Calibri" charset="0"/>
              </a:rPr>
              <a:t>n</a:t>
            </a:r>
          </a:p>
        </p:txBody>
      </p:sp>
      <p:pic>
        <p:nvPicPr>
          <p:cNvPr id="240652"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5032375"/>
            <a:ext cx="16192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40653" name="Text Box 23"/>
          <p:cNvSpPr txBox="1">
            <a:spLocks noChangeArrowheads="1"/>
          </p:cNvSpPr>
          <p:nvPr/>
        </p:nvSpPr>
        <p:spPr bwMode="auto">
          <a:xfrm>
            <a:off x="2971800" y="4953000"/>
            <a:ext cx="3429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000" b="1">
                <a:solidFill>
                  <a:srgbClr val="000000"/>
                </a:solidFill>
                <a:latin typeface="Calibri" charset="0"/>
              </a:rPr>
              <a:t>15</a:t>
            </a:r>
          </a:p>
          <a:p>
            <a:pPr eaLnBrk="1" hangingPunct="1"/>
            <a:r>
              <a:rPr lang="en-US" sz="1000" b="1">
                <a:solidFill>
                  <a:srgbClr val="000000"/>
                </a:solidFill>
                <a:latin typeface="Calibri" charset="0"/>
              </a:rPr>
              <a:t>  7</a:t>
            </a:r>
          </a:p>
          <a:p>
            <a:pPr eaLnBrk="1" hangingPunct="1"/>
            <a:r>
              <a:rPr lang="en-US" sz="1000" b="1">
                <a:solidFill>
                  <a:srgbClr val="000000"/>
                </a:solidFill>
                <a:latin typeface="Calibri" charset="0"/>
              </a:rPr>
              <a:t>  0 m</a:t>
            </a:r>
          </a:p>
        </p:txBody>
      </p:sp>
      <p:sp>
        <p:nvSpPr>
          <p:cNvPr id="240654" name="Text Box 25"/>
          <p:cNvSpPr txBox="1">
            <a:spLocks noChangeArrowheads="1"/>
          </p:cNvSpPr>
          <p:nvPr/>
        </p:nvSpPr>
        <p:spPr bwMode="auto">
          <a:xfrm>
            <a:off x="4648200" y="4038600"/>
            <a:ext cx="1295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algn="ctr" eaLnBrk="1" hangingPunct="1"/>
            <a:r>
              <a:rPr lang="en-US" sz="1800" i="1">
                <a:solidFill>
                  <a:srgbClr val="000000"/>
                </a:solidFill>
                <a:latin typeface="Calibri" charset="0"/>
              </a:rPr>
              <a:t>interpolate</a:t>
            </a:r>
          </a:p>
          <a:p>
            <a:pPr algn="ctr" eaLnBrk="1" hangingPunct="1"/>
            <a:r>
              <a:rPr lang="en-US" sz="1800" i="1">
                <a:solidFill>
                  <a:srgbClr val="000000"/>
                </a:solidFill>
                <a:latin typeface="Calibri" charset="0"/>
              </a:rPr>
              <a:t>z=f(x,y,t)</a:t>
            </a:r>
          </a:p>
        </p:txBody>
      </p:sp>
      <p:pic>
        <p:nvPicPr>
          <p:cNvPr id="240655" name="Picture 15"/>
          <p:cNvPicPr>
            <a:picLocks noChangeAspect="1" noChangeArrowheads="1"/>
          </p:cNvPicPr>
          <p:nvPr/>
        </p:nvPicPr>
        <p:blipFill>
          <a:blip r:embed="rId7">
            <a:extLst>
              <a:ext uri="{28A0092B-C50C-407E-A947-70E740481C1C}">
                <a14:useLocalDpi xmlns:a14="http://schemas.microsoft.com/office/drawing/2010/main" val="0"/>
              </a:ext>
            </a:extLst>
          </a:blip>
          <a:srcRect l="55954" r="16135" b="64153"/>
          <a:stretch>
            <a:fillRect/>
          </a:stretch>
        </p:blipFill>
        <p:spPr bwMode="auto">
          <a:xfrm>
            <a:off x="1914525" y="3422650"/>
            <a:ext cx="1576388"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40656" name="AutoShape 16"/>
          <p:cNvSpPr>
            <a:spLocks noChangeArrowheads="1"/>
          </p:cNvSpPr>
          <p:nvPr/>
        </p:nvSpPr>
        <p:spPr bwMode="auto">
          <a:xfrm>
            <a:off x="1917700" y="3409950"/>
            <a:ext cx="1573213" cy="1519238"/>
          </a:xfrm>
          <a:prstGeom prst="roundRect">
            <a:avLst>
              <a:gd name="adj" fmla="val 102"/>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240658" name="TextBox 1"/>
          <p:cNvSpPr txBox="1">
            <a:spLocks noChangeArrowheads="1"/>
          </p:cNvSpPr>
          <p:nvPr/>
        </p:nvSpPr>
        <p:spPr bwMode="auto">
          <a:xfrm>
            <a:off x="381000" y="3821113"/>
            <a:ext cx="7286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a:solidFill>
                  <a:schemeClr val="tx1"/>
                </a:solidFill>
              </a:rPr>
              <a:t>(x,y,z)</a:t>
            </a:r>
          </a:p>
        </p:txBody>
      </p:sp>
      <p:sp>
        <p:nvSpPr>
          <p:cNvPr id="240659" name="TextBox 30"/>
          <p:cNvSpPr txBox="1">
            <a:spLocks noChangeArrowheads="1"/>
          </p:cNvSpPr>
          <p:nvPr/>
        </p:nvSpPr>
        <p:spPr bwMode="auto">
          <a:xfrm>
            <a:off x="838200" y="3548063"/>
            <a:ext cx="7286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a:solidFill>
                  <a:schemeClr val="tx1"/>
                </a:solidFill>
              </a:rPr>
              <a:t>(x,y,z)</a:t>
            </a:r>
          </a:p>
        </p:txBody>
      </p:sp>
      <p:sp>
        <p:nvSpPr>
          <p:cNvPr id="240660" name="TextBox 31"/>
          <p:cNvSpPr txBox="1">
            <a:spLocks noChangeArrowheads="1"/>
          </p:cNvSpPr>
          <p:nvPr/>
        </p:nvSpPr>
        <p:spPr bwMode="auto">
          <a:xfrm>
            <a:off x="1414463" y="2938463"/>
            <a:ext cx="7270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a:solidFill>
                  <a:schemeClr val="tx1"/>
                </a:solidFill>
              </a:rPr>
              <a:t>(x,y,z)</a:t>
            </a:r>
          </a:p>
        </p:txBody>
      </p:sp>
      <p:sp>
        <p:nvSpPr>
          <p:cNvPr id="240661" name="TextBox 2"/>
          <p:cNvSpPr txBox="1">
            <a:spLocks noChangeArrowheads="1"/>
          </p:cNvSpPr>
          <p:nvPr/>
        </p:nvSpPr>
        <p:spPr bwMode="auto">
          <a:xfrm>
            <a:off x="1295400" y="3135313"/>
            <a:ext cx="415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800">
                <a:solidFill>
                  <a:schemeClr val="tx1"/>
                </a:solidFill>
              </a:rPr>
              <a:t>…</a:t>
            </a:r>
          </a:p>
        </p:txBody>
      </p:sp>
      <p:sp>
        <p:nvSpPr>
          <p:cNvPr id="240662" name="TextBox 3"/>
          <p:cNvSpPr txBox="1">
            <a:spLocks noChangeArrowheads="1"/>
          </p:cNvSpPr>
          <p:nvPr/>
        </p:nvSpPr>
        <p:spPr bwMode="auto">
          <a:xfrm>
            <a:off x="3505200" y="3962400"/>
            <a:ext cx="895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sz="1600" i="1">
                <a:solidFill>
                  <a:schemeClr val="tx1"/>
                </a:solidFill>
              </a:rPr>
              <a:t>reorder</a:t>
            </a:r>
          </a:p>
          <a:p>
            <a:pPr algn="ctr" eaLnBrk="1" hangingPunct="1"/>
            <a:r>
              <a:rPr lang="en-US" sz="1600" i="1">
                <a:solidFill>
                  <a:schemeClr val="tx1"/>
                </a:solidFill>
              </a:rPr>
              <a:t>as </a:t>
            </a:r>
          </a:p>
          <a:p>
            <a:pPr algn="ctr" eaLnBrk="1" hangingPunct="1"/>
            <a:r>
              <a:rPr lang="en-US" sz="1600" i="1">
                <a:solidFill>
                  <a:schemeClr val="tx1"/>
                </a:solidFill>
              </a:rPr>
              <a:t>(x,y,t,z)</a:t>
            </a:r>
          </a:p>
        </p:txBody>
      </p:sp>
      <p:sp>
        <p:nvSpPr>
          <p:cNvPr id="5" name="Right Arrow Callout 4"/>
          <p:cNvSpPr/>
          <p:nvPr/>
        </p:nvSpPr>
        <p:spPr>
          <a:xfrm>
            <a:off x="381000" y="2819400"/>
            <a:ext cx="4191000" cy="3124200"/>
          </a:xfrm>
          <a:prstGeom prst="rightArrowCallout">
            <a:avLst>
              <a:gd name="adj1" fmla="val 27211"/>
              <a:gd name="adj2" fmla="val 14207"/>
              <a:gd name="adj3" fmla="val 10633"/>
              <a:gd name="adj4" fmla="val 76631"/>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Pentagon 6"/>
          <p:cNvSpPr/>
          <p:nvPr/>
        </p:nvSpPr>
        <p:spPr>
          <a:xfrm>
            <a:off x="4572000" y="3962400"/>
            <a:ext cx="1371600" cy="914400"/>
          </a:xfrm>
          <a:prstGeom prst="homePlate">
            <a:avLst>
              <a:gd name="adj" fmla="val 23319"/>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Text Box 27"/>
          <p:cNvSpPr txBox="1">
            <a:spLocks noChangeArrowheads="1"/>
          </p:cNvSpPr>
          <p:nvPr/>
        </p:nvSpPr>
        <p:spPr bwMode="auto">
          <a:xfrm>
            <a:off x="457200" y="228600"/>
            <a:ext cx="8342313" cy="68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1" hangingPunct="1">
              <a:buClrTx/>
              <a:buFontTx/>
              <a:buNone/>
              <a:defRPr/>
            </a:pPr>
            <a:r>
              <a:rPr lang="en-US" sz="3600" b="1" dirty="0" smtClean="0">
                <a:solidFill>
                  <a:srgbClr val="000090"/>
                </a:solidFill>
              </a:rPr>
              <a:t>Terrain evolution in space-time cube</a:t>
            </a:r>
          </a:p>
        </p:txBody>
      </p:sp>
      <p:sp>
        <p:nvSpPr>
          <p:cNvPr id="33" name="Text Box 28"/>
          <p:cNvSpPr txBox="1">
            <a:spLocks noChangeArrowheads="1"/>
          </p:cNvSpPr>
          <p:nvPr/>
        </p:nvSpPr>
        <p:spPr bwMode="auto">
          <a:xfrm>
            <a:off x="609600" y="990600"/>
            <a:ext cx="7834312" cy="151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nSpc>
                <a:spcPct val="100000"/>
              </a:lnSpc>
              <a:buClrTx/>
              <a:buFontTx/>
              <a:buNone/>
              <a:defRPr/>
            </a:pPr>
            <a:r>
              <a:rPr lang="en-US" sz="2000" b="1" dirty="0" smtClean="0">
                <a:solidFill>
                  <a:srgbClr val="000000"/>
                </a:solidFill>
              </a:rPr>
              <a:t>How does evolution pattern change with elevation?</a:t>
            </a:r>
          </a:p>
          <a:p>
            <a:pPr>
              <a:lnSpc>
                <a:spcPct val="100000"/>
              </a:lnSpc>
              <a:buClrTx/>
              <a:buFontTx/>
              <a:buNone/>
              <a:defRPr/>
            </a:pPr>
            <a:r>
              <a:rPr lang="en-US" sz="2000" b="1" dirty="0" smtClean="0">
                <a:solidFill>
                  <a:srgbClr val="000000"/>
                </a:solidFill>
              </a:rPr>
              <a:t>What is the direction of fastest elevation change?</a:t>
            </a:r>
          </a:p>
          <a:p>
            <a:pPr>
              <a:lnSpc>
                <a:spcPct val="100000"/>
              </a:lnSpc>
              <a:buClrTx/>
              <a:buFontTx/>
              <a:buNone/>
              <a:defRPr/>
            </a:pPr>
            <a:endParaRPr lang="en-US" sz="2000" b="1" dirty="0" smtClean="0">
              <a:solidFill>
                <a:srgbClr val="000000"/>
              </a:solidFill>
            </a:endParaRPr>
          </a:p>
          <a:p>
            <a:pPr>
              <a:lnSpc>
                <a:spcPct val="100000"/>
              </a:lnSpc>
              <a:buClrTx/>
              <a:buFontTx/>
              <a:buNone/>
              <a:defRPr/>
            </a:pPr>
            <a:r>
              <a:rPr lang="en-US" sz="2000" b="1" dirty="0" smtClean="0">
                <a:solidFill>
                  <a:srgbClr val="008080"/>
                </a:solidFill>
              </a:rPr>
              <a:t>Stack time series of DEMs or </a:t>
            </a:r>
            <a:r>
              <a:rPr lang="en-US" sz="2000" b="1" dirty="0" smtClean="0">
                <a:solidFill>
                  <a:srgbClr val="008080"/>
                </a:solidFill>
              </a:rPr>
              <a:t>interpolate </a:t>
            </a:r>
            <a:r>
              <a:rPr lang="en-US" sz="2000" b="1" dirty="0">
                <a:solidFill>
                  <a:srgbClr val="008080"/>
                </a:solidFill>
              </a:rPr>
              <a:t>t</a:t>
            </a:r>
            <a:r>
              <a:rPr lang="en-US" sz="2000" b="1" dirty="0" smtClean="0">
                <a:solidFill>
                  <a:srgbClr val="008080"/>
                </a:solidFill>
              </a:rPr>
              <a:t>ime </a:t>
            </a:r>
            <a:r>
              <a:rPr lang="en-US" sz="2000" b="1" dirty="0" smtClean="0">
                <a:solidFill>
                  <a:srgbClr val="008080"/>
                </a:solidFill>
              </a:rPr>
              <a:t>series </a:t>
            </a:r>
            <a:endParaRPr lang="en-US" sz="2000" b="1" dirty="0" smtClean="0">
              <a:solidFill>
                <a:srgbClr val="008080"/>
              </a:solidFill>
            </a:endParaRPr>
          </a:p>
          <a:p>
            <a:pPr>
              <a:lnSpc>
                <a:spcPct val="100000"/>
              </a:lnSpc>
              <a:buClrTx/>
              <a:buFontTx/>
              <a:buNone/>
              <a:defRPr/>
            </a:pPr>
            <a:r>
              <a:rPr lang="en-US" sz="2000" b="1" dirty="0" smtClean="0">
                <a:solidFill>
                  <a:srgbClr val="008080"/>
                </a:solidFill>
              </a:rPr>
              <a:t>of </a:t>
            </a:r>
            <a:r>
              <a:rPr lang="en-US" sz="2000" b="1" dirty="0" smtClean="0">
                <a:solidFill>
                  <a:srgbClr val="008080"/>
                </a:solidFill>
              </a:rPr>
              <a:t>(</a:t>
            </a:r>
            <a:r>
              <a:rPr lang="en-US" sz="2000" b="1" dirty="0" err="1" smtClean="0">
                <a:solidFill>
                  <a:srgbClr val="008080"/>
                </a:solidFill>
              </a:rPr>
              <a:t>x,y,z</a:t>
            </a:r>
            <a:r>
              <a:rPr lang="en-US" sz="2000" b="1" dirty="0" smtClean="0">
                <a:solidFill>
                  <a:srgbClr val="008080"/>
                </a:solidFill>
              </a:rPr>
              <a:t>) point clouds </a:t>
            </a:r>
            <a:r>
              <a:rPr lang="en-US" sz="2000" b="1" dirty="0" smtClean="0">
                <a:solidFill>
                  <a:srgbClr val="008080"/>
                </a:solidFill>
              </a:rPr>
              <a:t>to </a:t>
            </a:r>
            <a:r>
              <a:rPr lang="en-US" sz="2000" b="1" dirty="0" smtClean="0">
                <a:solidFill>
                  <a:srgbClr val="C5000B"/>
                </a:solidFill>
              </a:rPr>
              <a:t>voxel model</a:t>
            </a:r>
          </a:p>
          <a:p>
            <a:pPr>
              <a:buClrTx/>
              <a:buFontTx/>
              <a:buNone/>
              <a:defRPr/>
            </a:pPr>
            <a:endParaRPr lang="en-US" sz="2000" b="1" dirty="0" smtClean="0">
              <a:solidFill>
                <a:srgbClr val="C5000B"/>
              </a:solidFill>
            </a:endParaRPr>
          </a:p>
        </p:txBody>
      </p:sp>
    </p:spTree>
    <p:extLst>
      <p:ext uri="{BB962C8B-B14F-4D97-AF65-F5344CB8AC3E}">
        <p14:creationId xmlns:p14="http://schemas.microsoft.com/office/powerpoint/2010/main" val="23750817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t="14503" b="6950"/>
          <a:stretch>
            <a:fillRect/>
          </a:stretch>
        </p:blipFill>
        <p:spPr bwMode="auto">
          <a:xfrm>
            <a:off x="3240088" y="4427087"/>
            <a:ext cx="2622550" cy="1544638"/>
          </a:xfrm>
          <a:prstGeom prst="rect">
            <a:avLst/>
          </a:prstGeom>
          <a:noFill/>
          <a:ln>
            <a:noFill/>
          </a:ln>
          <a:effectLst/>
          <a:extLst>
            <a:ext uri="{909E8E84-426E-40dd-AFC4-6F175D3DCCD1}">
              <a14:hiddenFill xmlns:a14="http://schemas.microsoft.com/office/drawing/2010/main">
                <a:blipFill dpi="0" rotWithShape="0">
                  <a:blip/>
                  <a:srcRect t="14503" b="695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t="14914" r="6317" b="16319"/>
          <a:stretch>
            <a:fillRect/>
          </a:stretch>
        </p:blipFill>
        <p:spPr bwMode="auto">
          <a:xfrm>
            <a:off x="446089" y="4409624"/>
            <a:ext cx="2535237" cy="1560512"/>
          </a:xfrm>
          <a:prstGeom prst="rect">
            <a:avLst/>
          </a:prstGeom>
          <a:noFill/>
          <a:ln>
            <a:noFill/>
          </a:ln>
          <a:effectLst/>
          <a:extLst>
            <a:ext uri="{909E8E84-426E-40dd-AFC4-6F175D3DCCD1}">
              <a14:hiddenFill xmlns:a14="http://schemas.microsoft.com/office/drawing/2010/main">
                <a:blipFill dpi="0" rotWithShape="0">
                  <a:blip/>
                  <a:srcRect t="14914" r="6317" b="1631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5" name="Picture 3"/>
          <p:cNvPicPr>
            <a:picLocks noChangeAspect="1" noChangeArrowheads="1"/>
          </p:cNvPicPr>
          <p:nvPr/>
        </p:nvPicPr>
        <p:blipFill>
          <a:blip r:embed="rId5">
            <a:extLst>
              <a:ext uri="{28A0092B-C50C-407E-A947-70E740481C1C}">
                <a14:useLocalDpi xmlns:a14="http://schemas.microsoft.com/office/drawing/2010/main" val="0"/>
              </a:ext>
            </a:extLst>
          </a:blip>
          <a:srcRect l="3026" t="9050" r="3490" b="5629"/>
          <a:stretch>
            <a:fillRect/>
          </a:stretch>
        </p:blipFill>
        <p:spPr bwMode="auto">
          <a:xfrm>
            <a:off x="6118226" y="4562025"/>
            <a:ext cx="2093913" cy="1381125"/>
          </a:xfrm>
          <a:prstGeom prst="rect">
            <a:avLst/>
          </a:prstGeom>
          <a:noFill/>
          <a:ln>
            <a:noFill/>
          </a:ln>
          <a:effectLst/>
          <a:extLst>
            <a:ext uri="{909E8E84-426E-40dd-AFC4-6F175D3DCCD1}">
              <a14:hiddenFill xmlns:a14="http://schemas.microsoft.com/office/drawing/2010/main">
                <a:blipFill dpi="0" rotWithShape="0">
                  <a:blip/>
                  <a:srcRect l="3026" t="9050" r="3490" b="562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6" name="AutoShape 4"/>
          <p:cNvSpPr>
            <a:spLocks noChangeArrowheads="1"/>
          </p:cNvSpPr>
          <p:nvPr/>
        </p:nvSpPr>
        <p:spPr bwMode="auto">
          <a:xfrm rot="10800000">
            <a:off x="3027363" y="5149400"/>
            <a:ext cx="182562" cy="107950"/>
          </a:xfrm>
          <a:prstGeom prst="rightArrow">
            <a:avLst>
              <a:gd name="adj1" fmla="val 54296"/>
              <a:gd name="adj2" fmla="val 49232"/>
            </a:avLst>
          </a:prstGeom>
          <a:solidFill>
            <a:srgbClr val="999999"/>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0" tIns="45715" rIns="91430" bIns="45715" anchor="ctr"/>
          <a:lstStyle/>
          <a:p>
            <a:pPr>
              <a:defRPr/>
            </a:pPr>
            <a:endParaRPr lang="en-US"/>
          </a:p>
        </p:txBody>
      </p:sp>
      <p:pic>
        <p:nvPicPr>
          <p:cNvPr id="3379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5223" r="1"/>
          <a:stretch/>
        </p:blipFill>
        <p:spPr bwMode="auto">
          <a:xfrm>
            <a:off x="770400" y="1896611"/>
            <a:ext cx="5919168" cy="2401888"/>
          </a:xfrm>
          <a:prstGeom prst="rect">
            <a:avLst/>
          </a:prstGeom>
          <a:noFill/>
          <a:ln>
            <a:noFill/>
          </a:ln>
          <a:effectLst/>
          <a:extLst>
            <a:ext uri="{909E8E84-426E-40dd-AFC4-6F175D3DCCD1}">
              <a14:hiddenFill xmlns:a14="http://schemas.microsoft.com/office/drawing/2010/main">
                <a:blipFill dpi="0" rotWithShape="0">
                  <a:blip/>
                  <a:srcRect l="121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8" name="Oval 6"/>
          <p:cNvSpPr>
            <a:spLocks noChangeArrowheads="1"/>
          </p:cNvSpPr>
          <p:nvPr/>
        </p:nvSpPr>
        <p:spPr bwMode="auto">
          <a:xfrm>
            <a:off x="5562443" y="2050600"/>
            <a:ext cx="53975" cy="53975"/>
          </a:xfrm>
          <a:prstGeom prst="ellipse">
            <a:avLst/>
          </a:prstGeom>
          <a:solidFill>
            <a:srgbClr val="DC23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0" tIns="45715" rIns="91430" bIns="45715" anchor="ctr"/>
          <a:lstStyle/>
          <a:p>
            <a:pPr>
              <a:defRPr/>
            </a:pPr>
            <a:endParaRPr lang="en-US"/>
          </a:p>
        </p:txBody>
      </p:sp>
      <p:pic>
        <p:nvPicPr>
          <p:cNvPr id="33799" name="Picture 7"/>
          <p:cNvPicPr>
            <a:picLocks noChangeAspect="1" noChangeArrowheads="1"/>
          </p:cNvPicPr>
          <p:nvPr/>
        </p:nvPicPr>
        <p:blipFill>
          <a:blip r:embed="rId7">
            <a:alphaModFix amt="12000"/>
            <a:extLst>
              <a:ext uri="{28A0092B-C50C-407E-A947-70E740481C1C}">
                <a14:useLocalDpi xmlns:a14="http://schemas.microsoft.com/office/drawing/2010/main" val="0"/>
              </a:ext>
            </a:extLst>
          </a:blip>
          <a:srcRect l="25191" t="28790" r="38326" b="49342"/>
          <a:stretch>
            <a:fillRect/>
          </a:stretch>
        </p:blipFill>
        <p:spPr bwMode="auto">
          <a:xfrm>
            <a:off x="4567082" y="2102987"/>
            <a:ext cx="2103437" cy="7302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blipFill dpi="0" rotWithShape="0">
                  <a:blip/>
                  <a:srcRect l="25191" t="28790" r="38326" b="49342"/>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33800" name="Line 8"/>
          <p:cNvSpPr>
            <a:spLocks noChangeShapeType="1"/>
          </p:cNvSpPr>
          <p:nvPr/>
        </p:nvSpPr>
        <p:spPr bwMode="auto">
          <a:xfrm flipH="1">
            <a:off x="4158555" y="2066474"/>
            <a:ext cx="1381125" cy="301625"/>
          </a:xfrm>
          <a:prstGeom prst="line">
            <a:avLst/>
          </a:prstGeom>
          <a:noFill/>
          <a:ln w="9360">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0" tIns="45715" rIns="91430" bIns="45715"/>
          <a:lstStyle/>
          <a:p>
            <a:pPr>
              <a:defRPr/>
            </a:pPr>
            <a:endParaRPr lang="en-US"/>
          </a:p>
        </p:txBody>
      </p:sp>
      <p:sp>
        <p:nvSpPr>
          <p:cNvPr id="33801" name="Line 9"/>
          <p:cNvSpPr>
            <a:spLocks noChangeShapeType="1"/>
          </p:cNvSpPr>
          <p:nvPr/>
        </p:nvSpPr>
        <p:spPr bwMode="auto">
          <a:xfrm flipH="1">
            <a:off x="3358993" y="2390324"/>
            <a:ext cx="719138" cy="298450"/>
          </a:xfrm>
          <a:prstGeom prst="line">
            <a:avLst/>
          </a:prstGeom>
          <a:noFill/>
          <a:ln w="9360">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0" tIns="45715" rIns="91430" bIns="45715"/>
          <a:lstStyle/>
          <a:p>
            <a:pPr>
              <a:defRPr/>
            </a:pPr>
            <a:endParaRPr lang="en-US"/>
          </a:p>
        </p:txBody>
      </p:sp>
      <p:sp>
        <p:nvSpPr>
          <p:cNvPr id="33802" name="Text Box 10"/>
          <p:cNvSpPr txBox="1">
            <a:spLocks noChangeArrowheads="1"/>
          </p:cNvSpPr>
          <p:nvPr/>
        </p:nvSpPr>
        <p:spPr bwMode="auto">
          <a:xfrm>
            <a:off x="2801781" y="2368100"/>
            <a:ext cx="942975"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1" tIns="44996"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dirty="0">
                <a:solidFill>
                  <a:srgbClr val="000000"/>
                </a:solidFill>
              </a:rPr>
              <a:t>2008: 21 m</a:t>
            </a:r>
          </a:p>
        </p:txBody>
      </p:sp>
      <p:sp>
        <p:nvSpPr>
          <p:cNvPr id="33803" name="Text Box 11"/>
          <p:cNvSpPr txBox="1">
            <a:spLocks noChangeArrowheads="1"/>
          </p:cNvSpPr>
          <p:nvPr/>
        </p:nvSpPr>
        <p:spPr bwMode="auto">
          <a:xfrm>
            <a:off x="3167490" y="2079174"/>
            <a:ext cx="942975"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1" tIns="44996"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a:solidFill>
                  <a:srgbClr val="000000"/>
                </a:solidFill>
              </a:rPr>
              <a:t>1974: 33 m</a:t>
            </a:r>
          </a:p>
        </p:txBody>
      </p:sp>
      <p:sp>
        <p:nvSpPr>
          <p:cNvPr id="33804" name="Text Box 12"/>
          <p:cNvSpPr txBox="1">
            <a:spLocks noChangeArrowheads="1"/>
          </p:cNvSpPr>
          <p:nvPr/>
        </p:nvSpPr>
        <p:spPr bwMode="auto">
          <a:xfrm>
            <a:off x="5141756" y="1791836"/>
            <a:ext cx="942975"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1" tIns="44996"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a:solidFill>
                  <a:srgbClr val="000000"/>
                </a:solidFill>
              </a:rPr>
              <a:t>1949: 42 m</a:t>
            </a:r>
          </a:p>
        </p:txBody>
      </p:sp>
      <p:sp>
        <p:nvSpPr>
          <p:cNvPr id="33805" name="AutoShape 13"/>
          <p:cNvSpPr>
            <a:spLocks noChangeArrowheads="1"/>
          </p:cNvSpPr>
          <p:nvPr/>
        </p:nvSpPr>
        <p:spPr bwMode="auto">
          <a:xfrm rot="10800000">
            <a:off x="5907088" y="5149400"/>
            <a:ext cx="182562" cy="107950"/>
          </a:xfrm>
          <a:prstGeom prst="rightArrow">
            <a:avLst>
              <a:gd name="adj1" fmla="val 54296"/>
              <a:gd name="adj2" fmla="val 49232"/>
            </a:avLst>
          </a:prstGeom>
          <a:solidFill>
            <a:srgbClr val="999999"/>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0" tIns="45715" rIns="91430" bIns="45715" anchor="ctr"/>
          <a:lstStyle/>
          <a:p>
            <a:pPr>
              <a:defRPr/>
            </a:pPr>
            <a:endParaRPr lang="en-US"/>
          </a:p>
        </p:txBody>
      </p:sp>
      <p:sp>
        <p:nvSpPr>
          <p:cNvPr id="33807" name="AutoShape 15"/>
          <p:cNvSpPr>
            <a:spLocks noChangeArrowheads="1"/>
          </p:cNvSpPr>
          <p:nvPr/>
        </p:nvSpPr>
        <p:spPr bwMode="auto">
          <a:xfrm rot="10800000">
            <a:off x="3027363" y="5149400"/>
            <a:ext cx="182562" cy="107950"/>
          </a:xfrm>
          <a:prstGeom prst="rightArrow">
            <a:avLst>
              <a:gd name="adj1" fmla="val 54296"/>
              <a:gd name="adj2" fmla="val 49232"/>
            </a:avLst>
          </a:prstGeom>
          <a:solidFill>
            <a:srgbClr val="999999"/>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0" tIns="45715" rIns="91430" bIns="45715" anchor="ctr"/>
          <a:lstStyle/>
          <a:p>
            <a:pPr>
              <a:defRPr/>
            </a:pPr>
            <a:endParaRPr lang="en-US"/>
          </a:p>
        </p:txBody>
      </p:sp>
      <p:sp>
        <p:nvSpPr>
          <p:cNvPr id="33808" name="Text Box 16"/>
          <p:cNvSpPr txBox="1">
            <a:spLocks noChangeArrowheads="1"/>
          </p:cNvSpPr>
          <p:nvPr/>
        </p:nvSpPr>
        <p:spPr bwMode="auto">
          <a:xfrm>
            <a:off x="1165920" y="4121447"/>
            <a:ext cx="6378239"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1" tIns="44996"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dirty="0">
                <a:solidFill>
                  <a:srgbClr val="000000"/>
                </a:solidFill>
              </a:rPr>
              <a:t>2008: 21 m                                                 1950: 42 m                                   1917  20 m ?                                    </a:t>
            </a:r>
          </a:p>
        </p:txBody>
      </p:sp>
      <p:sp>
        <p:nvSpPr>
          <p:cNvPr id="33809" name="Text Box 17"/>
          <p:cNvSpPr txBox="1">
            <a:spLocks noChangeArrowheads="1"/>
          </p:cNvSpPr>
          <p:nvPr/>
        </p:nvSpPr>
        <p:spPr bwMode="auto">
          <a:xfrm>
            <a:off x="6612425" y="2253836"/>
            <a:ext cx="1069975"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1" tIns="44996"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dirty="0">
                <a:solidFill>
                  <a:srgbClr val="000000"/>
                </a:solidFill>
              </a:rPr>
              <a:t>1930: 32 m ? </a:t>
            </a:r>
          </a:p>
        </p:txBody>
      </p:sp>
      <p:sp>
        <p:nvSpPr>
          <p:cNvPr id="33810" name="Text Box 18"/>
          <p:cNvSpPr txBox="1">
            <a:spLocks noChangeArrowheads="1"/>
          </p:cNvSpPr>
          <p:nvPr/>
        </p:nvSpPr>
        <p:spPr bwMode="auto">
          <a:xfrm>
            <a:off x="7148178" y="2823013"/>
            <a:ext cx="1363662"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991" tIns="44996"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dirty="0">
                <a:solidFill>
                  <a:srgbClr val="000000"/>
                </a:solidFill>
              </a:rPr>
              <a:t> 1917: 20 m ?</a:t>
            </a:r>
          </a:p>
        </p:txBody>
      </p:sp>
      <p:sp>
        <p:nvSpPr>
          <p:cNvPr id="33811" name="Line 19"/>
          <p:cNvSpPr>
            <a:spLocks noChangeShapeType="1"/>
          </p:cNvSpPr>
          <p:nvPr/>
        </p:nvSpPr>
        <p:spPr bwMode="auto">
          <a:xfrm flipH="1" flipV="1">
            <a:off x="5644992" y="2093462"/>
            <a:ext cx="1899167" cy="713392"/>
          </a:xfrm>
          <a:prstGeom prst="line">
            <a:avLst/>
          </a:prstGeom>
          <a:noFill/>
          <a:ln w="9360">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0" tIns="45715" rIns="91430" bIns="45715"/>
          <a:lstStyle/>
          <a:p>
            <a:pPr>
              <a:defRPr/>
            </a:pPr>
            <a:endParaRPr lang="en-US"/>
          </a:p>
        </p:txBody>
      </p:sp>
      <p:sp>
        <p:nvSpPr>
          <p:cNvPr id="33813" name="AutoShape 21"/>
          <p:cNvSpPr>
            <a:spLocks noChangeArrowheads="1"/>
          </p:cNvSpPr>
          <p:nvPr/>
        </p:nvSpPr>
        <p:spPr bwMode="auto">
          <a:xfrm rot="5520000">
            <a:off x="544513" y="2731638"/>
            <a:ext cx="214313" cy="284162"/>
          </a:xfrm>
          <a:prstGeom prst="upArrow">
            <a:avLst>
              <a:gd name="adj1" fmla="val 50000"/>
              <a:gd name="adj2" fmla="val 33148"/>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0" tIns="45715" rIns="91430" bIns="45715" anchor="ctr"/>
          <a:lstStyle/>
          <a:p>
            <a:pPr>
              <a:defRPr/>
            </a:pPr>
            <a:endParaRPr lang="en-US"/>
          </a:p>
        </p:txBody>
      </p:sp>
      <p:sp>
        <p:nvSpPr>
          <p:cNvPr id="33814" name="Text Box 22"/>
          <p:cNvSpPr txBox="1">
            <a:spLocks noChangeArrowheads="1"/>
          </p:cNvSpPr>
          <p:nvPr/>
        </p:nvSpPr>
        <p:spPr bwMode="auto">
          <a:xfrm rot="5520000">
            <a:off x="463550" y="2764974"/>
            <a:ext cx="254000" cy="20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1" tIns="44996"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800">
                <a:solidFill>
                  <a:srgbClr val="000000"/>
                </a:solidFill>
              </a:rPr>
              <a:t>N</a:t>
            </a:r>
          </a:p>
        </p:txBody>
      </p:sp>
      <p:sp>
        <p:nvSpPr>
          <p:cNvPr id="228375" name="Oval 6"/>
          <p:cNvSpPr>
            <a:spLocks noChangeArrowheads="1"/>
          </p:cNvSpPr>
          <p:nvPr/>
        </p:nvSpPr>
        <p:spPr bwMode="auto">
          <a:xfrm>
            <a:off x="6476843" y="2401437"/>
            <a:ext cx="53975" cy="53975"/>
          </a:xfrm>
          <a:prstGeom prst="ellipse">
            <a:avLst/>
          </a:prstGeom>
          <a:solidFill>
            <a:srgbClr val="FF6600">
              <a:alpha val="65881"/>
            </a:srgbClr>
          </a:solidFill>
          <a:ln w="9360">
            <a:solidFill>
              <a:srgbClr val="000000"/>
            </a:solidFill>
            <a:miter lim="800000"/>
            <a:headEnd/>
            <a:tailEnd/>
          </a:ln>
        </p:spPr>
        <p:txBody>
          <a:bodyPr wrap="none" lIns="91430" tIns="45715" rIns="91430" bIns="45715" anchor="ctr"/>
          <a:lstStyle/>
          <a:p>
            <a:endParaRPr lang="en-US"/>
          </a:p>
        </p:txBody>
      </p:sp>
      <p:sp>
        <p:nvSpPr>
          <p:cNvPr id="25" name="Oval 6"/>
          <p:cNvSpPr>
            <a:spLocks noChangeArrowheads="1"/>
          </p:cNvSpPr>
          <p:nvPr/>
        </p:nvSpPr>
        <p:spPr bwMode="auto">
          <a:xfrm>
            <a:off x="7544160" y="2806854"/>
            <a:ext cx="53975" cy="53975"/>
          </a:xfrm>
          <a:prstGeom prst="ellipse">
            <a:avLst/>
          </a:prstGeom>
          <a:solidFill>
            <a:srgbClr val="FF6600">
              <a:alpha val="65881"/>
            </a:srgbClr>
          </a:solidFill>
          <a:ln w="9360">
            <a:solidFill>
              <a:srgbClr val="000000"/>
            </a:solidFill>
            <a:miter lim="800000"/>
            <a:headEnd/>
            <a:tailEnd/>
          </a:ln>
        </p:spPr>
        <p:txBody>
          <a:bodyPr wrap="none" lIns="91430" tIns="45715" rIns="91430" bIns="45715" anchor="ctr"/>
          <a:lstStyle/>
          <a:p>
            <a:endParaRPr lang="en-US"/>
          </a:p>
        </p:txBody>
      </p:sp>
      <p:pic>
        <p:nvPicPr>
          <p:cNvPr id="28" name="Picture 16"/>
          <p:cNvPicPr>
            <a:picLocks noChangeAspect="1" noChangeArrowheads="1"/>
          </p:cNvPicPr>
          <p:nvPr/>
        </p:nvPicPr>
        <p:blipFill rotWithShape="1">
          <a:blip r:embed="rId8">
            <a:extLst>
              <a:ext uri="{28A0092B-C50C-407E-A947-70E740481C1C}">
                <a14:useLocalDpi xmlns:a14="http://schemas.microsoft.com/office/drawing/2010/main" val="0"/>
              </a:ext>
            </a:extLst>
          </a:blip>
          <a:srcRect l="17216" t="33046" b="24101"/>
          <a:stretch/>
        </p:blipFill>
        <p:spPr bwMode="auto">
          <a:xfrm>
            <a:off x="770400" y="1355182"/>
            <a:ext cx="3500164" cy="782637"/>
          </a:xfrm>
          <a:prstGeom prst="rect">
            <a:avLst/>
          </a:prstGeom>
          <a:noFill/>
          <a:ln>
            <a:noFill/>
          </a:ln>
          <a:effectLst/>
          <a:extLst>
            <a:ext uri="{909E8E84-426E-40dd-AFC4-6F175D3DCCD1}">
              <a14:hiddenFill xmlns:a14="http://schemas.microsoft.com/office/drawing/2010/main">
                <a:blipFill dpi="0" rotWithShape="0">
                  <a:blip/>
                  <a:srcRect l="7184" t="33046" b="2410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29" name="Group 22"/>
          <p:cNvGrpSpPr>
            <a:grpSpLocks/>
          </p:cNvGrpSpPr>
          <p:nvPr/>
        </p:nvGrpSpPr>
        <p:grpSpPr bwMode="auto">
          <a:xfrm>
            <a:off x="1792477" y="1747296"/>
            <a:ext cx="412750" cy="303213"/>
            <a:chOff x="4060" y="378"/>
            <a:chExt cx="260" cy="191"/>
          </a:xfrm>
        </p:grpSpPr>
        <p:sp>
          <p:nvSpPr>
            <p:cNvPr id="30" name="AutoShape 23"/>
            <p:cNvSpPr>
              <a:spLocks noChangeArrowheads="1"/>
            </p:cNvSpPr>
            <p:nvPr/>
          </p:nvSpPr>
          <p:spPr bwMode="auto">
            <a:xfrm>
              <a:off x="4084" y="378"/>
              <a:ext cx="181" cy="126"/>
            </a:xfrm>
            <a:prstGeom prst="roundRect">
              <a:avLst>
                <a:gd name="adj" fmla="val 472"/>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 name="Text Box 24"/>
            <p:cNvSpPr txBox="1">
              <a:spLocks noChangeArrowheads="1"/>
            </p:cNvSpPr>
            <p:nvPr/>
          </p:nvSpPr>
          <p:spPr bwMode="auto">
            <a:xfrm>
              <a:off x="4060" y="378"/>
              <a:ext cx="260" cy="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1">
                <a:lnSpc>
                  <a:spcPct val="80000"/>
                </a:lnSpc>
                <a:buClrTx/>
                <a:buFontTx/>
                <a:buNone/>
                <a:defRPr/>
              </a:pPr>
              <a:r>
                <a:rPr lang="en-GB" sz="1000" b="1">
                  <a:solidFill>
                    <a:srgbClr val="000000"/>
                  </a:solidFill>
                  <a:cs typeface="MS Gothic" charset="0"/>
                </a:rPr>
                <a:t>sand</a:t>
              </a:r>
            </a:p>
            <a:p>
              <a:pPr eaLnBrk="1">
                <a:lnSpc>
                  <a:spcPct val="80000"/>
                </a:lnSpc>
                <a:buClrTx/>
                <a:buFontTx/>
                <a:buNone/>
                <a:defRPr/>
              </a:pPr>
              <a:r>
                <a:rPr lang="en-GB" sz="1000" b="1">
                  <a:solidFill>
                    <a:srgbClr val="000000"/>
                  </a:solidFill>
                  <a:cs typeface="MS Gothic" charset="0"/>
                </a:rPr>
                <a:t>gained</a:t>
              </a:r>
              <a:r>
                <a:rPr lang="en-GB" sz="1400">
                  <a:solidFill>
                    <a:srgbClr val="99CCFF"/>
                  </a:solidFill>
                  <a:cs typeface="MS Gothic" charset="0"/>
                </a:rPr>
                <a:t> </a:t>
              </a:r>
            </a:p>
          </p:txBody>
        </p:sp>
      </p:grpSp>
      <p:grpSp>
        <p:nvGrpSpPr>
          <p:cNvPr id="32" name="Group 25"/>
          <p:cNvGrpSpPr>
            <a:grpSpLocks/>
          </p:cNvGrpSpPr>
          <p:nvPr/>
        </p:nvGrpSpPr>
        <p:grpSpPr bwMode="auto">
          <a:xfrm>
            <a:off x="2356042" y="1804445"/>
            <a:ext cx="369888" cy="161925"/>
            <a:chOff x="4415" y="414"/>
            <a:chExt cx="233" cy="102"/>
          </a:xfrm>
        </p:grpSpPr>
        <p:sp>
          <p:nvSpPr>
            <p:cNvPr id="33" name="AutoShape 26"/>
            <p:cNvSpPr>
              <a:spLocks noChangeArrowheads="1"/>
            </p:cNvSpPr>
            <p:nvPr/>
          </p:nvSpPr>
          <p:spPr bwMode="auto">
            <a:xfrm>
              <a:off x="4435" y="414"/>
              <a:ext cx="166" cy="56"/>
            </a:xfrm>
            <a:prstGeom prst="roundRect">
              <a:avLst>
                <a:gd name="adj" fmla="val 106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 name="Text Box 27"/>
            <p:cNvSpPr txBox="1">
              <a:spLocks noChangeArrowheads="1"/>
            </p:cNvSpPr>
            <p:nvPr/>
          </p:nvSpPr>
          <p:spPr bwMode="auto">
            <a:xfrm>
              <a:off x="4415" y="414"/>
              <a:ext cx="233" cy="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1">
                <a:lnSpc>
                  <a:spcPct val="85000"/>
                </a:lnSpc>
                <a:buClrTx/>
                <a:buFontTx/>
                <a:buNone/>
                <a:defRPr/>
              </a:pPr>
              <a:r>
                <a:rPr lang="en-GB" sz="1000" b="1">
                  <a:solidFill>
                    <a:srgbClr val="000000"/>
                  </a:solidFill>
                  <a:cs typeface="MS Gothic" charset="0"/>
                </a:rPr>
                <a:t>stable</a:t>
              </a:r>
              <a:r>
                <a:rPr lang="en-GB" sz="1200">
                  <a:solidFill>
                    <a:srgbClr val="000000"/>
                  </a:solidFill>
                  <a:cs typeface="MS Gothic" charset="0"/>
                </a:rPr>
                <a:t> </a:t>
              </a:r>
            </a:p>
          </p:txBody>
        </p:sp>
      </p:grpSp>
      <p:grpSp>
        <p:nvGrpSpPr>
          <p:cNvPr id="35" name="Group 28"/>
          <p:cNvGrpSpPr>
            <a:grpSpLocks/>
          </p:cNvGrpSpPr>
          <p:nvPr/>
        </p:nvGrpSpPr>
        <p:grpSpPr bwMode="auto">
          <a:xfrm>
            <a:off x="2417952" y="1561557"/>
            <a:ext cx="636588" cy="179388"/>
            <a:chOff x="4454" y="261"/>
            <a:chExt cx="401" cy="113"/>
          </a:xfrm>
        </p:grpSpPr>
        <p:sp>
          <p:nvSpPr>
            <p:cNvPr id="36" name="AutoShape 29"/>
            <p:cNvSpPr>
              <a:spLocks noChangeArrowheads="1"/>
            </p:cNvSpPr>
            <p:nvPr/>
          </p:nvSpPr>
          <p:spPr bwMode="auto">
            <a:xfrm>
              <a:off x="4454" y="261"/>
              <a:ext cx="330" cy="113"/>
            </a:xfrm>
            <a:prstGeom prst="roundRect">
              <a:avLst>
                <a:gd name="adj" fmla="val 565"/>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 name="Text Box 30"/>
            <p:cNvSpPr txBox="1">
              <a:spLocks noChangeArrowheads="1"/>
            </p:cNvSpPr>
            <p:nvPr/>
          </p:nvSpPr>
          <p:spPr bwMode="auto">
            <a:xfrm>
              <a:off x="4496" y="261"/>
              <a:ext cx="359" cy="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1">
                <a:lnSpc>
                  <a:spcPct val="85000"/>
                </a:lnSpc>
                <a:buClrTx/>
                <a:buFontTx/>
                <a:buNone/>
                <a:defRPr/>
              </a:pPr>
              <a:r>
                <a:rPr lang="en-GB" sz="1000" b="1">
                  <a:solidFill>
                    <a:srgbClr val="000000"/>
                  </a:solidFill>
                  <a:cs typeface="MS Gothic" charset="0"/>
                </a:rPr>
                <a:t>sand lost</a:t>
              </a:r>
            </a:p>
          </p:txBody>
        </p:sp>
      </p:grpSp>
      <p:sp>
        <p:nvSpPr>
          <p:cNvPr id="38" name="Title 1"/>
          <p:cNvSpPr txBox="1">
            <a:spLocks/>
          </p:cNvSpPr>
          <p:nvPr/>
        </p:nvSpPr>
        <p:spPr>
          <a:xfrm>
            <a:off x="632160" y="318274"/>
            <a:ext cx="8091488" cy="831850"/>
          </a:xfrm>
          <a:prstGeom prst="rect">
            <a:avLst/>
          </a:prstGeom>
        </p:spPr>
        <p:txBody>
          <a:bodyPr lIns="82945" tIns="41473" rIns="82945" bIns="41473"/>
          <a:lstStyle>
            <a:lvl1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9pPr>
          </a:lstStyle>
          <a:p>
            <a:pPr>
              <a:defRPr/>
            </a:pPr>
            <a:r>
              <a:rPr lang="en-US" b="1" dirty="0" smtClean="0">
                <a:solidFill>
                  <a:srgbClr val="000090"/>
                </a:solidFill>
              </a:rPr>
              <a:t>Jockey’s Ridge dune evolution</a:t>
            </a:r>
            <a:endParaRPr lang="en-US" b="1" dirty="0">
              <a:solidFill>
                <a:srgbClr val="000090"/>
              </a:solidFill>
            </a:endParaRPr>
          </a:p>
        </p:txBody>
      </p:sp>
      <p:sp>
        <p:nvSpPr>
          <p:cNvPr id="2" name="TextBox 1"/>
          <p:cNvSpPr txBox="1"/>
          <p:nvPr/>
        </p:nvSpPr>
        <p:spPr>
          <a:xfrm>
            <a:off x="1590448" y="6055836"/>
            <a:ext cx="6506672" cy="561579"/>
          </a:xfrm>
          <a:prstGeom prst="rect">
            <a:avLst/>
          </a:prstGeom>
          <a:noFill/>
        </p:spPr>
        <p:txBody>
          <a:bodyPr wrap="square" lIns="82945" tIns="41473" rIns="82945" bIns="41473" rtlCol="0">
            <a:spAutoFit/>
          </a:bodyPr>
          <a:lstStyle/>
          <a:p>
            <a:r>
              <a:rPr lang="en-US" sz="1800" dirty="0">
                <a:solidFill>
                  <a:schemeClr val="tx1"/>
                </a:solidFill>
              </a:rPr>
              <a:t>High active dune: result of bad land management?</a:t>
            </a:r>
          </a:p>
          <a:p>
            <a:r>
              <a:rPr lang="en-US" sz="1800" dirty="0">
                <a:solidFill>
                  <a:schemeClr val="tx1"/>
                </a:solidFill>
              </a:rPr>
              <a:t>Landscape going back to its more stable form</a:t>
            </a:r>
            <a:r>
              <a:rPr lang="en-US" dirty="0" smtClean="0"/>
              <a:t> </a:t>
            </a:r>
            <a:endParaRPr lang="en-US" dirty="0"/>
          </a:p>
        </p:txBody>
      </p:sp>
    </p:spTree>
    <p:extLst>
      <p:ext uri="{BB962C8B-B14F-4D97-AF65-F5344CB8AC3E}">
        <p14:creationId xmlns:p14="http://schemas.microsoft.com/office/powerpoint/2010/main" val="41845366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ndia.png"/>
          <p:cNvPicPr>
            <a:picLocks noChangeAspect="1"/>
          </p:cNvPicPr>
          <p:nvPr/>
        </p:nvPicPr>
        <p:blipFill rotWithShape="1">
          <a:blip r:embed="rId3">
            <a:extLst>
              <a:ext uri="{28A0092B-C50C-407E-A947-70E740481C1C}">
                <a14:useLocalDpi xmlns:a14="http://schemas.microsoft.com/office/drawing/2010/main" val="0"/>
              </a:ext>
            </a:extLst>
          </a:blip>
          <a:srcRect b="11848"/>
          <a:stretch/>
        </p:blipFill>
        <p:spPr>
          <a:xfrm>
            <a:off x="6934200" y="5181600"/>
            <a:ext cx="1600200" cy="1204734"/>
          </a:xfrm>
          <a:prstGeom prst="rect">
            <a:avLst/>
          </a:prstGeom>
        </p:spPr>
      </p:pic>
      <p:sp>
        <p:nvSpPr>
          <p:cNvPr id="8193" name="Rectangle 1"/>
          <p:cNvSpPr>
            <a:spLocks noGrp="1" noChangeArrowheads="1"/>
          </p:cNvSpPr>
          <p:nvPr>
            <p:ph type="title" idx="4294967295"/>
          </p:nvPr>
        </p:nvSpPr>
        <p:spPr>
          <a:xfrm>
            <a:off x="457199" y="474663"/>
            <a:ext cx="8562975" cy="511175"/>
          </a:xfrm>
          <a:ln/>
        </p:spPr>
        <p:txBody>
          <a:bodyPr lIns="123480" rIns="147960"/>
          <a:lstStyle/>
          <a:p>
            <a:pPr algn="l">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ea typeface="Monaco" pitchFamily="49" charset="0"/>
                <a:cs typeface="Monaco" pitchFamily="49" charset="0"/>
              </a:rPr>
              <a:t>What works</a:t>
            </a:r>
            <a:endParaRPr lang="en-US" dirty="0">
              <a:solidFill>
                <a:srgbClr val="000066"/>
              </a:solidFill>
              <a:ea typeface="Monaco" pitchFamily="49" charset="0"/>
              <a:cs typeface="Monaco" pitchFamily="49" charset="0"/>
            </a:endParaRPr>
          </a:p>
        </p:txBody>
      </p:sp>
      <p:sp>
        <p:nvSpPr>
          <p:cNvPr id="8194" name="Rectangle 2"/>
          <p:cNvSpPr>
            <a:spLocks noChangeArrowheads="1"/>
          </p:cNvSpPr>
          <p:nvPr/>
        </p:nvSpPr>
        <p:spPr bwMode="auto">
          <a:xfrm>
            <a:off x="6096000" y="2658151"/>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95" name="Rectangle 3"/>
          <p:cNvSpPr>
            <a:spLocks noChangeArrowheads="1"/>
          </p:cNvSpPr>
          <p:nvPr/>
        </p:nvSpPr>
        <p:spPr bwMode="auto">
          <a:xfrm>
            <a:off x="6553200" y="1066800"/>
            <a:ext cx="22098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400" dirty="0" smtClean="0">
                <a:solidFill>
                  <a:srgbClr val="000000"/>
                </a:solidFill>
                <a:latin typeface="+mn-lt"/>
              </a:rPr>
              <a:t>Sample Conferences </a:t>
            </a:r>
          </a:p>
          <a:p>
            <a:r>
              <a:rPr lang="en-US" sz="1400" dirty="0" smtClean="0">
                <a:solidFill>
                  <a:srgbClr val="000000"/>
                </a:solidFill>
                <a:latin typeface="+mn-lt"/>
              </a:rPr>
              <a:t>in 2012 </a:t>
            </a:r>
            <a:endParaRPr lang="en-US" sz="1400" dirty="0">
              <a:solidFill>
                <a:srgbClr val="000000"/>
              </a:solidFill>
              <a:latin typeface="+mn-lt"/>
            </a:endParaRPr>
          </a:p>
        </p:txBody>
      </p:sp>
      <p:sp>
        <p:nvSpPr>
          <p:cNvPr id="8196" name="Rectangle 4"/>
          <p:cNvSpPr>
            <a:spLocks noChangeArrowheads="1"/>
          </p:cNvSpPr>
          <p:nvPr/>
        </p:nvSpPr>
        <p:spPr bwMode="auto">
          <a:xfrm>
            <a:off x="533400" y="1143000"/>
            <a:ext cx="5867400" cy="533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smtClean="0">
                <a:solidFill>
                  <a:schemeClr val="accent1">
                    <a:lumMod val="50000"/>
                  </a:schemeClr>
                </a:solidFill>
                <a:latin typeface="Arial" charset="0"/>
                <a:ea typeface="DejaVu Sans" charset="0"/>
                <a:cs typeface="DejaVu Sans" charset="0"/>
              </a:rPr>
              <a:t>Research</a:t>
            </a: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b="1" dirty="0">
              <a:solidFill>
                <a:schemeClr val="accent1">
                  <a:lumMod val="50000"/>
                </a:schemeClr>
              </a:solidFill>
              <a:latin typeface="Arial" charset="0"/>
              <a:ea typeface="DejaVu Sans" charset="0"/>
              <a:cs typeface="DejaVu Sans" charset="0"/>
            </a:endParaRPr>
          </a:p>
          <a:p>
            <a:pPr marL="342900"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chemeClr val="tx1">
                    <a:lumMod val="85000"/>
                    <a:lumOff val="15000"/>
                  </a:schemeClr>
                </a:solidFill>
                <a:latin typeface="Arial" charset="0"/>
                <a:ea typeface="DejaVu Sans" charset="0"/>
                <a:cs typeface="DejaVu Sans" charset="0"/>
              </a:rPr>
              <a:t>open source GIS: used in research labs worldwide, represented at </a:t>
            </a:r>
          </a:p>
          <a:p>
            <a:pPr marL="1085850" lvl="1"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chemeClr val="tx1">
                    <a:lumMod val="85000"/>
                    <a:lumOff val="15000"/>
                  </a:schemeClr>
                </a:solidFill>
                <a:latin typeface="Arial" charset="0"/>
                <a:ea typeface="DejaVu Sans" charset="0"/>
                <a:cs typeface="DejaVu Sans" charset="0"/>
              </a:rPr>
              <a:t>FOSS4G </a:t>
            </a:r>
            <a:r>
              <a:rPr lang="en-US" sz="2000" dirty="0" smtClean="0">
                <a:solidFill>
                  <a:schemeClr val="tx1">
                    <a:lumMod val="85000"/>
                    <a:lumOff val="15000"/>
                  </a:schemeClr>
                </a:solidFill>
                <a:latin typeface="Arial" charset="0"/>
                <a:ea typeface="DejaVu Sans" charset="0"/>
                <a:cs typeface="DejaVu Sans" charset="0"/>
              </a:rPr>
              <a:t>Academic </a:t>
            </a:r>
            <a:r>
              <a:rPr lang="en-US" sz="2000" dirty="0" smtClean="0">
                <a:solidFill>
                  <a:schemeClr val="tx1">
                    <a:lumMod val="85000"/>
                    <a:lumOff val="15000"/>
                  </a:schemeClr>
                </a:solidFill>
                <a:latin typeface="Arial" charset="0"/>
                <a:ea typeface="DejaVu Sans" charset="0"/>
                <a:cs typeface="DejaVu Sans" charset="0"/>
              </a:rPr>
              <a:t>Sessions </a:t>
            </a:r>
            <a:endParaRPr lang="en-US" sz="2000" dirty="0" smtClean="0">
              <a:solidFill>
                <a:schemeClr val="tx1">
                  <a:lumMod val="85000"/>
                  <a:lumOff val="15000"/>
                </a:schemeClr>
              </a:solidFill>
              <a:latin typeface="Arial" charset="0"/>
              <a:ea typeface="DejaVu Sans" charset="0"/>
              <a:cs typeface="DejaVu Sans" charset="0"/>
            </a:endParaRPr>
          </a:p>
          <a:p>
            <a:pPr marL="1085850" lvl="1"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chemeClr val="tx1">
                    <a:lumMod val="85000"/>
                    <a:lumOff val="15000"/>
                  </a:schemeClr>
                </a:solidFill>
                <a:latin typeface="Arial" charset="0"/>
                <a:ea typeface="DejaVu Sans" charset="0"/>
                <a:cs typeface="DejaVu Sans" charset="0"/>
              </a:rPr>
              <a:t>Journal special issues: </a:t>
            </a:r>
            <a:r>
              <a:rPr lang="en-US" sz="2000" dirty="0" smtClean="0">
                <a:solidFill>
                  <a:schemeClr val="tx1">
                    <a:lumMod val="85000"/>
                    <a:lumOff val="15000"/>
                  </a:schemeClr>
                </a:solidFill>
                <a:latin typeface="Arial" charset="0"/>
                <a:ea typeface="DejaVu Sans" charset="0"/>
                <a:cs typeface="DejaVu Sans" charset="0"/>
              </a:rPr>
              <a:t>TGIS, AG, IJGI</a:t>
            </a:r>
            <a:endParaRPr lang="en-US" sz="2000" dirty="0" smtClean="0">
              <a:solidFill>
                <a:schemeClr val="tx1">
                  <a:lumMod val="85000"/>
                  <a:lumOff val="15000"/>
                </a:schemeClr>
              </a:solidFill>
              <a:latin typeface="Arial" charset="0"/>
              <a:ea typeface="DejaVu Sans" charset="0"/>
              <a:cs typeface="DejaVu Sans" charset="0"/>
            </a:endParaRPr>
          </a:p>
          <a:p>
            <a:pPr marL="1085850" lvl="1"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chemeClr val="tx1">
                    <a:lumMod val="85000"/>
                    <a:lumOff val="15000"/>
                  </a:schemeClr>
                </a:solidFill>
                <a:latin typeface="Arial" charset="0"/>
                <a:ea typeface="DejaVu Sans" charset="0"/>
                <a:cs typeface="DejaVu Sans" charset="0"/>
              </a:rPr>
              <a:t>Symposia and </a:t>
            </a:r>
            <a:r>
              <a:rPr lang="en-US" sz="2000" dirty="0" smtClean="0">
                <a:solidFill>
                  <a:schemeClr val="tx1">
                    <a:lumMod val="85000"/>
                    <a:lumOff val="15000"/>
                  </a:schemeClr>
                </a:solidFill>
                <a:latin typeface="Arial" charset="0"/>
                <a:ea typeface="DejaVu Sans" charset="0"/>
                <a:cs typeface="DejaVu Sans" charset="0"/>
              </a:rPr>
              <a:t>local conferences</a:t>
            </a:r>
          </a:p>
          <a:p>
            <a:pPr marL="1085850" lvl="1"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chemeClr val="tx1">
                    <a:lumMod val="85000"/>
                    <a:lumOff val="15000"/>
                  </a:schemeClr>
                </a:solidFill>
                <a:latin typeface="Arial" charset="0"/>
                <a:ea typeface="DejaVu Sans" charset="0"/>
                <a:cs typeface="DejaVu Sans" charset="0"/>
              </a:rPr>
              <a:t>Sessions at major meetings: AGU, AAG</a:t>
            </a:r>
            <a:endParaRPr lang="en-US" sz="2000" dirty="0">
              <a:solidFill>
                <a:schemeClr val="tx1">
                  <a:lumMod val="85000"/>
                  <a:lumOff val="15000"/>
                </a:schemeClr>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dirty="0">
              <a:solidFill>
                <a:schemeClr val="accent1">
                  <a:lumMod val="50000"/>
                </a:schemeClr>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smtClean="0">
                <a:solidFill>
                  <a:schemeClr val="accent1">
                    <a:lumMod val="50000"/>
                  </a:schemeClr>
                </a:solidFill>
                <a:latin typeface="Arial" charset="0"/>
                <a:ea typeface="DejaVu Sans" charset="0"/>
                <a:cs typeface="DejaVu Sans" charset="0"/>
              </a:rPr>
              <a:t>Education</a:t>
            </a:r>
          </a:p>
          <a:p>
            <a:pPr marL="342900" indent="-342900">
              <a:lnSpc>
                <a:spcPct val="95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b="1" dirty="0" smtClean="0">
              <a:solidFill>
                <a:schemeClr val="tx1">
                  <a:lumMod val="75000"/>
                  <a:lumOff val="25000"/>
                </a:schemeClr>
              </a:solidFill>
              <a:latin typeface="Arial" charset="0"/>
              <a:ea typeface="DejaVu Sans" charset="0"/>
              <a:cs typeface="DejaVu Sans" charset="0"/>
            </a:endParaRPr>
          </a:p>
          <a:p>
            <a:pPr marL="342900" indent="-342900">
              <a:lnSpc>
                <a:spcPct val="95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chemeClr val="tx1">
                    <a:lumMod val="75000"/>
                    <a:lumOff val="25000"/>
                  </a:schemeClr>
                </a:solidFill>
                <a:latin typeface="Arial" charset="0"/>
                <a:ea typeface="DejaVu Sans" charset="0"/>
                <a:cs typeface="DejaVu Sans" charset="0"/>
              </a:rPr>
              <a:t>Short courses and </a:t>
            </a:r>
            <a:r>
              <a:rPr lang="en-US" sz="2000" dirty="0">
                <a:solidFill>
                  <a:schemeClr val="tx1">
                    <a:lumMod val="75000"/>
                    <a:lumOff val="25000"/>
                  </a:schemeClr>
                </a:solidFill>
                <a:latin typeface="Arial" charset="0"/>
                <a:ea typeface="DejaVu Sans" charset="0"/>
                <a:cs typeface="DejaVu Sans" charset="0"/>
              </a:rPr>
              <a:t>w</a:t>
            </a:r>
            <a:r>
              <a:rPr lang="en-US" sz="2000" dirty="0" smtClean="0">
                <a:solidFill>
                  <a:schemeClr val="tx1">
                    <a:lumMod val="75000"/>
                    <a:lumOff val="25000"/>
                  </a:schemeClr>
                </a:solidFill>
                <a:latin typeface="Arial" charset="0"/>
                <a:ea typeface="DejaVu Sans" charset="0"/>
                <a:cs typeface="DejaVu Sans" charset="0"/>
              </a:rPr>
              <a:t>orkshops </a:t>
            </a:r>
          </a:p>
          <a:p>
            <a:pPr marL="342900" indent="-342900">
              <a:lnSpc>
                <a:spcPct val="95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a:solidFill>
                  <a:schemeClr val="tx1">
                    <a:lumMod val="75000"/>
                    <a:lumOff val="25000"/>
                  </a:schemeClr>
                </a:solidFill>
                <a:latin typeface="Arial" charset="0"/>
                <a:ea typeface="DejaVu Sans" charset="0"/>
                <a:cs typeface="DejaVu Sans" charset="0"/>
              </a:rPr>
              <a:t>S</a:t>
            </a:r>
            <a:r>
              <a:rPr lang="en-US" sz="2000" dirty="0" smtClean="0">
                <a:solidFill>
                  <a:schemeClr val="tx1">
                    <a:lumMod val="75000"/>
                    <a:lumOff val="25000"/>
                  </a:schemeClr>
                </a:solidFill>
                <a:latin typeface="Arial" charset="0"/>
                <a:ea typeface="DejaVu Sans" charset="0"/>
                <a:cs typeface="DejaVu Sans" charset="0"/>
              </a:rPr>
              <a:t>ummer schools</a:t>
            </a: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smtClean="0">
              <a:solidFill>
                <a:schemeClr val="accent1">
                  <a:lumMod val="50000"/>
                </a:schemeClr>
              </a:solidFill>
              <a:latin typeface="Arial" charset="0"/>
              <a:ea typeface="DejaVu Sans" charset="0"/>
              <a:cs typeface="DejaVu Sans" charset="0"/>
            </a:endParaRPr>
          </a:p>
          <a:p>
            <a:pPr>
              <a:lnSpc>
                <a:spcPct val="95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a:solidFill>
                  <a:srgbClr val="00664D"/>
                </a:solidFill>
                <a:latin typeface="Arial" charset="0"/>
                <a:ea typeface="DejaVu Sans" charset="0"/>
                <a:cs typeface="DejaVu Sans" charset="0"/>
              </a:rPr>
              <a:t>OSGeo Live DVD</a:t>
            </a: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smtClean="0">
              <a:solidFill>
                <a:schemeClr val="accent1">
                  <a:lumMod val="50000"/>
                </a:schemeClr>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smtClean="0">
                <a:solidFill>
                  <a:schemeClr val="accent1">
                    <a:lumMod val="50000"/>
                  </a:schemeClr>
                </a:solidFill>
                <a:latin typeface="Arial" charset="0"/>
                <a:ea typeface="DejaVu Sans" charset="0"/>
                <a:cs typeface="DejaVu Sans" charset="0"/>
              </a:rPr>
              <a:t> </a:t>
            </a:r>
            <a:endParaRPr lang="en-US" sz="2000" b="1" dirty="0" smtClean="0">
              <a:solidFill>
                <a:srgbClr val="000000"/>
              </a:solidFill>
              <a:latin typeface="Arial" charset="0"/>
              <a:ea typeface="DejaVu Sans" charset="0"/>
              <a:cs typeface="DejaVu Sans" charset="0"/>
            </a:endParaRPr>
          </a:p>
        </p:txBody>
      </p:sp>
      <p:pic>
        <p:nvPicPr>
          <p:cNvPr id="2" name="Picture 1" descr="GRASS_usersUSA.png"/>
          <p:cNvPicPr>
            <a:picLocks noChangeAspect="1"/>
          </p:cNvPicPr>
          <p:nvPr/>
        </p:nvPicPr>
        <p:blipFill rotWithShape="1">
          <a:blip r:embed="rId4">
            <a:extLst>
              <a:ext uri="{28A0092B-C50C-407E-A947-70E740481C1C}">
                <a14:useLocalDpi xmlns:a14="http://schemas.microsoft.com/office/drawing/2010/main" val="0"/>
              </a:ext>
            </a:extLst>
          </a:blip>
          <a:srcRect t="9655" b="20403"/>
          <a:stretch/>
        </p:blipFill>
        <p:spPr>
          <a:xfrm>
            <a:off x="6476999" y="3810000"/>
            <a:ext cx="2511597" cy="1279095"/>
          </a:xfrm>
          <a:prstGeom prst="rect">
            <a:avLst/>
          </a:prstGeom>
        </p:spPr>
      </p:pic>
      <p:pic>
        <p:nvPicPr>
          <p:cNvPr id="3" name="Picture 2" descr="GRASS_usersEur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1633547"/>
            <a:ext cx="2362200" cy="2100254"/>
          </a:xfrm>
          <a:prstGeom prst="rect">
            <a:avLst/>
          </a:prstGeom>
        </p:spPr>
      </p:pic>
      <p:pic>
        <p:nvPicPr>
          <p:cNvPr id="5" name="Picture 4" descr="osge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4800" y="2531352"/>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1" name="Picture 10" descr="osge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8200" y="4310378"/>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2" name="Picture 11" descr="osge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2743200"/>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3" name="Picture 12" descr="osge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2800" y="3200400"/>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4" name="Picture 13" descr="osge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200" y="2971800"/>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8" name="Picture 17" descr="osge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5600" y="4412180"/>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20" name="Picture 19" descr="osge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1400" y="5715000"/>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21" name="Picture 20" descr="osge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006" y="2438400"/>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9" name="Picture 8" descr="osgeoliv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0800" y="5562600"/>
            <a:ext cx="3124200" cy="520700"/>
          </a:xfrm>
          <a:prstGeom prst="rect">
            <a:avLst/>
          </a:prstGeom>
        </p:spPr>
      </p:pic>
    </p:spTree>
    <p:extLst>
      <p:ext uri="{BB962C8B-B14F-4D97-AF65-F5344CB8AC3E}">
        <p14:creationId xmlns:p14="http://schemas.microsoft.com/office/powerpoint/2010/main" val="17378267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85729" y="4511316"/>
            <a:ext cx="484027" cy="253916"/>
          </a:xfrm>
          <a:prstGeom prst="rect">
            <a:avLst/>
          </a:prstGeom>
          <a:noFill/>
        </p:spPr>
        <p:txBody>
          <a:bodyPr wrap="none" rtlCol="0">
            <a:spAutoFit/>
          </a:bodyPr>
          <a:lstStyle/>
          <a:p>
            <a:r>
              <a:rPr lang="en-US" dirty="0" smtClean="0">
                <a:solidFill>
                  <a:srgbClr val="000000"/>
                </a:solidFill>
                <a:latin typeface="+mn-lt"/>
              </a:rPr>
              <a:t>19m</a:t>
            </a:r>
            <a:endParaRPr lang="en-US" dirty="0">
              <a:solidFill>
                <a:srgbClr val="000000"/>
              </a:solidFill>
              <a:latin typeface="+mn-lt"/>
            </a:endParaRPr>
          </a:p>
        </p:txBody>
      </p:sp>
      <p:sp>
        <p:nvSpPr>
          <p:cNvPr id="6" name="Title 1"/>
          <p:cNvSpPr txBox="1">
            <a:spLocks/>
          </p:cNvSpPr>
          <p:nvPr/>
        </p:nvSpPr>
        <p:spPr>
          <a:xfrm>
            <a:off x="424800" y="533400"/>
            <a:ext cx="8229600" cy="762000"/>
          </a:xfrm>
          <a:prstGeom prst="rect">
            <a:avLst/>
          </a:prstGeom>
        </p:spPr>
        <p:txBody>
          <a:bodyPr>
            <a:normAutofit/>
          </a:bodyPr>
          <a:lst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a:lstStyle>
          <a:p>
            <a:r>
              <a:rPr lang="en-US" dirty="0" smtClean="0">
                <a:solidFill>
                  <a:srgbClr val="000090"/>
                </a:solidFill>
              </a:rPr>
              <a:t>Jockey’s Ridge dune 1974-2008</a:t>
            </a:r>
            <a:endParaRPr lang="en-US" dirty="0">
              <a:solidFill>
                <a:srgbClr val="000090"/>
              </a:solidFill>
            </a:endParaRPr>
          </a:p>
        </p:txBody>
      </p:sp>
      <p:sp>
        <p:nvSpPr>
          <p:cNvPr id="2" name="TextBox 1"/>
          <p:cNvSpPr txBox="1"/>
          <p:nvPr/>
        </p:nvSpPr>
        <p:spPr>
          <a:xfrm>
            <a:off x="1029076" y="6437843"/>
            <a:ext cx="5428289" cy="253916"/>
          </a:xfrm>
          <a:prstGeom prst="rect">
            <a:avLst/>
          </a:prstGeom>
          <a:noFill/>
        </p:spPr>
        <p:txBody>
          <a:bodyPr wrap="none" rtlCol="0">
            <a:spAutoFit/>
          </a:bodyPr>
          <a:lstStyle/>
          <a:p>
            <a:r>
              <a:rPr lang="en-US" dirty="0" smtClean="0">
                <a:solidFill>
                  <a:srgbClr val="000000"/>
                </a:solidFill>
                <a:latin typeface="+mn-lt"/>
              </a:rPr>
              <a:t>new 2d animation tool add-on, 3D surface animations done with </a:t>
            </a:r>
            <a:r>
              <a:rPr lang="en-US" dirty="0" err="1" smtClean="0">
                <a:solidFill>
                  <a:srgbClr val="000000"/>
                </a:solidFill>
                <a:latin typeface="+mn-lt"/>
              </a:rPr>
              <a:t>m.nviz.image</a:t>
            </a:r>
            <a:endParaRPr lang="en-US" dirty="0">
              <a:solidFill>
                <a:srgbClr val="000000"/>
              </a:solidFill>
              <a:latin typeface="+mn-lt"/>
            </a:endParaRPr>
          </a:p>
        </p:txBody>
      </p:sp>
      <p:pic>
        <p:nvPicPr>
          <p:cNvPr id="7" name="Picture 6" descr="main dun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1" y="4724400"/>
            <a:ext cx="1625764" cy="1219200"/>
          </a:xfrm>
          <a:prstGeom prst="rect">
            <a:avLst/>
          </a:prstGeom>
        </p:spPr>
      </p:pic>
      <p:pic>
        <p:nvPicPr>
          <p:cNvPr id="8" name="Picture 7" descr="JRmarch2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124200"/>
            <a:ext cx="1701800" cy="1276350"/>
          </a:xfrm>
          <a:prstGeom prst="rect">
            <a:avLst/>
          </a:prstGeom>
        </p:spPr>
      </p:pic>
      <p:pic>
        <p:nvPicPr>
          <p:cNvPr id="9" name="Picture 8" descr="photo0805vis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676400"/>
            <a:ext cx="1473200" cy="1104900"/>
          </a:xfrm>
          <a:prstGeom prst="rect">
            <a:avLst/>
          </a:prstGeom>
        </p:spPr>
      </p:pic>
      <p:pic>
        <p:nvPicPr>
          <p:cNvPr id="10" name="Picture 9" descr="JR74_08E_anim1a2.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1828799"/>
            <a:ext cx="5029200" cy="4228233"/>
          </a:xfrm>
          <a:prstGeom prst="rect">
            <a:avLst/>
          </a:prstGeom>
        </p:spPr>
      </p:pic>
    </p:spTree>
    <p:extLst>
      <p:ext uri="{BB962C8B-B14F-4D97-AF65-F5344CB8AC3E}">
        <p14:creationId xmlns:p14="http://schemas.microsoft.com/office/powerpoint/2010/main" val="246278529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l="15215" t="13206" r="15552"/>
          <a:stretch>
            <a:fillRect/>
          </a:stretch>
        </p:blipFill>
        <p:spPr bwMode="auto">
          <a:xfrm>
            <a:off x="312738" y="2349500"/>
            <a:ext cx="2665412" cy="2938463"/>
          </a:xfrm>
          <a:prstGeom prst="rect">
            <a:avLst/>
          </a:prstGeom>
          <a:noFill/>
          <a:ln>
            <a:noFill/>
          </a:ln>
          <a:effectLst/>
          <a:extLst>
            <a:ext uri="{909E8E84-426E-40dd-AFC4-6F175D3DCCD1}">
              <a14:hiddenFill xmlns:a14="http://schemas.microsoft.com/office/drawing/2010/main">
                <a:blipFill dpi="0" rotWithShape="0">
                  <a:blip/>
                  <a:srcRect l="15215" t="13206" r="1555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699" name="Rectangle 3"/>
          <p:cNvSpPr>
            <a:spLocks noChangeArrowheads="1"/>
          </p:cNvSpPr>
          <p:nvPr/>
        </p:nvSpPr>
        <p:spPr bwMode="auto">
          <a:xfrm>
            <a:off x="622300" y="-1246188"/>
            <a:ext cx="166688"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graphicFrame>
        <p:nvGraphicFramePr>
          <p:cNvPr id="29709" name="Group 13"/>
          <p:cNvGraphicFramePr>
            <a:graphicFrameLocks noGrp="1"/>
          </p:cNvGraphicFramePr>
          <p:nvPr/>
        </p:nvGraphicFramePr>
        <p:xfrm>
          <a:off x="1714500" y="4187825"/>
          <a:ext cx="884238" cy="1082676"/>
        </p:xfrm>
        <a:graphic>
          <a:graphicData uri="http://schemas.openxmlformats.org/drawingml/2006/table">
            <a:tbl>
              <a:tblPr/>
              <a:tblGrid>
                <a:gridCol w="273050"/>
                <a:gridCol w="252413"/>
                <a:gridCol w="358775"/>
              </a:tblGrid>
              <a:tr h="230202">
                <a:tc>
                  <a:txBody>
                    <a:bodyPr/>
                    <a:lstStyle/>
                    <a:p>
                      <a:pPr marL="0" marR="0" lvl="0" indent="0" algn="l" defTabSz="449263" rtl="0" eaLnBrk="1" fontAlgn="base" latinLnBrk="0" hangingPunct="0">
                        <a:lnSpc>
                          <a:spcPct val="81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000" b="0" i="0" u="none" strike="noStrike" cap="none" normalizeH="0" baseline="0">
                          <a:ln>
                            <a:noFill/>
                          </a:ln>
                          <a:solidFill>
                            <a:srgbClr val="000000"/>
                          </a:solidFill>
                          <a:effectLst/>
                          <a:latin typeface="Arial" charset="0"/>
                          <a:ea typeface="ＭＳ Ｐゴシック" charset="0"/>
                          <a:cs typeface="Arial Unicode MS" charset="0"/>
                        </a:rPr>
                        <a:t>10</a:t>
                      </a:r>
                    </a:p>
                  </a:txBody>
                  <a:tcPr marL="36000" marR="36000" marT="5994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000" b="0" i="0" u="none" strike="noStrike" cap="none" normalizeH="0" baseline="0">
                          <a:ln>
                            <a:noFill/>
                          </a:ln>
                          <a:solidFill>
                            <a:srgbClr val="000000"/>
                          </a:solidFill>
                          <a:effectLst/>
                          <a:latin typeface="Arial" charset="0"/>
                          <a:ea typeface="ＭＳ Ｐゴシック" charset="0"/>
                          <a:cs typeface="Arial Unicode MS" charset="0"/>
                        </a:rPr>
                        <a:t>12</a:t>
                      </a:r>
                    </a:p>
                  </a:txBody>
                  <a:tcPr marL="36000" marR="36000" marT="5994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0"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000" b="0" i="0" u="none" strike="noStrike" cap="none" normalizeH="0" baseline="0">
                          <a:ln>
                            <a:noFill/>
                          </a:ln>
                          <a:solidFill>
                            <a:srgbClr val="000000"/>
                          </a:solidFill>
                          <a:effectLst/>
                          <a:latin typeface="Arial" charset="0"/>
                          <a:ea typeface="ＭＳ Ｐゴシック" charset="0"/>
                          <a:cs typeface="ＭＳ Ｐゴシック" charset="0"/>
                        </a:rPr>
                        <a:t>z[m]</a:t>
                      </a:r>
                    </a:p>
                  </a:txBody>
                  <a:tcPr marL="36000" marR="36000" marT="66244" marB="36002" anchor="ctr" horzOverflow="overflow">
                    <a:lnL>
                      <a:noFill/>
                    </a:lnL>
                    <a:lnR>
                      <a:noFill/>
                    </a:lnR>
                    <a:lnT>
                      <a:noFill/>
                    </a:lnT>
                    <a:lnB>
                      <a:noFill/>
                    </a:lnB>
                    <a:lnTlToBr>
                      <a:noFill/>
                    </a:lnTlToBr>
                    <a:lnBlToTr>
                      <a:noFill/>
                    </a:lnBlToTr>
                    <a:solidFill>
                      <a:srgbClr val="FFFFFF"/>
                    </a:solidFill>
                  </a:tcPr>
                </a:tc>
              </a:tr>
              <a:tr h="284158">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200" b="1" i="0" u="none" strike="noStrike" cap="none" normalizeH="0" baseline="0">
                          <a:ln>
                            <a:noFill/>
                          </a:ln>
                          <a:solidFill>
                            <a:srgbClr val="355E00"/>
                          </a:solidFill>
                          <a:effectLst/>
                          <a:latin typeface="Arial" charset="0"/>
                          <a:ea typeface="ＭＳ Ｐゴシック" charset="0"/>
                          <a:cs typeface="Arial Unicode MS" charset="0"/>
                        </a:rPr>
                        <a:t>~~</a:t>
                      </a:r>
                    </a:p>
                  </a:txBody>
                  <a:tcPr marL="36000" marR="36000" marT="10001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200" b="1" i="0" u="none" strike="noStrike" cap="none" normalizeH="0" baseline="0">
                          <a:ln>
                            <a:noFill/>
                          </a:ln>
                          <a:solidFill>
                            <a:srgbClr val="804C19"/>
                          </a:solidFill>
                          <a:effectLst/>
                          <a:latin typeface="Arial" charset="0"/>
                          <a:ea typeface="ＭＳ Ｐゴシック" charset="0"/>
                          <a:cs typeface="Arial Unicode MS" charset="0"/>
                        </a:rPr>
                        <a:t>~~</a:t>
                      </a:r>
                    </a:p>
                  </a:txBody>
                  <a:tcPr marL="36000" marR="36000" marT="10001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000" b="0" i="0" u="none" strike="noStrike" cap="none" normalizeH="0" baseline="0">
                          <a:ln>
                            <a:noFill/>
                          </a:ln>
                          <a:solidFill>
                            <a:srgbClr val="000000"/>
                          </a:solidFill>
                          <a:effectLst/>
                          <a:latin typeface="Arial" charset="0"/>
                          <a:ea typeface="ＭＳ Ｐゴシック" charset="0"/>
                          <a:cs typeface="Arial Unicode MS" charset="0"/>
                        </a:rPr>
                        <a:t>2008</a:t>
                      </a:r>
                    </a:p>
                  </a:txBody>
                  <a:tcPr marL="36000" marR="36000" marT="90185" marB="36002" anchor="ctr" horzOverflow="overflow">
                    <a:lnL>
                      <a:noFill/>
                    </a:lnL>
                    <a:lnR>
                      <a:noFill/>
                    </a:lnR>
                    <a:lnT>
                      <a:noFill/>
                    </a:lnT>
                    <a:lnB>
                      <a:noFill/>
                    </a:lnB>
                    <a:lnTlToBr>
                      <a:noFill/>
                    </a:lnTlToBr>
                    <a:lnBlToTr>
                      <a:noFill/>
                    </a:lnBlToTr>
                    <a:solidFill>
                      <a:srgbClr val="FFFFFF"/>
                    </a:solidFill>
                  </a:tcPr>
                </a:tc>
              </a:tr>
              <a:tr h="284158">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200" b="1" i="0" u="none" strike="noStrike" cap="none" normalizeH="0" baseline="0">
                          <a:ln>
                            <a:noFill/>
                          </a:ln>
                          <a:solidFill>
                            <a:srgbClr val="008000"/>
                          </a:solidFill>
                          <a:effectLst/>
                          <a:latin typeface="Arial" charset="0"/>
                          <a:ea typeface="ＭＳ Ｐゴシック" charset="0"/>
                          <a:cs typeface="Arial Unicode MS" charset="0"/>
                        </a:rPr>
                        <a:t>~~</a:t>
                      </a:r>
                    </a:p>
                  </a:txBody>
                  <a:tcPr marL="36000" marR="36000" marT="10001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200" b="1" i="0" u="none" strike="noStrike" cap="none" normalizeH="0" baseline="0">
                          <a:ln>
                            <a:noFill/>
                          </a:ln>
                          <a:solidFill>
                            <a:srgbClr val="996633"/>
                          </a:solidFill>
                          <a:effectLst/>
                          <a:latin typeface="Arial" charset="0"/>
                          <a:ea typeface="ＭＳ Ｐゴシック" charset="0"/>
                          <a:cs typeface="Arial Unicode MS" charset="0"/>
                        </a:rPr>
                        <a:t>~~</a:t>
                      </a:r>
                    </a:p>
                  </a:txBody>
                  <a:tcPr marL="36000" marR="36000" marT="10001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0"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000" b="0" i="0" u="none" strike="noStrike" cap="none" normalizeH="0" baseline="0">
                          <a:ln>
                            <a:noFill/>
                          </a:ln>
                          <a:solidFill>
                            <a:srgbClr val="000000"/>
                          </a:solidFill>
                          <a:effectLst/>
                          <a:latin typeface="Arial" charset="0"/>
                          <a:ea typeface="ＭＳ Ｐゴシック" charset="0"/>
                          <a:cs typeface="ＭＳ Ｐゴシック" charset="0"/>
                        </a:rPr>
                        <a:t>2005</a:t>
                      </a:r>
                    </a:p>
                  </a:txBody>
                  <a:tcPr marL="36000" marR="36000" marT="114847" marB="36002" anchor="ctr" horzOverflow="overflow">
                    <a:lnL>
                      <a:noFill/>
                    </a:lnL>
                    <a:lnR>
                      <a:noFill/>
                    </a:lnR>
                    <a:lnT>
                      <a:noFill/>
                    </a:lnT>
                    <a:lnB>
                      <a:noFill/>
                    </a:lnB>
                    <a:lnTlToBr>
                      <a:noFill/>
                    </a:lnTlToBr>
                    <a:lnBlToTr>
                      <a:noFill/>
                    </a:lnBlToTr>
                    <a:solidFill>
                      <a:srgbClr val="FFFFFF"/>
                    </a:solidFill>
                  </a:tcPr>
                </a:tc>
              </a:tr>
              <a:tr h="284158">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200" b="1" i="0" u="none" strike="noStrike" cap="none" normalizeH="0" baseline="0">
                          <a:ln>
                            <a:noFill/>
                          </a:ln>
                          <a:solidFill>
                            <a:srgbClr val="3DEB3D"/>
                          </a:solidFill>
                          <a:effectLst/>
                          <a:latin typeface="Arial" charset="0"/>
                          <a:ea typeface="ＭＳ Ｐゴシック" charset="0"/>
                          <a:cs typeface="Arial Unicode MS" charset="0"/>
                        </a:rPr>
                        <a:t>~~</a:t>
                      </a:r>
                    </a:p>
                  </a:txBody>
                  <a:tcPr marL="36000" marR="36000" marT="10001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200" b="1" i="0" u="none" strike="noStrike" cap="none" normalizeH="0" baseline="0">
                          <a:ln>
                            <a:noFill/>
                          </a:ln>
                          <a:solidFill>
                            <a:srgbClr val="FF950E"/>
                          </a:solidFill>
                          <a:effectLst/>
                          <a:latin typeface="Arial" charset="0"/>
                          <a:ea typeface="ＭＳ Ｐゴシック" charset="0"/>
                          <a:cs typeface="Arial Unicode MS" charset="0"/>
                        </a:rPr>
                        <a:t>~~</a:t>
                      </a:r>
                    </a:p>
                  </a:txBody>
                  <a:tcPr marL="36000" marR="36000" marT="10001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0"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000" b="0" i="0" u="none" strike="noStrike" cap="none" normalizeH="0" baseline="0">
                          <a:ln>
                            <a:noFill/>
                          </a:ln>
                          <a:solidFill>
                            <a:srgbClr val="000000"/>
                          </a:solidFill>
                          <a:effectLst/>
                          <a:latin typeface="Arial" charset="0"/>
                          <a:ea typeface="ＭＳ Ｐゴシック" charset="0"/>
                          <a:cs typeface="ＭＳ Ｐゴシック" charset="0"/>
                        </a:rPr>
                        <a:t>1999</a:t>
                      </a:r>
                    </a:p>
                  </a:txBody>
                  <a:tcPr marL="36000" marR="36000" marT="114847" marB="36002" anchor="ctr" horzOverflow="overflow">
                    <a:lnL>
                      <a:noFill/>
                    </a:lnL>
                    <a:lnR>
                      <a:noFill/>
                    </a:lnR>
                    <a:lnT>
                      <a:noFill/>
                    </a:lnT>
                    <a:lnB>
                      <a:noFill/>
                    </a:lnB>
                    <a:lnTlToBr>
                      <a:noFill/>
                    </a:lnTlToBr>
                    <a:lnBlToTr>
                      <a:noFill/>
                    </a:lnBlToTr>
                    <a:solidFill>
                      <a:srgbClr val="FFFFFF"/>
                    </a:solidFill>
                  </a:tcPr>
                </a:tc>
              </a:tr>
            </a:tbl>
          </a:graphicData>
        </a:graphic>
      </p:graphicFrame>
      <p:sp>
        <p:nvSpPr>
          <p:cNvPr id="29731" name="AutoShape 35"/>
          <p:cNvSpPr>
            <a:spLocks noChangeArrowheads="1"/>
          </p:cNvSpPr>
          <p:nvPr/>
        </p:nvSpPr>
        <p:spPr bwMode="auto">
          <a:xfrm rot="5520000" flipH="1">
            <a:off x="2582862" y="4652963"/>
            <a:ext cx="322263" cy="141288"/>
          </a:xfrm>
          <a:prstGeom prst="notchedRightArrow">
            <a:avLst>
              <a:gd name="adj1" fmla="val 50000"/>
              <a:gd name="adj2" fmla="val 57022"/>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28" name="Text Box 24"/>
          <p:cNvSpPr txBox="1">
            <a:spLocks noChangeArrowheads="1"/>
          </p:cNvSpPr>
          <p:nvPr/>
        </p:nvSpPr>
        <p:spPr bwMode="auto">
          <a:xfrm>
            <a:off x="685800" y="298450"/>
            <a:ext cx="7773988"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a:lnSpc>
                <a:spcPct val="93000"/>
              </a:lnSpc>
              <a:buSzPct val="100000"/>
              <a:defRPr/>
            </a:pPr>
            <a:r>
              <a:rPr lang="en-US" sz="3600" b="1" dirty="0" smtClean="0">
                <a:solidFill>
                  <a:srgbClr val="000090"/>
                </a:solidFill>
              </a:rPr>
              <a:t>Contour </a:t>
            </a:r>
            <a:r>
              <a:rPr lang="en-US" sz="3600" b="1" dirty="0" smtClean="0">
                <a:solidFill>
                  <a:srgbClr val="000090"/>
                </a:solidFill>
              </a:rPr>
              <a:t>evolution</a:t>
            </a:r>
            <a:endParaRPr lang="en-US" sz="3600" b="1" dirty="0" smtClean="0">
              <a:solidFill>
                <a:srgbClr val="000090"/>
              </a:solidFill>
            </a:endParaRPr>
          </a:p>
        </p:txBody>
      </p:sp>
      <p:sp>
        <p:nvSpPr>
          <p:cNvPr id="51239" name="TextBox 1"/>
          <p:cNvSpPr txBox="1">
            <a:spLocks noChangeArrowheads="1"/>
          </p:cNvSpPr>
          <p:nvPr/>
        </p:nvSpPr>
        <p:spPr bwMode="auto">
          <a:xfrm>
            <a:off x="228600" y="1447800"/>
            <a:ext cx="320040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93000"/>
              </a:lnSpc>
              <a:buClr>
                <a:srgbClr val="000000"/>
              </a:buClr>
              <a:buSzPct val="100000"/>
              <a:buFont typeface="Times New Roman" charset="0"/>
              <a:buNone/>
            </a:pPr>
            <a:r>
              <a:rPr lang="en-US" sz="2000" b="1">
                <a:solidFill>
                  <a:srgbClr val="000000"/>
                </a:solidFill>
              </a:rPr>
              <a:t>10m and 12m elevation contours for 3 years </a:t>
            </a:r>
          </a:p>
        </p:txBody>
      </p:sp>
    </p:spTree>
    <p:extLst>
      <p:ext uri="{BB962C8B-B14F-4D97-AF65-F5344CB8AC3E}">
        <p14:creationId xmlns:p14="http://schemas.microsoft.com/office/powerpoint/2010/main" val="37559890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l="15215" t="13206" r="15552"/>
          <a:stretch>
            <a:fillRect/>
          </a:stretch>
        </p:blipFill>
        <p:spPr bwMode="auto">
          <a:xfrm>
            <a:off x="312738" y="2349500"/>
            <a:ext cx="2665412" cy="2938463"/>
          </a:xfrm>
          <a:prstGeom prst="rect">
            <a:avLst/>
          </a:prstGeom>
          <a:noFill/>
          <a:ln>
            <a:noFill/>
          </a:ln>
          <a:effectLst/>
          <a:extLst>
            <a:ext uri="{909E8E84-426E-40dd-AFC4-6F175D3DCCD1}">
              <a14:hiddenFill xmlns:a14="http://schemas.microsoft.com/office/drawing/2010/main">
                <a:blipFill dpi="0" rotWithShape="0">
                  <a:blip/>
                  <a:srcRect l="15215" t="13206" r="1555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6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1640"/>
          <a:stretch/>
        </p:blipFill>
        <p:spPr bwMode="auto">
          <a:xfrm>
            <a:off x="2905125" y="2273300"/>
            <a:ext cx="5857875" cy="3289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699" name="Rectangle 3"/>
          <p:cNvSpPr>
            <a:spLocks noChangeArrowheads="1"/>
          </p:cNvSpPr>
          <p:nvPr/>
        </p:nvSpPr>
        <p:spPr bwMode="auto">
          <a:xfrm>
            <a:off x="622300" y="-1246188"/>
            <a:ext cx="166688"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29700" name="Text Box 4"/>
          <p:cNvSpPr txBox="1">
            <a:spLocks noChangeArrowheads="1"/>
          </p:cNvSpPr>
          <p:nvPr/>
        </p:nvSpPr>
        <p:spPr bwMode="auto">
          <a:xfrm>
            <a:off x="3078163" y="2425700"/>
            <a:ext cx="2789237"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eaLnBrk="0" hangingPunct="0">
              <a:lnSpc>
                <a:spcPct val="93000"/>
              </a:lnSpc>
              <a:buSzPct val="100000"/>
              <a:defRPr/>
            </a:pPr>
            <a:r>
              <a:rPr lang="en-US" sz="1200" b="1" dirty="0" smtClean="0">
                <a:solidFill>
                  <a:srgbClr val="000000"/>
                </a:solidFill>
              </a:rPr>
              <a:t>Elevation:     10     11     12 m </a:t>
            </a:r>
          </a:p>
        </p:txBody>
      </p:sp>
      <p:sp>
        <p:nvSpPr>
          <p:cNvPr id="29701" name="AutoShape 5"/>
          <p:cNvSpPr>
            <a:spLocks noChangeArrowheads="1"/>
          </p:cNvSpPr>
          <p:nvPr/>
        </p:nvSpPr>
        <p:spPr bwMode="auto">
          <a:xfrm>
            <a:off x="4203700" y="2476500"/>
            <a:ext cx="136525" cy="136525"/>
          </a:xfrm>
          <a:prstGeom prst="roundRect">
            <a:avLst>
              <a:gd name="adj" fmla="val 1162"/>
            </a:avLst>
          </a:prstGeom>
          <a:solidFill>
            <a:srgbClr val="23FF23"/>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29702" name="AutoShape 6"/>
          <p:cNvSpPr>
            <a:spLocks noChangeArrowheads="1"/>
          </p:cNvSpPr>
          <p:nvPr/>
        </p:nvSpPr>
        <p:spPr bwMode="auto">
          <a:xfrm>
            <a:off x="4594225" y="2473325"/>
            <a:ext cx="136525" cy="136525"/>
          </a:xfrm>
          <a:prstGeom prst="roundRect">
            <a:avLst>
              <a:gd name="adj" fmla="val 1162"/>
            </a:avLst>
          </a:prstGeom>
          <a:solidFill>
            <a:srgbClr val="FFD32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29703" name="AutoShape 7"/>
          <p:cNvSpPr>
            <a:spLocks noChangeArrowheads="1"/>
          </p:cNvSpPr>
          <p:nvPr/>
        </p:nvSpPr>
        <p:spPr bwMode="auto">
          <a:xfrm>
            <a:off x="4960938" y="2476500"/>
            <a:ext cx="136525" cy="136525"/>
          </a:xfrm>
          <a:prstGeom prst="roundRect">
            <a:avLst>
              <a:gd name="adj" fmla="val 1162"/>
            </a:avLst>
          </a:prstGeom>
          <a:solidFill>
            <a:srgbClr val="FF6633"/>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pic>
        <p:nvPicPr>
          <p:cNvPr id="29704"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1" r="3186" b="23577"/>
          <a:stretch/>
        </p:blipFill>
        <p:spPr bwMode="auto">
          <a:xfrm>
            <a:off x="7620000" y="5310188"/>
            <a:ext cx="941388" cy="158750"/>
          </a:xfrm>
          <a:prstGeom prst="rect">
            <a:avLst/>
          </a:prstGeom>
          <a:noFill/>
          <a:ln>
            <a:noFill/>
          </a:ln>
          <a:effectLst/>
          <a:extLst>
            <a:ext uri="{909E8E84-426E-40dd-AFC4-6F175D3DCCD1}">
              <a14:hiddenFill xmlns:a14="http://schemas.microsoft.com/office/drawing/2010/main">
                <a:blipFill dpi="0" rotWithShape="0">
                  <a:blip/>
                  <a:srcRect r="160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705" name="Text Box 9"/>
          <p:cNvSpPr txBox="1">
            <a:spLocks noChangeArrowheads="1"/>
          </p:cNvSpPr>
          <p:nvPr/>
        </p:nvSpPr>
        <p:spPr bwMode="auto">
          <a:xfrm>
            <a:off x="7543800" y="5175250"/>
            <a:ext cx="1600200" cy="3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000" b="1" dirty="0" smtClean="0">
                <a:solidFill>
                  <a:srgbClr val="000000"/>
                </a:solidFill>
              </a:rPr>
              <a:t>0                   100m</a:t>
            </a:r>
          </a:p>
        </p:txBody>
      </p:sp>
      <p:sp>
        <p:nvSpPr>
          <p:cNvPr id="29706" name="Line 10"/>
          <p:cNvSpPr>
            <a:spLocks noChangeShapeType="1"/>
          </p:cNvSpPr>
          <p:nvPr/>
        </p:nvSpPr>
        <p:spPr bwMode="auto">
          <a:xfrm flipV="1">
            <a:off x="4572000" y="3679825"/>
            <a:ext cx="811213" cy="17621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29707" name="AutoShape 11"/>
          <p:cNvSpPr>
            <a:spLocks noChangeArrowheads="1"/>
          </p:cNvSpPr>
          <p:nvPr/>
        </p:nvSpPr>
        <p:spPr bwMode="auto">
          <a:xfrm>
            <a:off x="7751763" y="3487738"/>
            <a:ext cx="401637" cy="666750"/>
          </a:xfrm>
          <a:prstGeom prst="roundRect">
            <a:avLst>
              <a:gd name="adj" fmla="val 394"/>
            </a:avLst>
          </a:prstGeom>
          <a:solidFill>
            <a:srgbClr val="FFFFFF"/>
          </a:solidFill>
          <a:ln w="9525">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29708" name="Text Box 12"/>
          <p:cNvSpPr txBox="1">
            <a:spLocks noChangeArrowheads="1"/>
          </p:cNvSpPr>
          <p:nvPr/>
        </p:nvSpPr>
        <p:spPr bwMode="auto">
          <a:xfrm>
            <a:off x="7640638" y="3263900"/>
            <a:ext cx="588962" cy="92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eaLnBrk="0" hangingPunct="0">
              <a:buSzPct val="100000"/>
              <a:defRPr/>
            </a:pPr>
            <a:endParaRPr lang="en-US" sz="1200" b="1" dirty="0" smtClean="0">
              <a:solidFill>
                <a:srgbClr val="000000"/>
              </a:solidFill>
              <a:cs typeface="msgothic" charset="0"/>
            </a:endParaRPr>
          </a:p>
          <a:p>
            <a:pPr algn="r" eaLnBrk="0" hangingPunct="0">
              <a:buSzPct val="100000"/>
              <a:defRPr/>
            </a:pPr>
            <a:r>
              <a:rPr lang="en-US" sz="1000" dirty="0" smtClean="0">
                <a:solidFill>
                  <a:srgbClr val="000000"/>
                </a:solidFill>
                <a:cs typeface="msgothic" charset="0"/>
              </a:rPr>
              <a:t>2008</a:t>
            </a:r>
          </a:p>
          <a:p>
            <a:pPr algn="r" eaLnBrk="0" hangingPunct="0">
              <a:buSzPct val="100000"/>
              <a:defRPr/>
            </a:pPr>
            <a:r>
              <a:rPr lang="en-US" sz="1000" dirty="0" smtClean="0">
                <a:solidFill>
                  <a:srgbClr val="000000"/>
                </a:solidFill>
                <a:cs typeface="msgothic" charset="0"/>
              </a:rPr>
              <a:t>2005</a:t>
            </a:r>
          </a:p>
          <a:p>
            <a:pPr algn="r" eaLnBrk="0" hangingPunct="0">
              <a:buSzPct val="100000"/>
              <a:defRPr/>
            </a:pPr>
            <a:r>
              <a:rPr lang="en-US" sz="1000" dirty="0" smtClean="0">
                <a:solidFill>
                  <a:srgbClr val="000000"/>
                </a:solidFill>
                <a:cs typeface="msgothic" charset="0"/>
              </a:rPr>
              <a:t>2001</a:t>
            </a:r>
          </a:p>
          <a:p>
            <a:pPr algn="r" eaLnBrk="0" hangingPunct="0">
              <a:buSzPct val="100000"/>
              <a:defRPr/>
            </a:pPr>
            <a:r>
              <a:rPr lang="en-US" sz="1000" dirty="0" smtClean="0">
                <a:solidFill>
                  <a:srgbClr val="000000"/>
                </a:solidFill>
                <a:cs typeface="msgothic" charset="0"/>
              </a:rPr>
              <a:t>1999</a:t>
            </a:r>
          </a:p>
        </p:txBody>
      </p:sp>
      <p:graphicFrame>
        <p:nvGraphicFramePr>
          <p:cNvPr id="29709" name="Group 13"/>
          <p:cNvGraphicFramePr>
            <a:graphicFrameLocks noGrp="1"/>
          </p:cNvGraphicFramePr>
          <p:nvPr/>
        </p:nvGraphicFramePr>
        <p:xfrm>
          <a:off x="1714500" y="4187825"/>
          <a:ext cx="884238" cy="1082676"/>
        </p:xfrm>
        <a:graphic>
          <a:graphicData uri="http://schemas.openxmlformats.org/drawingml/2006/table">
            <a:tbl>
              <a:tblPr/>
              <a:tblGrid>
                <a:gridCol w="273050"/>
                <a:gridCol w="252413"/>
                <a:gridCol w="358775"/>
              </a:tblGrid>
              <a:tr h="230202">
                <a:tc>
                  <a:txBody>
                    <a:bodyPr/>
                    <a:lstStyle/>
                    <a:p>
                      <a:pPr marL="0" marR="0" lvl="0" indent="0" algn="l" defTabSz="449263" rtl="0" eaLnBrk="1" fontAlgn="base" latinLnBrk="0" hangingPunct="0">
                        <a:lnSpc>
                          <a:spcPct val="81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000" b="0" i="0" u="none" strike="noStrike" cap="none" normalizeH="0" baseline="0">
                          <a:ln>
                            <a:noFill/>
                          </a:ln>
                          <a:solidFill>
                            <a:srgbClr val="000000"/>
                          </a:solidFill>
                          <a:effectLst/>
                          <a:latin typeface="Arial" charset="0"/>
                          <a:ea typeface="ＭＳ Ｐゴシック" charset="0"/>
                          <a:cs typeface="Arial Unicode MS" charset="0"/>
                        </a:rPr>
                        <a:t>10</a:t>
                      </a:r>
                    </a:p>
                  </a:txBody>
                  <a:tcPr marL="36000" marR="36000" marT="5994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000" b="0" i="0" u="none" strike="noStrike" cap="none" normalizeH="0" baseline="0">
                          <a:ln>
                            <a:noFill/>
                          </a:ln>
                          <a:solidFill>
                            <a:srgbClr val="000000"/>
                          </a:solidFill>
                          <a:effectLst/>
                          <a:latin typeface="Arial" charset="0"/>
                          <a:ea typeface="ＭＳ Ｐゴシック" charset="0"/>
                          <a:cs typeface="Arial Unicode MS" charset="0"/>
                        </a:rPr>
                        <a:t>12</a:t>
                      </a:r>
                    </a:p>
                  </a:txBody>
                  <a:tcPr marL="36000" marR="36000" marT="5994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0"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000" b="0" i="0" u="none" strike="noStrike" cap="none" normalizeH="0" baseline="0">
                          <a:ln>
                            <a:noFill/>
                          </a:ln>
                          <a:solidFill>
                            <a:srgbClr val="000000"/>
                          </a:solidFill>
                          <a:effectLst/>
                          <a:latin typeface="Arial" charset="0"/>
                          <a:ea typeface="ＭＳ Ｐゴシック" charset="0"/>
                          <a:cs typeface="ＭＳ Ｐゴシック" charset="0"/>
                        </a:rPr>
                        <a:t>z[m]</a:t>
                      </a:r>
                    </a:p>
                  </a:txBody>
                  <a:tcPr marL="36000" marR="36000" marT="66244" marB="36002" anchor="ctr" horzOverflow="overflow">
                    <a:lnL>
                      <a:noFill/>
                    </a:lnL>
                    <a:lnR>
                      <a:noFill/>
                    </a:lnR>
                    <a:lnT>
                      <a:noFill/>
                    </a:lnT>
                    <a:lnB>
                      <a:noFill/>
                    </a:lnB>
                    <a:lnTlToBr>
                      <a:noFill/>
                    </a:lnTlToBr>
                    <a:lnBlToTr>
                      <a:noFill/>
                    </a:lnBlToTr>
                    <a:solidFill>
                      <a:srgbClr val="FFFFFF"/>
                    </a:solidFill>
                  </a:tcPr>
                </a:tc>
              </a:tr>
              <a:tr h="284158">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200" b="1" i="0" u="none" strike="noStrike" cap="none" normalizeH="0" baseline="0">
                          <a:ln>
                            <a:noFill/>
                          </a:ln>
                          <a:solidFill>
                            <a:srgbClr val="355E00"/>
                          </a:solidFill>
                          <a:effectLst/>
                          <a:latin typeface="Arial" charset="0"/>
                          <a:ea typeface="ＭＳ Ｐゴシック" charset="0"/>
                          <a:cs typeface="Arial Unicode MS" charset="0"/>
                        </a:rPr>
                        <a:t>~~</a:t>
                      </a:r>
                    </a:p>
                  </a:txBody>
                  <a:tcPr marL="36000" marR="36000" marT="10001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200" b="1" i="0" u="none" strike="noStrike" cap="none" normalizeH="0" baseline="0">
                          <a:ln>
                            <a:noFill/>
                          </a:ln>
                          <a:solidFill>
                            <a:srgbClr val="804C19"/>
                          </a:solidFill>
                          <a:effectLst/>
                          <a:latin typeface="Arial" charset="0"/>
                          <a:ea typeface="ＭＳ Ｐゴシック" charset="0"/>
                          <a:cs typeface="Arial Unicode MS" charset="0"/>
                        </a:rPr>
                        <a:t>~~</a:t>
                      </a:r>
                    </a:p>
                  </a:txBody>
                  <a:tcPr marL="36000" marR="36000" marT="10001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000" b="0" i="0" u="none" strike="noStrike" cap="none" normalizeH="0" baseline="0">
                          <a:ln>
                            <a:noFill/>
                          </a:ln>
                          <a:solidFill>
                            <a:srgbClr val="000000"/>
                          </a:solidFill>
                          <a:effectLst/>
                          <a:latin typeface="Arial" charset="0"/>
                          <a:ea typeface="ＭＳ Ｐゴシック" charset="0"/>
                          <a:cs typeface="Arial Unicode MS" charset="0"/>
                        </a:rPr>
                        <a:t>2008</a:t>
                      </a:r>
                    </a:p>
                  </a:txBody>
                  <a:tcPr marL="36000" marR="36000" marT="90185" marB="36002" anchor="ctr" horzOverflow="overflow">
                    <a:lnL>
                      <a:noFill/>
                    </a:lnL>
                    <a:lnR>
                      <a:noFill/>
                    </a:lnR>
                    <a:lnT>
                      <a:noFill/>
                    </a:lnT>
                    <a:lnB>
                      <a:noFill/>
                    </a:lnB>
                    <a:lnTlToBr>
                      <a:noFill/>
                    </a:lnTlToBr>
                    <a:lnBlToTr>
                      <a:noFill/>
                    </a:lnBlToTr>
                    <a:solidFill>
                      <a:srgbClr val="FFFFFF"/>
                    </a:solidFill>
                  </a:tcPr>
                </a:tc>
              </a:tr>
              <a:tr h="284158">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200" b="1" i="0" u="none" strike="noStrike" cap="none" normalizeH="0" baseline="0">
                          <a:ln>
                            <a:noFill/>
                          </a:ln>
                          <a:solidFill>
                            <a:srgbClr val="008000"/>
                          </a:solidFill>
                          <a:effectLst/>
                          <a:latin typeface="Arial" charset="0"/>
                          <a:ea typeface="ＭＳ Ｐゴシック" charset="0"/>
                          <a:cs typeface="Arial Unicode MS" charset="0"/>
                        </a:rPr>
                        <a:t>~~</a:t>
                      </a:r>
                    </a:p>
                  </a:txBody>
                  <a:tcPr marL="36000" marR="36000" marT="10001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200" b="1" i="0" u="none" strike="noStrike" cap="none" normalizeH="0" baseline="0">
                          <a:ln>
                            <a:noFill/>
                          </a:ln>
                          <a:solidFill>
                            <a:srgbClr val="996633"/>
                          </a:solidFill>
                          <a:effectLst/>
                          <a:latin typeface="Arial" charset="0"/>
                          <a:ea typeface="ＭＳ Ｐゴシック" charset="0"/>
                          <a:cs typeface="Arial Unicode MS" charset="0"/>
                        </a:rPr>
                        <a:t>~~</a:t>
                      </a:r>
                    </a:p>
                  </a:txBody>
                  <a:tcPr marL="36000" marR="36000" marT="10001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0"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000" b="0" i="0" u="none" strike="noStrike" cap="none" normalizeH="0" baseline="0">
                          <a:ln>
                            <a:noFill/>
                          </a:ln>
                          <a:solidFill>
                            <a:srgbClr val="000000"/>
                          </a:solidFill>
                          <a:effectLst/>
                          <a:latin typeface="Arial" charset="0"/>
                          <a:ea typeface="ＭＳ Ｐゴシック" charset="0"/>
                          <a:cs typeface="ＭＳ Ｐゴシック" charset="0"/>
                        </a:rPr>
                        <a:t>2005</a:t>
                      </a:r>
                    </a:p>
                  </a:txBody>
                  <a:tcPr marL="36000" marR="36000" marT="114847" marB="36002" anchor="ctr" horzOverflow="overflow">
                    <a:lnL>
                      <a:noFill/>
                    </a:lnL>
                    <a:lnR>
                      <a:noFill/>
                    </a:lnR>
                    <a:lnT>
                      <a:noFill/>
                    </a:lnT>
                    <a:lnB>
                      <a:noFill/>
                    </a:lnB>
                    <a:lnTlToBr>
                      <a:noFill/>
                    </a:lnTlToBr>
                    <a:lnBlToTr>
                      <a:noFill/>
                    </a:lnBlToTr>
                    <a:solidFill>
                      <a:srgbClr val="FFFFFF"/>
                    </a:solidFill>
                  </a:tcPr>
                </a:tc>
              </a:tr>
              <a:tr h="284158">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200" b="1" i="0" u="none" strike="noStrike" cap="none" normalizeH="0" baseline="0">
                          <a:ln>
                            <a:noFill/>
                          </a:ln>
                          <a:solidFill>
                            <a:srgbClr val="3DEB3D"/>
                          </a:solidFill>
                          <a:effectLst/>
                          <a:latin typeface="Arial" charset="0"/>
                          <a:ea typeface="ＭＳ Ｐゴシック" charset="0"/>
                          <a:cs typeface="Arial Unicode MS" charset="0"/>
                        </a:rPr>
                        <a:t>~~</a:t>
                      </a:r>
                    </a:p>
                  </a:txBody>
                  <a:tcPr marL="36000" marR="36000" marT="10001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200" b="1" i="0" u="none" strike="noStrike" cap="none" normalizeH="0" baseline="0">
                          <a:ln>
                            <a:noFill/>
                          </a:ln>
                          <a:solidFill>
                            <a:srgbClr val="FF950E"/>
                          </a:solidFill>
                          <a:effectLst/>
                          <a:latin typeface="Arial" charset="0"/>
                          <a:ea typeface="ＭＳ Ｐゴシック" charset="0"/>
                          <a:cs typeface="Arial Unicode MS" charset="0"/>
                        </a:rPr>
                        <a:t>~~</a:t>
                      </a:r>
                    </a:p>
                  </a:txBody>
                  <a:tcPr marL="36000" marR="36000" marT="10001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0"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000" b="0" i="0" u="none" strike="noStrike" cap="none" normalizeH="0" baseline="0">
                          <a:ln>
                            <a:noFill/>
                          </a:ln>
                          <a:solidFill>
                            <a:srgbClr val="000000"/>
                          </a:solidFill>
                          <a:effectLst/>
                          <a:latin typeface="Arial" charset="0"/>
                          <a:ea typeface="ＭＳ Ｐゴシック" charset="0"/>
                          <a:cs typeface="ＭＳ Ｐゴシック" charset="0"/>
                        </a:rPr>
                        <a:t>1999</a:t>
                      </a:r>
                    </a:p>
                  </a:txBody>
                  <a:tcPr marL="36000" marR="36000" marT="114847" marB="36002" anchor="ctr" horzOverflow="overflow">
                    <a:lnL>
                      <a:noFill/>
                    </a:lnL>
                    <a:lnR>
                      <a:noFill/>
                    </a:lnR>
                    <a:lnT>
                      <a:noFill/>
                    </a:lnT>
                    <a:lnB>
                      <a:noFill/>
                    </a:lnB>
                    <a:lnTlToBr>
                      <a:noFill/>
                    </a:lnTlToBr>
                    <a:lnBlToTr>
                      <a:noFill/>
                    </a:lnBlToTr>
                    <a:solidFill>
                      <a:srgbClr val="FFFFFF"/>
                    </a:solidFill>
                  </a:tcPr>
                </a:tc>
              </a:tr>
            </a:tbl>
          </a:graphicData>
        </a:graphic>
      </p:graphicFrame>
      <p:sp>
        <p:nvSpPr>
          <p:cNvPr id="29723" name="AutoShape 27"/>
          <p:cNvSpPr>
            <a:spLocks noChangeArrowheads="1"/>
          </p:cNvSpPr>
          <p:nvPr/>
        </p:nvSpPr>
        <p:spPr bwMode="auto">
          <a:xfrm rot="1560000" flipH="1">
            <a:off x="7362825" y="2565400"/>
            <a:ext cx="322263" cy="141288"/>
          </a:xfrm>
          <a:prstGeom prst="notchedRightArrow">
            <a:avLst>
              <a:gd name="adj1" fmla="val 50000"/>
              <a:gd name="adj2" fmla="val 57023"/>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29724" name="Line 28"/>
          <p:cNvSpPr>
            <a:spLocks noChangeShapeType="1"/>
          </p:cNvSpPr>
          <p:nvPr/>
        </p:nvSpPr>
        <p:spPr bwMode="auto">
          <a:xfrm>
            <a:off x="4519613" y="3278188"/>
            <a:ext cx="260350" cy="20637"/>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29725" name="Line 29"/>
          <p:cNvSpPr>
            <a:spLocks noChangeShapeType="1"/>
          </p:cNvSpPr>
          <p:nvPr/>
        </p:nvSpPr>
        <p:spPr bwMode="auto">
          <a:xfrm flipV="1">
            <a:off x="3448050" y="4259263"/>
            <a:ext cx="12700" cy="728662"/>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29726" name="Line 30"/>
          <p:cNvSpPr>
            <a:spLocks noChangeShapeType="1"/>
          </p:cNvSpPr>
          <p:nvPr/>
        </p:nvSpPr>
        <p:spPr bwMode="auto">
          <a:xfrm flipV="1">
            <a:off x="3438525" y="4781550"/>
            <a:ext cx="427038" cy="185738"/>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29727" name="Line 31"/>
          <p:cNvSpPr>
            <a:spLocks noChangeShapeType="1"/>
          </p:cNvSpPr>
          <p:nvPr/>
        </p:nvSpPr>
        <p:spPr bwMode="auto">
          <a:xfrm>
            <a:off x="3425825" y="4932363"/>
            <a:ext cx="439738" cy="22860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29728" name="Text Box 32"/>
          <p:cNvSpPr txBox="1">
            <a:spLocks noChangeArrowheads="1"/>
          </p:cNvSpPr>
          <p:nvPr/>
        </p:nvSpPr>
        <p:spPr bwMode="auto">
          <a:xfrm>
            <a:off x="3405188" y="4195763"/>
            <a:ext cx="595312"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b="1" smtClean="0">
                <a:solidFill>
                  <a:srgbClr val="000000"/>
                </a:solidFill>
              </a:rPr>
              <a:t>Time</a:t>
            </a:r>
          </a:p>
          <a:p>
            <a:pPr eaLnBrk="0" hangingPunct="0">
              <a:lnSpc>
                <a:spcPct val="93000"/>
              </a:lnSpc>
              <a:buSzPct val="100000"/>
              <a:defRPr/>
            </a:pPr>
            <a:endParaRPr lang="en-US" sz="1200" b="1" smtClean="0">
              <a:solidFill>
                <a:srgbClr val="000000"/>
              </a:solidFill>
            </a:endParaRPr>
          </a:p>
        </p:txBody>
      </p:sp>
      <p:sp>
        <p:nvSpPr>
          <p:cNvPr id="29729" name="Text Box 33"/>
          <p:cNvSpPr txBox="1">
            <a:spLocks noChangeArrowheads="1"/>
          </p:cNvSpPr>
          <p:nvPr/>
        </p:nvSpPr>
        <p:spPr bwMode="auto">
          <a:xfrm>
            <a:off x="3595688" y="4546600"/>
            <a:ext cx="311150"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b="1" smtClean="0">
                <a:solidFill>
                  <a:srgbClr val="000000"/>
                </a:solidFill>
              </a:rPr>
              <a:t>Y</a:t>
            </a:r>
          </a:p>
        </p:txBody>
      </p:sp>
      <p:sp>
        <p:nvSpPr>
          <p:cNvPr id="29730" name="Text Box 34"/>
          <p:cNvSpPr txBox="1">
            <a:spLocks noChangeArrowheads="1"/>
          </p:cNvSpPr>
          <p:nvPr/>
        </p:nvSpPr>
        <p:spPr bwMode="auto">
          <a:xfrm>
            <a:off x="3841750" y="4997450"/>
            <a:ext cx="295275" cy="201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b="1" smtClean="0">
                <a:solidFill>
                  <a:srgbClr val="000000"/>
                </a:solidFill>
              </a:rPr>
              <a:t>X</a:t>
            </a:r>
          </a:p>
        </p:txBody>
      </p:sp>
      <p:sp>
        <p:nvSpPr>
          <p:cNvPr id="29731" name="AutoShape 35"/>
          <p:cNvSpPr>
            <a:spLocks noChangeArrowheads="1"/>
          </p:cNvSpPr>
          <p:nvPr/>
        </p:nvSpPr>
        <p:spPr bwMode="auto">
          <a:xfrm rot="5520000" flipH="1">
            <a:off x="2582862" y="4652963"/>
            <a:ext cx="322263" cy="141288"/>
          </a:xfrm>
          <a:prstGeom prst="notchedRightArrow">
            <a:avLst>
              <a:gd name="adj1" fmla="val 50000"/>
              <a:gd name="adj2" fmla="val 57022"/>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29732" name="Text Box 36"/>
          <p:cNvSpPr txBox="1">
            <a:spLocks noChangeArrowheads="1"/>
          </p:cNvSpPr>
          <p:nvPr/>
        </p:nvSpPr>
        <p:spPr bwMode="auto">
          <a:xfrm>
            <a:off x="4003675" y="3582988"/>
            <a:ext cx="1317625"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Clr>
                <a:srgbClr val="000000"/>
              </a:buClr>
              <a:buSzPct val="100000"/>
              <a:buFont typeface="Times New Roman" charset="0"/>
              <a:buNone/>
              <a:defRPr/>
            </a:pPr>
            <a:r>
              <a:rPr lang="en-US" sz="1400" b="1" smtClean="0">
                <a:solidFill>
                  <a:srgbClr val="000000"/>
                </a:solidFill>
              </a:rPr>
              <a:t>                       </a:t>
            </a:r>
          </a:p>
        </p:txBody>
      </p:sp>
      <p:sp>
        <p:nvSpPr>
          <p:cNvPr id="29733" name="Line 37"/>
          <p:cNvSpPr>
            <a:spLocks noChangeShapeType="1"/>
          </p:cNvSpPr>
          <p:nvPr/>
        </p:nvSpPr>
        <p:spPr bwMode="auto">
          <a:xfrm flipH="1">
            <a:off x="6477000" y="4102100"/>
            <a:ext cx="1371600" cy="1524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29734" name="Line 38"/>
          <p:cNvSpPr>
            <a:spLocks noChangeShapeType="1"/>
          </p:cNvSpPr>
          <p:nvPr/>
        </p:nvSpPr>
        <p:spPr bwMode="auto">
          <a:xfrm flipH="1" flipV="1">
            <a:off x="7467600" y="3568700"/>
            <a:ext cx="304800"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28" name="Text Box 24"/>
          <p:cNvSpPr txBox="1">
            <a:spLocks noChangeArrowheads="1"/>
          </p:cNvSpPr>
          <p:nvPr/>
        </p:nvSpPr>
        <p:spPr bwMode="auto">
          <a:xfrm>
            <a:off x="685800" y="298450"/>
            <a:ext cx="7773988"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a:lnSpc>
                <a:spcPct val="93000"/>
              </a:lnSpc>
              <a:buSzPct val="100000"/>
              <a:defRPr/>
            </a:pPr>
            <a:r>
              <a:rPr lang="en-US" sz="3600" b="1" dirty="0" smtClean="0">
                <a:solidFill>
                  <a:srgbClr val="000090"/>
                </a:solidFill>
              </a:rPr>
              <a:t>Contour evolution as </a:t>
            </a:r>
            <a:r>
              <a:rPr lang="en-US" sz="3600" b="1" dirty="0" err="1" smtClean="0">
                <a:solidFill>
                  <a:srgbClr val="000090"/>
                </a:solidFill>
              </a:rPr>
              <a:t>isosurface</a:t>
            </a:r>
            <a:endParaRPr lang="en-US" sz="3600" b="1" dirty="0" smtClean="0">
              <a:solidFill>
                <a:srgbClr val="000090"/>
              </a:solidFill>
            </a:endParaRPr>
          </a:p>
        </p:txBody>
      </p:sp>
      <p:sp>
        <p:nvSpPr>
          <p:cNvPr id="51239" name="TextBox 1"/>
          <p:cNvSpPr txBox="1">
            <a:spLocks noChangeArrowheads="1"/>
          </p:cNvSpPr>
          <p:nvPr/>
        </p:nvSpPr>
        <p:spPr bwMode="auto">
          <a:xfrm>
            <a:off x="228600" y="1447800"/>
            <a:ext cx="320040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93000"/>
              </a:lnSpc>
              <a:buClr>
                <a:srgbClr val="000000"/>
              </a:buClr>
              <a:buSzPct val="100000"/>
              <a:buFont typeface="Times New Roman" charset="0"/>
              <a:buNone/>
            </a:pPr>
            <a:r>
              <a:rPr lang="en-US" sz="2000" b="1">
                <a:solidFill>
                  <a:srgbClr val="000000"/>
                </a:solidFill>
              </a:rPr>
              <a:t>10m and 12m elevation contours for 3 years </a:t>
            </a:r>
          </a:p>
        </p:txBody>
      </p:sp>
      <p:sp>
        <p:nvSpPr>
          <p:cNvPr id="51240" name="TextBox 29"/>
          <p:cNvSpPr txBox="1">
            <a:spLocks noChangeArrowheads="1"/>
          </p:cNvSpPr>
          <p:nvPr/>
        </p:nvSpPr>
        <p:spPr bwMode="auto">
          <a:xfrm>
            <a:off x="3429000" y="1465263"/>
            <a:ext cx="5181600" cy="95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93000"/>
              </a:lnSpc>
              <a:buClr>
                <a:srgbClr val="000000"/>
              </a:buClr>
              <a:buSzPct val="100000"/>
              <a:buFont typeface="Times New Roman" charset="0"/>
              <a:buNone/>
            </a:pPr>
            <a:r>
              <a:rPr lang="en-US" sz="2000" b="1" dirty="0" err="1">
                <a:solidFill>
                  <a:srgbClr val="000000"/>
                </a:solidFill>
              </a:rPr>
              <a:t>Isosurface</a:t>
            </a:r>
            <a:r>
              <a:rPr lang="en-US" sz="2000" b="1" dirty="0">
                <a:solidFill>
                  <a:srgbClr val="000000"/>
                </a:solidFill>
              </a:rPr>
              <a:t> representation of 10, 11 and 12m elevation </a:t>
            </a:r>
            <a:r>
              <a:rPr lang="en-US" sz="2000" b="1" dirty="0" smtClean="0">
                <a:solidFill>
                  <a:srgbClr val="000000"/>
                </a:solidFill>
              </a:rPr>
              <a:t>contours extracted from space-time voxel model</a:t>
            </a:r>
            <a:endParaRPr lang="en-US" sz="2000" b="1" dirty="0">
              <a:solidFill>
                <a:srgbClr val="000000"/>
              </a:solidFill>
            </a:endParaRPr>
          </a:p>
        </p:txBody>
      </p:sp>
    </p:spTree>
    <p:extLst>
      <p:ext uri="{BB962C8B-B14F-4D97-AF65-F5344CB8AC3E}">
        <p14:creationId xmlns:p14="http://schemas.microsoft.com/office/powerpoint/2010/main" val="35650023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10400" y="5428527"/>
            <a:ext cx="484027" cy="253916"/>
          </a:xfrm>
          <a:prstGeom prst="rect">
            <a:avLst/>
          </a:prstGeom>
          <a:noFill/>
        </p:spPr>
        <p:txBody>
          <a:bodyPr wrap="none" rtlCol="0">
            <a:spAutoFit/>
          </a:bodyPr>
          <a:lstStyle/>
          <a:p>
            <a:r>
              <a:rPr lang="en-US" dirty="0" smtClean="0">
                <a:solidFill>
                  <a:srgbClr val="000000"/>
                </a:solidFill>
                <a:latin typeface="+mn-lt"/>
              </a:rPr>
              <a:t>22m</a:t>
            </a:r>
            <a:endParaRPr lang="en-US" dirty="0">
              <a:solidFill>
                <a:srgbClr val="000000"/>
              </a:solidFill>
              <a:latin typeface="+mn-lt"/>
            </a:endParaRPr>
          </a:p>
        </p:txBody>
      </p:sp>
      <p:pic>
        <p:nvPicPr>
          <p:cNvPr id="5" name="Picture 4" descr="stc_iso7408_22mE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4038600"/>
            <a:ext cx="3629455" cy="2209800"/>
          </a:xfrm>
          <a:prstGeom prst="rect">
            <a:avLst/>
          </a:prstGeom>
        </p:spPr>
      </p:pic>
      <p:pic>
        <p:nvPicPr>
          <p:cNvPr id="6" name="Picture 5" descr="stc_iso7408_15m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371600"/>
            <a:ext cx="3325915" cy="2047311"/>
          </a:xfrm>
          <a:prstGeom prst="rect">
            <a:avLst/>
          </a:prstGeom>
        </p:spPr>
      </p:pic>
      <p:sp>
        <p:nvSpPr>
          <p:cNvPr id="7" name="TextBox 6"/>
          <p:cNvSpPr txBox="1"/>
          <p:nvPr/>
        </p:nvSpPr>
        <p:spPr>
          <a:xfrm>
            <a:off x="533400" y="6019800"/>
            <a:ext cx="595335" cy="307777"/>
          </a:xfrm>
          <a:prstGeom prst="rect">
            <a:avLst/>
          </a:prstGeom>
          <a:noFill/>
        </p:spPr>
        <p:txBody>
          <a:bodyPr wrap="none" rtlCol="0">
            <a:spAutoFit/>
          </a:bodyPr>
          <a:lstStyle/>
          <a:p>
            <a:r>
              <a:rPr lang="en-US" sz="1600" b="1" dirty="0" smtClean="0">
                <a:solidFill>
                  <a:srgbClr val="000000"/>
                </a:solidFill>
                <a:latin typeface="+mn-lt"/>
              </a:rPr>
              <a:t>17m</a:t>
            </a:r>
            <a:endParaRPr lang="en-US" sz="1600" b="1" dirty="0">
              <a:solidFill>
                <a:srgbClr val="000000"/>
              </a:solidFill>
              <a:latin typeface="+mn-lt"/>
            </a:endParaRPr>
          </a:p>
        </p:txBody>
      </p:sp>
      <p:sp>
        <p:nvSpPr>
          <p:cNvPr id="8" name="Title 1"/>
          <p:cNvSpPr txBox="1">
            <a:spLocks/>
          </p:cNvSpPr>
          <p:nvPr/>
        </p:nvSpPr>
        <p:spPr>
          <a:xfrm>
            <a:off x="424800" y="533400"/>
            <a:ext cx="8229600" cy="762000"/>
          </a:xfrm>
          <a:prstGeom prst="rect">
            <a:avLst/>
          </a:prstGeom>
        </p:spPr>
        <p:txBody>
          <a:bodyPr>
            <a:normAutofit/>
          </a:bodyPr>
          <a:lst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a:lstStyle>
          <a:p>
            <a:pPr algn="l"/>
            <a:r>
              <a:rPr lang="en-US" dirty="0">
                <a:solidFill>
                  <a:srgbClr val="000090"/>
                </a:solidFill>
              </a:rPr>
              <a:t>E</a:t>
            </a:r>
            <a:r>
              <a:rPr lang="en-US" dirty="0" smtClean="0">
                <a:solidFill>
                  <a:srgbClr val="000090"/>
                </a:solidFill>
              </a:rPr>
              <a:t>volution </a:t>
            </a:r>
            <a:r>
              <a:rPr lang="en-US" dirty="0" smtClean="0">
                <a:solidFill>
                  <a:srgbClr val="000090"/>
                </a:solidFill>
              </a:rPr>
              <a:t>along contours </a:t>
            </a:r>
            <a:endParaRPr lang="en-US" dirty="0">
              <a:solidFill>
                <a:srgbClr val="000090"/>
              </a:solidFill>
            </a:endParaRPr>
          </a:p>
        </p:txBody>
      </p:sp>
      <p:pic>
        <p:nvPicPr>
          <p:cNvPr id="9" name="Picture 8" descr="stc_iso7408_17mE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581400"/>
            <a:ext cx="3536220" cy="2378529"/>
          </a:xfrm>
          <a:prstGeom prst="rect">
            <a:avLst/>
          </a:prstGeom>
        </p:spPr>
      </p:pic>
      <p:sp>
        <p:nvSpPr>
          <p:cNvPr id="3" name="TextBox 2"/>
          <p:cNvSpPr txBox="1"/>
          <p:nvPr/>
        </p:nvSpPr>
        <p:spPr>
          <a:xfrm>
            <a:off x="457200" y="1295400"/>
            <a:ext cx="4276331" cy="1669688"/>
          </a:xfrm>
          <a:prstGeom prst="rect">
            <a:avLst/>
          </a:prstGeom>
          <a:noFill/>
        </p:spPr>
        <p:txBody>
          <a:bodyPr wrap="none" rtlCol="0">
            <a:spAutoFit/>
          </a:bodyPr>
          <a:lstStyle/>
          <a:p>
            <a:r>
              <a:rPr lang="en-US" sz="2000" dirty="0" smtClean="0">
                <a:solidFill>
                  <a:schemeClr val="tx1"/>
                </a:solidFill>
                <a:latin typeface="+mn-lt"/>
              </a:rPr>
              <a:t>When and at which elevation</a:t>
            </a:r>
          </a:p>
          <a:p>
            <a:r>
              <a:rPr lang="en-US" sz="2000" dirty="0" smtClean="0">
                <a:solidFill>
                  <a:schemeClr val="tx1"/>
                </a:solidFill>
                <a:latin typeface="+mn-lt"/>
              </a:rPr>
              <a:t>has the dune started to split into</a:t>
            </a:r>
          </a:p>
          <a:p>
            <a:r>
              <a:rPr lang="en-US" sz="2000" dirty="0" smtClean="0">
                <a:solidFill>
                  <a:schemeClr val="tx1"/>
                </a:solidFill>
                <a:latin typeface="+mn-lt"/>
              </a:rPr>
              <a:t>parallel ridges? – at 17m in red year</a:t>
            </a:r>
          </a:p>
          <a:p>
            <a:endParaRPr lang="en-US" sz="2000" dirty="0" smtClean="0">
              <a:solidFill>
                <a:schemeClr val="tx1"/>
              </a:solidFill>
              <a:latin typeface="+mn-lt"/>
            </a:endParaRPr>
          </a:p>
          <a:p>
            <a:r>
              <a:rPr lang="en-US" sz="2000" dirty="0" smtClean="0">
                <a:solidFill>
                  <a:schemeClr val="tx1"/>
                </a:solidFill>
                <a:latin typeface="+mn-lt"/>
              </a:rPr>
              <a:t>Where and when did the elevation </a:t>
            </a:r>
          </a:p>
          <a:p>
            <a:r>
              <a:rPr lang="en-US" sz="2000" dirty="0" smtClean="0">
                <a:solidFill>
                  <a:schemeClr val="tx1"/>
                </a:solidFill>
                <a:latin typeface="+mn-lt"/>
              </a:rPr>
              <a:t>rebound ?</a:t>
            </a:r>
            <a:endParaRPr lang="en-US" sz="2000" dirty="0">
              <a:solidFill>
                <a:schemeClr val="tx1"/>
              </a:solidFill>
              <a:latin typeface="+mn-lt"/>
            </a:endParaRPr>
          </a:p>
        </p:txBody>
      </p:sp>
      <p:sp>
        <p:nvSpPr>
          <p:cNvPr id="11" name="Text Box 8"/>
          <p:cNvSpPr txBox="1">
            <a:spLocks noChangeArrowheads="1"/>
          </p:cNvSpPr>
          <p:nvPr/>
        </p:nvSpPr>
        <p:spPr bwMode="auto">
          <a:xfrm>
            <a:off x="685800" y="3048000"/>
            <a:ext cx="609600"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a:defRPr/>
            </a:pPr>
            <a:r>
              <a:rPr lang="en-US" sz="1300" b="1" dirty="0" smtClean="0">
                <a:solidFill>
                  <a:srgbClr val="000000"/>
                </a:solidFill>
                <a:latin typeface="+mj-lt"/>
              </a:rPr>
              <a:t>2008</a:t>
            </a:r>
            <a:endParaRPr lang="en-US" sz="1300" b="1" dirty="0" smtClean="0">
              <a:solidFill>
                <a:srgbClr val="000000"/>
              </a:solidFill>
              <a:latin typeface="+mj-lt"/>
            </a:endParaRPr>
          </a:p>
          <a:p>
            <a:pPr algn="r">
              <a:defRPr/>
            </a:pPr>
            <a:r>
              <a:rPr lang="en-US" sz="1300" b="1" dirty="0" smtClean="0">
                <a:solidFill>
                  <a:srgbClr val="000000"/>
                </a:solidFill>
                <a:latin typeface="+mj-lt"/>
              </a:rPr>
              <a:t>2005</a:t>
            </a:r>
          </a:p>
          <a:p>
            <a:pPr algn="r">
              <a:defRPr/>
            </a:pPr>
            <a:r>
              <a:rPr lang="en-US" sz="1300" b="1" dirty="0" smtClean="0">
                <a:solidFill>
                  <a:srgbClr val="000000"/>
                </a:solidFill>
                <a:latin typeface="+mj-lt"/>
              </a:rPr>
              <a:t>2001</a:t>
            </a:r>
          </a:p>
          <a:p>
            <a:pPr algn="r">
              <a:defRPr/>
            </a:pPr>
            <a:r>
              <a:rPr lang="en-US" sz="1300" b="1" dirty="0" smtClean="0">
                <a:solidFill>
                  <a:srgbClr val="000000"/>
                </a:solidFill>
                <a:latin typeface="+mj-lt"/>
              </a:rPr>
              <a:t>1999</a:t>
            </a:r>
          </a:p>
          <a:p>
            <a:pPr algn="r">
              <a:defRPr/>
            </a:pPr>
            <a:r>
              <a:rPr lang="en-US" sz="1300" b="1" dirty="0" smtClean="0">
                <a:solidFill>
                  <a:srgbClr val="000000"/>
                </a:solidFill>
                <a:latin typeface="+mj-lt"/>
              </a:rPr>
              <a:t>1998</a:t>
            </a:r>
          </a:p>
          <a:p>
            <a:pPr algn="r">
              <a:defRPr/>
            </a:pPr>
            <a:r>
              <a:rPr lang="en-US" sz="1300" b="1" dirty="0" smtClean="0">
                <a:solidFill>
                  <a:srgbClr val="000000"/>
                </a:solidFill>
                <a:latin typeface="+mj-lt"/>
              </a:rPr>
              <a:t>1995</a:t>
            </a:r>
          </a:p>
          <a:p>
            <a:pPr algn="r">
              <a:defRPr/>
            </a:pPr>
            <a:r>
              <a:rPr lang="en-US" sz="1300" b="1" dirty="0" smtClean="0">
                <a:solidFill>
                  <a:srgbClr val="000000"/>
                </a:solidFill>
                <a:latin typeface="+mj-lt"/>
              </a:rPr>
              <a:t>1974</a:t>
            </a:r>
          </a:p>
          <a:p>
            <a:pPr algn="r">
              <a:defRPr/>
            </a:pPr>
            <a:endParaRPr lang="en-US" sz="1300" b="1" dirty="0" smtClean="0">
              <a:solidFill>
                <a:srgbClr val="000000"/>
              </a:solidFill>
              <a:latin typeface="+mj-lt"/>
            </a:endParaRPr>
          </a:p>
        </p:txBody>
      </p:sp>
      <p:grpSp>
        <p:nvGrpSpPr>
          <p:cNvPr id="13" name="Group 27"/>
          <p:cNvGrpSpPr>
            <a:grpSpLocks/>
          </p:cNvGrpSpPr>
          <p:nvPr/>
        </p:nvGrpSpPr>
        <p:grpSpPr bwMode="auto">
          <a:xfrm>
            <a:off x="3619500" y="3048000"/>
            <a:ext cx="1866900" cy="1389063"/>
            <a:chOff x="5727700" y="3352800"/>
            <a:chExt cx="1866900" cy="1389063"/>
          </a:xfrm>
        </p:grpSpPr>
        <p:sp>
          <p:nvSpPr>
            <p:cNvPr id="14" name="Text Box 3"/>
            <p:cNvSpPr txBox="1">
              <a:spLocks noChangeArrowheads="1"/>
            </p:cNvSpPr>
            <p:nvPr/>
          </p:nvSpPr>
          <p:spPr bwMode="auto">
            <a:xfrm>
              <a:off x="6962775" y="4106863"/>
              <a:ext cx="631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200">
                  <a:solidFill>
                    <a:srgbClr val="000000"/>
                  </a:solidFill>
                </a:rPr>
                <a:t>Y[m]</a:t>
              </a:r>
            </a:p>
          </p:txBody>
        </p:sp>
        <p:sp>
          <p:nvSpPr>
            <p:cNvPr id="15" name="Text Box 4"/>
            <p:cNvSpPr txBox="1">
              <a:spLocks noChangeArrowheads="1"/>
            </p:cNvSpPr>
            <p:nvPr/>
          </p:nvSpPr>
          <p:spPr bwMode="auto">
            <a:xfrm>
              <a:off x="6129338" y="4424363"/>
              <a:ext cx="631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200">
                  <a:solidFill>
                    <a:srgbClr val="000000"/>
                  </a:solidFill>
                </a:rPr>
                <a:t>X[m]</a:t>
              </a:r>
            </a:p>
          </p:txBody>
        </p:sp>
        <p:sp>
          <p:nvSpPr>
            <p:cNvPr id="16" name="Line 5"/>
            <p:cNvSpPr>
              <a:spLocks noChangeShapeType="1"/>
            </p:cNvSpPr>
            <p:nvPr/>
          </p:nvSpPr>
          <p:spPr bwMode="auto">
            <a:xfrm flipV="1">
              <a:off x="6324600" y="3352800"/>
              <a:ext cx="1587" cy="822325"/>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6"/>
            <p:cNvSpPr>
              <a:spLocks noChangeShapeType="1"/>
            </p:cNvSpPr>
            <p:nvPr/>
          </p:nvSpPr>
          <p:spPr bwMode="auto">
            <a:xfrm>
              <a:off x="6324600" y="4191000"/>
              <a:ext cx="655637" cy="1587"/>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Text Box 7"/>
            <p:cNvSpPr txBox="1">
              <a:spLocks noChangeArrowheads="1"/>
            </p:cNvSpPr>
            <p:nvPr/>
          </p:nvSpPr>
          <p:spPr bwMode="auto">
            <a:xfrm>
              <a:off x="5727700" y="3386138"/>
              <a:ext cx="73342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400">
                  <a:solidFill>
                    <a:srgbClr val="000000"/>
                  </a:solidFill>
                  <a:latin typeface="Calibri" charset="0"/>
                </a:rPr>
                <a:t>Time</a:t>
              </a:r>
            </a:p>
            <a:p>
              <a:pPr eaLnBrk="1" hangingPunct="1"/>
              <a:r>
                <a:rPr lang="en-US" sz="1400">
                  <a:solidFill>
                    <a:srgbClr val="000000"/>
                  </a:solidFill>
                  <a:latin typeface="Calibri" charset="0"/>
                </a:rPr>
                <a:t>[year]</a:t>
              </a:r>
            </a:p>
          </p:txBody>
        </p:sp>
        <p:sp>
          <p:nvSpPr>
            <p:cNvPr id="19" name="Line 8"/>
            <p:cNvSpPr>
              <a:spLocks noChangeShapeType="1"/>
            </p:cNvSpPr>
            <p:nvPr/>
          </p:nvSpPr>
          <p:spPr bwMode="auto">
            <a:xfrm flipH="1">
              <a:off x="5943599" y="4191000"/>
              <a:ext cx="381000" cy="420624"/>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1" name="TextBox 20"/>
          <p:cNvSpPr txBox="1"/>
          <p:nvPr/>
        </p:nvSpPr>
        <p:spPr>
          <a:xfrm>
            <a:off x="1143000" y="6019800"/>
            <a:ext cx="3084724" cy="567848"/>
          </a:xfrm>
          <a:prstGeom prst="rect">
            <a:avLst/>
          </a:prstGeom>
          <a:noFill/>
        </p:spPr>
        <p:txBody>
          <a:bodyPr wrap="none" rtlCol="0">
            <a:spAutoFit/>
          </a:bodyPr>
          <a:lstStyle/>
          <a:p>
            <a:r>
              <a:rPr lang="en-US" dirty="0" smtClean="0">
                <a:solidFill>
                  <a:srgbClr val="008000"/>
                </a:solidFill>
              </a:rPr>
              <a:t>single </a:t>
            </a:r>
            <a:r>
              <a:rPr lang="en-US" dirty="0" err="1" smtClean="0">
                <a:solidFill>
                  <a:srgbClr val="008000"/>
                </a:solidFill>
              </a:rPr>
              <a:t>crescentic</a:t>
            </a:r>
            <a:r>
              <a:rPr lang="en-US" dirty="0" smtClean="0">
                <a:solidFill>
                  <a:srgbClr val="008000"/>
                </a:solidFill>
              </a:rPr>
              <a:t> dune transforming </a:t>
            </a:r>
          </a:p>
          <a:p>
            <a:r>
              <a:rPr lang="en-US" dirty="0" smtClean="0">
                <a:solidFill>
                  <a:srgbClr val="008000"/>
                </a:solidFill>
              </a:rPr>
              <a:t>into three parabolic dunes</a:t>
            </a:r>
          </a:p>
          <a:p>
            <a:r>
              <a:rPr lang="en-US" dirty="0" smtClean="0">
                <a:solidFill>
                  <a:srgbClr val="008000"/>
                </a:solidFill>
              </a:rPr>
              <a:t>creates conditions for </a:t>
            </a:r>
            <a:r>
              <a:rPr lang="en-US" dirty="0" err="1" smtClean="0">
                <a:solidFill>
                  <a:srgbClr val="008000"/>
                </a:solidFill>
              </a:rPr>
              <a:t>interdune</a:t>
            </a:r>
            <a:r>
              <a:rPr lang="en-US" dirty="0" smtClean="0">
                <a:solidFill>
                  <a:srgbClr val="008000"/>
                </a:solidFill>
              </a:rPr>
              <a:t> vegetation</a:t>
            </a:r>
            <a:endParaRPr lang="en-US" dirty="0">
              <a:solidFill>
                <a:srgbClr val="008000"/>
              </a:solidFill>
            </a:endParaRPr>
          </a:p>
        </p:txBody>
      </p:sp>
      <p:pic>
        <p:nvPicPr>
          <p:cNvPr id="22" name="Picture 21" descr="legend_bcyr_discrete.png"/>
          <p:cNvPicPr>
            <a:picLocks noChangeAspect="1"/>
          </p:cNvPicPr>
          <p:nvPr/>
        </p:nvPicPr>
        <p:blipFill rotWithShape="1">
          <a:blip r:embed="rId5">
            <a:extLst>
              <a:ext uri="{28A0092B-C50C-407E-A947-70E740481C1C}">
                <a14:useLocalDpi xmlns:a14="http://schemas.microsoft.com/office/drawing/2010/main" val="0"/>
              </a:ext>
            </a:extLst>
          </a:blip>
          <a:srcRect l="10727" t="-717" r="38232"/>
          <a:stretch/>
        </p:blipFill>
        <p:spPr>
          <a:xfrm rot="10800000">
            <a:off x="1295399" y="3048000"/>
            <a:ext cx="228601" cy="1219720"/>
          </a:xfrm>
          <a:prstGeom prst="rect">
            <a:avLst/>
          </a:prstGeom>
        </p:spPr>
      </p:pic>
      <p:sp>
        <p:nvSpPr>
          <p:cNvPr id="23" name="TextBox 22"/>
          <p:cNvSpPr txBox="1"/>
          <p:nvPr/>
        </p:nvSpPr>
        <p:spPr>
          <a:xfrm>
            <a:off x="8001000" y="5105400"/>
            <a:ext cx="595335" cy="307777"/>
          </a:xfrm>
          <a:prstGeom prst="rect">
            <a:avLst/>
          </a:prstGeom>
          <a:noFill/>
        </p:spPr>
        <p:txBody>
          <a:bodyPr wrap="none" rtlCol="0">
            <a:spAutoFit/>
          </a:bodyPr>
          <a:lstStyle/>
          <a:p>
            <a:r>
              <a:rPr lang="en-US" sz="1600" b="1" dirty="0" smtClean="0">
                <a:solidFill>
                  <a:srgbClr val="000000"/>
                </a:solidFill>
                <a:latin typeface="+mn-lt"/>
              </a:rPr>
              <a:t>23m</a:t>
            </a:r>
            <a:endParaRPr lang="en-US" sz="1600" b="1" dirty="0">
              <a:solidFill>
                <a:srgbClr val="000000"/>
              </a:solidFill>
              <a:latin typeface="+mn-lt"/>
            </a:endParaRPr>
          </a:p>
        </p:txBody>
      </p:sp>
      <p:sp>
        <p:nvSpPr>
          <p:cNvPr id="24" name="TextBox 23"/>
          <p:cNvSpPr txBox="1"/>
          <p:nvPr/>
        </p:nvSpPr>
        <p:spPr>
          <a:xfrm>
            <a:off x="8153400" y="3505200"/>
            <a:ext cx="595335" cy="307777"/>
          </a:xfrm>
          <a:prstGeom prst="rect">
            <a:avLst/>
          </a:prstGeom>
          <a:noFill/>
        </p:spPr>
        <p:txBody>
          <a:bodyPr wrap="none" rtlCol="0">
            <a:spAutoFit/>
          </a:bodyPr>
          <a:lstStyle/>
          <a:p>
            <a:r>
              <a:rPr lang="en-US" sz="1600" b="1" dirty="0" smtClean="0">
                <a:solidFill>
                  <a:srgbClr val="000000"/>
                </a:solidFill>
                <a:latin typeface="+mn-lt"/>
              </a:rPr>
              <a:t>15m</a:t>
            </a:r>
            <a:endParaRPr lang="en-US" sz="1600" b="1" dirty="0">
              <a:solidFill>
                <a:srgbClr val="000000"/>
              </a:solidFill>
              <a:latin typeface="+mn-lt"/>
            </a:endParaRPr>
          </a:p>
        </p:txBody>
      </p:sp>
    </p:spTree>
    <p:extLst>
      <p:ext uri="{BB962C8B-B14F-4D97-AF65-F5344CB8AC3E}">
        <p14:creationId xmlns:p14="http://schemas.microsoft.com/office/powerpoint/2010/main" val="362760493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10400" y="5428527"/>
            <a:ext cx="484027" cy="253916"/>
          </a:xfrm>
          <a:prstGeom prst="rect">
            <a:avLst/>
          </a:prstGeom>
          <a:noFill/>
        </p:spPr>
        <p:txBody>
          <a:bodyPr wrap="none" rtlCol="0">
            <a:spAutoFit/>
          </a:bodyPr>
          <a:lstStyle/>
          <a:p>
            <a:r>
              <a:rPr lang="en-US" dirty="0" smtClean="0">
                <a:solidFill>
                  <a:srgbClr val="000000"/>
                </a:solidFill>
                <a:latin typeface="+mn-lt"/>
              </a:rPr>
              <a:t>22m</a:t>
            </a:r>
            <a:endParaRPr lang="en-US" dirty="0">
              <a:solidFill>
                <a:srgbClr val="000000"/>
              </a:solidFill>
              <a:latin typeface="+mn-lt"/>
            </a:endParaRPr>
          </a:p>
        </p:txBody>
      </p:sp>
      <p:pic>
        <p:nvPicPr>
          <p:cNvPr id="5" name="Picture 4" descr="stc_iso7408_22mE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4038600"/>
            <a:ext cx="3629455" cy="2209800"/>
          </a:xfrm>
          <a:prstGeom prst="rect">
            <a:avLst/>
          </a:prstGeom>
        </p:spPr>
      </p:pic>
      <p:sp>
        <p:nvSpPr>
          <p:cNvPr id="7" name="TextBox 6"/>
          <p:cNvSpPr txBox="1"/>
          <p:nvPr/>
        </p:nvSpPr>
        <p:spPr>
          <a:xfrm>
            <a:off x="1477929" y="6070684"/>
            <a:ext cx="595335" cy="307777"/>
          </a:xfrm>
          <a:prstGeom prst="rect">
            <a:avLst/>
          </a:prstGeom>
          <a:noFill/>
        </p:spPr>
        <p:txBody>
          <a:bodyPr wrap="none" rtlCol="0">
            <a:spAutoFit/>
          </a:bodyPr>
          <a:lstStyle/>
          <a:p>
            <a:r>
              <a:rPr lang="en-US" sz="1600" b="1" dirty="0" smtClean="0">
                <a:solidFill>
                  <a:srgbClr val="000000"/>
                </a:solidFill>
                <a:latin typeface="+mn-lt"/>
              </a:rPr>
              <a:t>17m</a:t>
            </a:r>
            <a:endParaRPr lang="en-US" sz="1600" b="1" dirty="0">
              <a:solidFill>
                <a:srgbClr val="000000"/>
              </a:solidFill>
              <a:latin typeface="+mn-lt"/>
            </a:endParaRPr>
          </a:p>
        </p:txBody>
      </p:sp>
      <p:sp>
        <p:nvSpPr>
          <p:cNvPr id="8" name="Title 1"/>
          <p:cNvSpPr txBox="1">
            <a:spLocks/>
          </p:cNvSpPr>
          <p:nvPr/>
        </p:nvSpPr>
        <p:spPr>
          <a:xfrm>
            <a:off x="424800" y="533400"/>
            <a:ext cx="8229600" cy="762000"/>
          </a:xfrm>
          <a:prstGeom prst="rect">
            <a:avLst/>
          </a:prstGeom>
        </p:spPr>
        <p:txBody>
          <a:bodyPr>
            <a:normAutofit/>
          </a:bodyPr>
          <a:lst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a:lstStyle>
          <a:p>
            <a:pPr algn="l"/>
            <a:r>
              <a:rPr lang="en-US" dirty="0">
                <a:solidFill>
                  <a:srgbClr val="000090"/>
                </a:solidFill>
              </a:rPr>
              <a:t>E</a:t>
            </a:r>
            <a:r>
              <a:rPr lang="en-US" dirty="0" smtClean="0">
                <a:solidFill>
                  <a:srgbClr val="000090"/>
                </a:solidFill>
              </a:rPr>
              <a:t>volution </a:t>
            </a:r>
            <a:r>
              <a:rPr lang="en-US" dirty="0" smtClean="0">
                <a:solidFill>
                  <a:srgbClr val="000090"/>
                </a:solidFill>
              </a:rPr>
              <a:t>along contours </a:t>
            </a:r>
            <a:endParaRPr lang="en-US" dirty="0">
              <a:solidFill>
                <a:srgbClr val="000090"/>
              </a:solidFill>
            </a:endParaRPr>
          </a:p>
        </p:txBody>
      </p:sp>
      <p:pic>
        <p:nvPicPr>
          <p:cNvPr id="9" name="Picture 8" descr="stc_iso7408_17m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733800"/>
            <a:ext cx="3536220" cy="2378529"/>
          </a:xfrm>
          <a:prstGeom prst="rect">
            <a:avLst/>
          </a:prstGeom>
        </p:spPr>
      </p:pic>
      <p:sp>
        <p:nvSpPr>
          <p:cNvPr id="3" name="TextBox 2"/>
          <p:cNvSpPr txBox="1"/>
          <p:nvPr/>
        </p:nvSpPr>
        <p:spPr>
          <a:xfrm>
            <a:off x="457200" y="1295400"/>
            <a:ext cx="4276331" cy="1669688"/>
          </a:xfrm>
          <a:prstGeom prst="rect">
            <a:avLst/>
          </a:prstGeom>
          <a:noFill/>
        </p:spPr>
        <p:txBody>
          <a:bodyPr wrap="none" rtlCol="0">
            <a:spAutoFit/>
          </a:bodyPr>
          <a:lstStyle/>
          <a:p>
            <a:r>
              <a:rPr lang="en-US" sz="2000" dirty="0" smtClean="0">
                <a:solidFill>
                  <a:schemeClr val="tx1"/>
                </a:solidFill>
                <a:latin typeface="+mn-lt"/>
              </a:rPr>
              <a:t>When and at which elevation</a:t>
            </a:r>
          </a:p>
          <a:p>
            <a:r>
              <a:rPr lang="en-US" sz="2000" dirty="0" smtClean="0">
                <a:solidFill>
                  <a:schemeClr val="tx1"/>
                </a:solidFill>
                <a:latin typeface="+mn-lt"/>
              </a:rPr>
              <a:t>has the dune started to split into</a:t>
            </a:r>
          </a:p>
          <a:p>
            <a:r>
              <a:rPr lang="en-US" sz="2000" dirty="0" smtClean="0">
                <a:solidFill>
                  <a:schemeClr val="tx1"/>
                </a:solidFill>
                <a:latin typeface="+mn-lt"/>
              </a:rPr>
              <a:t>parallel ridges? – at 17m in red year</a:t>
            </a:r>
          </a:p>
          <a:p>
            <a:endParaRPr lang="en-US" sz="2000" dirty="0" smtClean="0">
              <a:solidFill>
                <a:schemeClr val="tx1"/>
              </a:solidFill>
              <a:latin typeface="+mn-lt"/>
            </a:endParaRPr>
          </a:p>
          <a:p>
            <a:r>
              <a:rPr lang="en-US" sz="2000" dirty="0" smtClean="0">
                <a:solidFill>
                  <a:schemeClr val="tx1"/>
                </a:solidFill>
                <a:latin typeface="+mn-lt"/>
              </a:rPr>
              <a:t>Where and when did the elevation </a:t>
            </a:r>
          </a:p>
          <a:p>
            <a:r>
              <a:rPr lang="en-US" sz="2000" dirty="0" smtClean="0">
                <a:solidFill>
                  <a:schemeClr val="tx1"/>
                </a:solidFill>
                <a:latin typeface="+mn-lt"/>
              </a:rPr>
              <a:t>rebound ?</a:t>
            </a:r>
            <a:endParaRPr lang="en-US" sz="2000" dirty="0">
              <a:solidFill>
                <a:schemeClr val="tx1"/>
              </a:solidFill>
              <a:latin typeface="+mn-lt"/>
            </a:endParaRPr>
          </a:p>
        </p:txBody>
      </p:sp>
      <p:sp>
        <p:nvSpPr>
          <p:cNvPr id="11" name="Text Box 8"/>
          <p:cNvSpPr txBox="1">
            <a:spLocks noChangeArrowheads="1"/>
          </p:cNvSpPr>
          <p:nvPr/>
        </p:nvSpPr>
        <p:spPr bwMode="auto">
          <a:xfrm>
            <a:off x="685800" y="3048000"/>
            <a:ext cx="609600"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a:defRPr/>
            </a:pPr>
            <a:r>
              <a:rPr lang="en-US" sz="1300" b="1" dirty="0" smtClean="0">
                <a:solidFill>
                  <a:srgbClr val="000000"/>
                </a:solidFill>
                <a:latin typeface="+mj-lt"/>
              </a:rPr>
              <a:t>2008</a:t>
            </a:r>
            <a:endParaRPr lang="en-US" sz="1300" b="1" dirty="0" smtClean="0">
              <a:solidFill>
                <a:srgbClr val="000000"/>
              </a:solidFill>
              <a:latin typeface="+mj-lt"/>
            </a:endParaRPr>
          </a:p>
          <a:p>
            <a:pPr algn="r">
              <a:defRPr/>
            </a:pPr>
            <a:r>
              <a:rPr lang="en-US" sz="1300" b="1" dirty="0" smtClean="0">
                <a:solidFill>
                  <a:srgbClr val="000000"/>
                </a:solidFill>
                <a:latin typeface="+mj-lt"/>
              </a:rPr>
              <a:t>2005</a:t>
            </a:r>
          </a:p>
          <a:p>
            <a:pPr algn="r">
              <a:defRPr/>
            </a:pPr>
            <a:r>
              <a:rPr lang="en-US" sz="1300" b="1" dirty="0" smtClean="0">
                <a:solidFill>
                  <a:srgbClr val="000000"/>
                </a:solidFill>
                <a:latin typeface="+mj-lt"/>
              </a:rPr>
              <a:t>2001</a:t>
            </a:r>
          </a:p>
          <a:p>
            <a:pPr algn="r">
              <a:defRPr/>
            </a:pPr>
            <a:r>
              <a:rPr lang="en-US" sz="1300" b="1" dirty="0" smtClean="0">
                <a:solidFill>
                  <a:srgbClr val="000000"/>
                </a:solidFill>
                <a:latin typeface="+mj-lt"/>
              </a:rPr>
              <a:t>1999</a:t>
            </a:r>
          </a:p>
          <a:p>
            <a:pPr algn="r">
              <a:defRPr/>
            </a:pPr>
            <a:r>
              <a:rPr lang="en-US" sz="1300" b="1" dirty="0" smtClean="0">
                <a:solidFill>
                  <a:srgbClr val="000000"/>
                </a:solidFill>
                <a:latin typeface="+mj-lt"/>
              </a:rPr>
              <a:t>1998</a:t>
            </a:r>
          </a:p>
          <a:p>
            <a:pPr algn="r">
              <a:defRPr/>
            </a:pPr>
            <a:r>
              <a:rPr lang="en-US" sz="1300" b="1" dirty="0" smtClean="0">
                <a:solidFill>
                  <a:srgbClr val="000000"/>
                </a:solidFill>
                <a:latin typeface="+mj-lt"/>
              </a:rPr>
              <a:t>1995</a:t>
            </a:r>
          </a:p>
          <a:p>
            <a:pPr algn="r">
              <a:defRPr/>
            </a:pPr>
            <a:r>
              <a:rPr lang="en-US" sz="1300" b="1" dirty="0" smtClean="0">
                <a:solidFill>
                  <a:srgbClr val="000000"/>
                </a:solidFill>
                <a:latin typeface="+mj-lt"/>
              </a:rPr>
              <a:t>1974</a:t>
            </a:r>
          </a:p>
          <a:p>
            <a:pPr algn="r">
              <a:defRPr/>
            </a:pPr>
            <a:endParaRPr lang="en-US" sz="1300" b="1" dirty="0" smtClean="0">
              <a:solidFill>
                <a:srgbClr val="000000"/>
              </a:solidFill>
              <a:latin typeface="+mj-lt"/>
            </a:endParaRPr>
          </a:p>
        </p:txBody>
      </p:sp>
      <p:grpSp>
        <p:nvGrpSpPr>
          <p:cNvPr id="13" name="Group 27"/>
          <p:cNvGrpSpPr>
            <a:grpSpLocks/>
          </p:cNvGrpSpPr>
          <p:nvPr/>
        </p:nvGrpSpPr>
        <p:grpSpPr bwMode="auto">
          <a:xfrm>
            <a:off x="3619500" y="3048000"/>
            <a:ext cx="1866900" cy="1389063"/>
            <a:chOff x="5727700" y="3352800"/>
            <a:chExt cx="1866900" cy="1389063"/>
          </a:xfrm>
        </p:grpSpPr>
        <p:sp>
          <p:nvSpPr>
            <p:cNvPr id="14" name="Text Box 3"/>
            <p:cNvSpPr txBox="1">
              <a:spLocks noChangeArrowheads="1"/>
            </p:cNvSpPr>
            <p:nvPr/>
          </p:nvSpPr>
          <p:spPr bwMode="auto">
            <a:xfrm>
              <a:off x="6962775" y="4106863"/>
              <a:ext cx="631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200">
                  <a:solidFill>
                    <a:srgbClr val="000000"/>
                  </a:solidFill>
                </a:rPr>
                <a:t>Y[m]</a:t>
              </a:r>
            </a:p>
          </p:txBody>
        </p:sp>
        <p:sp>
          <p:nvSpPr>
            <p:cNvPr id="15" name="Text Box 4"/>
            <p:cNvSpPr txBox="1">
              <a:spLocks noChangeArrowheads="1"/>
            </p:cNvSpPr>
            <p:nvPr/>
          </p:nvSpPr>
          <p:spPr bwMode="auto">
            <a:xfrm>
              <a:off x="6129338" y="4424363"/>
              <a:ext cx="631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200">
                  <a:solidFill>
                    <a:srgbClr val="000000"/>
                  </a:solidFill>
                </a:rPr>
                <a:t>X[m]</a:t>
              </a:r>
            </a:p>
          </p:txBody>
        </p:sp>
        <p:sp>
          <p:nvSpPr>
            <p:cNvPr id="16" name="Line 5"/>
            <p:cNvSpPr>
              <a:spLocks noChangeShapeType="1"/>
            </p:cNvSpPr>
            <p:nvPr/>
          </p:nvSpPr>
          <p:spPr bwMode="auto">
            <a:xfrm flipV="1">
              <a:off x="6324600" y="3352800"/>
              <a:ext cx="1587" cy="822325"/>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6"/>
            <p:cNvSpPr>
              <a:spLocks noChangeShapeType="1"/>
            </p:cNvSpPr>
            <p:nvPr/>
          </p:nvSpPr>
          <p:spPr bwMode="auto">
            <a:xfrm>
              <a:off x="6324600" y="4191000"/>
              <a:ext cx="655637" cy="1587"/>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Text Box 7"/>
            <p:cNvSpPr txBox="1">
              <a:spLocks noChangeArrowheads="1"/>
            </p:cNvSpPr>
            <p:nvPr/>
          </p:nvSpPr>
          <p:spPr bwMode="auto">
            <a:xfrm>
              <a:off x="5727700" y="3386138"/>
              <a:ext cx="73342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400">
                  <a:solidFill>
                    <a:srgbClr val="000000"/>
                  </a:solidFill>
                  <a:latin typeface="Calibri" charset="0"/>
                </a:rPr>
                <a:t>Time</a:t>
              </a:r>
            </a:p>
            <a:p>
              <a:pPr eaLnBrk="1" hangingPunct="1"/>
              <a:r>
                <a:rPr lang="en-US" sz="1400">
                  <a:solidFill>
                    <a:srgbClr val="000000"/>
                  </a:solidFill>
                  <a:latin typeface="Calibri" charset="0"/>
                </a:rPr>
                <a:t>[year]</a:t>
              </a:r>
            </a:p>
          </p:txBody>
        </p:sp>
        <p:sp>
          <p:nvSpPr>
            <p:cNvPr id="19" name="Line 8"/>
            <p:cNvSpPr>
              <a:spLocks noChangeShapeType="1"/>
            </p:cNvSpPr>
            <p:nvPr/>
          </p:nvSpPr>
          <p:spPr bwMode="auto">
            <a:xfrm flipH="1">
              <a:off x="5943599" y="4191000"/>
              <a:ext cx="381000" cy="420624"/>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20" name="Picture 19" descr="anim_stc_iso7408.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1039721"/>
            <a:ext cx="3657600" cy="3075079"/>
          </a:xfrm>
          <a:prstGeom prst="rect">
            <a:avLst/>
          </a:prstGeom>
        </p:spPr>
      </p:pic>
      <p:pic>
        <p:nvPicPr>
          <p:cNvPr id="21" name="Picture 20" descr="legend_bcyr_discrete.png"/>
          <p:cNvPicPr>
            <a:picLocks noChangeAspect="1"/>
          </p:cNvPicPr>
          <p:nvPr/>
        </p:nvPicPr>
        <p:blipFill rotWithShape="1">
          <a:blip r:embed="rId5">
            <a:extLst>
              <a:ext uri="{28A0092B-C50C-407E-A947-70E740481C1C}">
                <a14:useLocalDpi xmlns:a14="http://schemas.microsoft.com/office/drawing/2010/main" val="0"/>
              </a:ext>
            </a:extLst>
          </a:blip>
          <a:srcRect l="10727" t="-717" r="38232"/>
          <a:stretch/>
        </p:blipFill>
        <p:spPr>
          <a:xfrm rot="10800000">
            <a:off x="1371599" y="3047480"/>
            <a:ext cx="228601" cy="1295920"/>
          </a:xfrm>
          <a:prstGeom prst="rect">
            <a:avLst/>
          </a:prstGeom>
        </p:spPr>
      </p:pic>
      <p:sp>
        <p:nvSpPr>
          <p:cNvPr id="22" name="TextBox 21"/>
          <p:cNvSpPr txBox="1"/>
          <p:nvPr/>
        </p:nvSpPr>
        <p:spPr>
          <a:xfrm>
            <a:off x="8001000" y="5105400"/>
            <a:ext cx="595335" cy="307777"/>
          </a:xfrm>
          <a:prstGeom prst="rect">
            <a:avLst/>
          </a:prstGeom>
          <a:noFill/>
        </p:spPr>
        <p:txBody>
          <a:bodyPr wrap="none" rtlCol="0">
            <a:spAutoFit/>
          </a:bodyPr>
          <a:lstStyle/>
          <a:p>
            <a:r>
              <a:rPr lang="en-US" sz="1600" b="1" dirty="0" smtClean="0">
                <a:solidFill>
                  <a:srgbClr val="000000"/>
                </a:solidFill>
                <a:latin typeface="+mn-lt"/>
              </a:rPr>
              <a:t>23m</a:t>
            </a:r>
            <a:endParaRPr lang="en-US" sz="1600" b="1" dirty="0">
              <a:solidFill>
                <a:srgbClr val="000000"/>
              </a:solidFill>
              <a:latin typeface="+mn-lt"/>
            </a:endParaRPr>
          </a:p>
        </p:txBody>
      </p:sp>
      <p:sp>
        <p:nvSpPr>
          <p:cNvPr id="23" name="TextBox 22"/>
          <p:cNvSpPr txBox="1"/>
          <p:nvPr/>
        </p:nvSpPr>
        <p:spPr>
          <a:xfrm>
            <a:off x="7848600" y="3810000"/>
            <a:ext cx="1074333" cy="307777"/>
          </a:xfrm>
          <a:prstGeom prst="rect">
            <a:avLst/>
          </a:prstGeom>
          <a:noFill/>
        </p:spPr>
        <p:txBody>
          <a:bodyPr wrap="none" rtlCol="0">
            <a:spAutoFit/>
          </a:bodyPr>
          <a:lstStyle/>
          <a:p>
            <a:r>
              <a:rPr lang="en-US" sz="1600" b="1" dirty="0" smtClean="0">
                <a:solidFill>
                  <a:srgbClr val="000000"/>
                </a:solidFill>
                <a:latin typeface="+mn-lt"/>
              </a:rPr>
              <a:t>15m-26m</a:t>
            </a:r>
            <a:endParaRPr lang="en-US" sz="1600" b="1" dirty="0">
              <a:solidFill>
                <a:srgbClr val="000000"/>
              </a:solidFill>
              <a:latin typeface="+mn-lt"/>
            </a:endParaRPr>
          </a:p>
        </p:txBody>
      </p:sp>
    </p:spTree>
    <p:extLst>
      <p:ext uri="{BB962C8B-B14F-4D97-AF65-F5344CB8AC3E}">
        <p14:creationId xmlns:p14="http://schemas.microsoft.com/office/powerpoint/2010/main" val="125377980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ev05_lines_bcyrNb.tif"/>
          <p:cNvPicPr>
            <a:picLocks noChangeAspect="1"/>
          </p:cNvPicPr>
          <p:nvPr/>
        </p:nvPicPr>
        <p:blipFill rotWithShape="1">
          <a:blip r:embed="rId3">
            <a:extLst>
              <a:ext uri="{28A0092B-C50C-407E-A947-70E740481C1C}">
                <a14:useLocalDpi xmlns:a14="http://schemas.microsoft.com/office/drawing/2010/main" val="0"/>
              </a:ext>
            </a:extLst>
          </a:blip>
          <a:srcRect t="32629" r="28030" b="13090"/>
          <a:stretch/>
        </p:blipFill>
        <p:spPr>
          <a:xfrm>
            <a:off x="3629113" y="2678238"/>
            <a:ext cx="4981487" cy="3722562"/>
          </a:xfrm>
          <a:prstGeom prst="rect">
            <a:avLst/>
          </a:prstGeom>
        </p:spPr>
      </p:pic>
      <p:sp>
        <p:nvSpPr>
          <p:cNvPr id="31745" name="Rectangle 1"/>
          <p:cNvSpPr>
            <a:spLocks noChangeArrowheads="1"/>
          </p:cNvSpPr>
          <p:nvPr/>
        </p:nvSpPr>
        <p:spPr bwMode="auto">
          <a:xfrm>
            <a:off x="622300" y="-1246188"/>
            <a:ext cx="166688"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31747" name="Text Box 3"/>
          <p:cNvSpPr txBox="1">
            <a:spLocks noChangeArrowheads="1"/>
          </p:cNvSpPr>
          <p:nvPr/>
        </p:nvSpPr>
        <p:spPr bwMode="auto">
          <a:xfrm>
            <a:off x="381000" y="228600"/>
            <a:ext cx="7773988"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nSpc>
                <a:spcPct val="93000"/>
              </a:lnSpc>
              <a:buSzPct val="100000"/>
              <a:defRPr/>
            </a:pPr>
            <a:r>
              <a:rPr lang="en-US" sz="3600" b="1" dirty="0" smtClean="0">
                <a:solidFill>
                  <a:srgbClr val="000090"/>
                </a:solidFill>
              </a:rPr>
              <a:t>Shoreline evolution at </a:t>
            </a:r>
            <a:r>
              <a:rPr lang="en-US" sz="3600" b="1" dirty="0" err="1" smtClean="0">
                <a:solidFill>
                  <a:srgbClr val="000090"/>
                </a:solidFill>
              </a:rPr>
              <a:t>Rodanthe</a:t>
            </a:r>
            <a:r>
              <a:rPr lang="en-US" sz="3600" b="1" dirty="0" smtClean="0">
                <a:solidFill>
                  <a:srgbClr val="000090"/>
                </a:solidFill>
              </a:rPr>
              <a:t> </a:t>
            </a:r>
          </a:p>
        </p:txBody>
      </p:sp>
      <p:pic>
        <p:nvPicPr>
          <p:cNvPr id="31770"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5715000"/>
            <a:ext cx="876300" cy="15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71" name="Text Box 27"/>
          <p:cNvSpPr txBox="1">
            <a:spLocks noChangeArrowheads="1"/>
          </p:cNvSpPr>
          <p:nvPr/>
        </p:nvSpPr>
        <p:spPr bwMode="auto">
          <a:xfrm>
            <a:off x="5715000" y="5638800"/>
            <a:ext cx="485775"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b="1" dirty="0" smtClean="0">
                <a:solidFill>
                  <a:srgbClr val="000000"/>
                </a:solidFill>
              </a:rPr>
              <a:t>200m</a:t>
            </a:r>
          </a:p>
        </p:txBody>
      </p:sp>
      <p:sp>
        <p:nvSpPr>
          <p:cNvPr id="38" name="Text Box 33"/>
          <p:cNvSpPr txBox="1">
            <a:spLocks noChangeArrowheads="1"/>
          </p:cNvSpPr>
          <p:nvPr/>
        </p:nvSpPr>
        <p:spPr bwMode="auto">
          <a:xfrm>
            <a:off x="3429000" y="4362450"/>
            <a:ext cx="519113"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buSzPct val="100000"/>
              <a:defRPr/>
            </a:pPr>
            <a:r>
              <a:rPr lang="en-US" sz="1200" b="1" dirty="0" smtClean="0">
                <a:solidFill>
                  <a:srgbClr val="000000"/>
                </a:solidFill>
                <a:cs typeface="msgothic" charset="0"/>
              </a:rPr>
              <a:t>2011</a:t>
            </a:r>
          </a:p>
          <a:p>
            <a:pPr eaLnBrk="0" hangingPunct="0">
              <a:buSzPct val="100000"/>
              <a:defRPr/>
            </a:pPr>
            <a:r>
              <a:rPr lang="en-US" sz="1200" b="1" dirty="0" smtClean="0">
                <a:solidFill>
                  <a:srgbClr val="000000"/>
                </a:solidFill>
                <a:cs typeface="msgothic" charset="0"/>
              </a:rPr>
              <a:t>2009</a:t>
            </a:r>
          </a:p>
          <a:p>
            <a:pPr eaLnBrk="0" hangingPunct="0">
              <a:buSzPct val="100000"/>
              <a:defRPr/>
            </a:pPr>
            <a:r>
              <a:rPr lang="en-US" sz="1200" b="1" dirty="0" smtClean="0">
                <a:solidFill>
                  <a:srgbClr val="000000"/>
                </a:solidFill>
                <a:cs typeface="msgothic" charset="0"/>
              </a:rPr>
              <a:t>2008</a:t>
            </a:r>
          </a:p>
          <a:p>
            <a:pPr eaLnBrk="0" hangingPunct="0">
              <a:buSzPct val="100000"/>
              <a:defRPr/>
            </a:pPr>
            <a:r>
              <a:rPr lang="en-US" sz="1200" b="1" dirty="0" smtClean="0">
                <a:solidFill>
                  <a:srgbClr val="000000"/>
                </a:solidFill>
                <a:cs typeface="msgothic" charset="0"/>
              </a:rPr>
              <a:t>2005</a:t>
            </a:r>
          </a:p>
          <a:p>
            <a:pPr eaLnBrk="0" hangingPunct="0">
              <a:buSzPct val="100000"/>
              <a:defRPr/>
            </a:pPr>
            <a:r>
              <a:rPr lang="en-US" sz="1200" b="1" dirty="0" smtClean="0">
                <a:solidFill>
                  <a:srgbClr val="000000"/>
                </a:solidFill>
                <a:cs typeface="msgothic" charset="0"/>
              </a:rPr>
              <a:t>2004</a:t>
            </a:r>
          </a:p>
          <a:p>
            <a:pPr eaLnBrk="0" hangingPunct="0">
              <a:buSzPct val="100000"/>
              <a:defRPr/>
            </a:pPr>
            <a:r>
              <a:rPr lang="en-US" sz="1200" b="1" dirty="0" smtClean="0">
                <a:solidFill>
                  <a:srgbClr val="000000"/>
                </a:solidFill>
                <a:cs typeface="msgothic" charset="0"/>
              </a:rPr>
              <a:t>2003</a:t>
            </a:r>
          </a:p>
          <a:p>
            <a:pPr eaLnBrk="0" hangingPunct="0">
              <a:buSzPct val="100000"/>
              <a:defRPr/>
            </a:pPr>
            <a:r>
              <a:rPr lang="en-US" sz="1200" b="1" dirty="0" smtClean="0">
                <a:solidFill>
                  <a:srgbClr val="000000"/>
                </a:solidFill>
                <a:cs typeface="msgothic" charset="0"/>
              </a:rPr>
              <a:t>2003</a:t>
            </a:r>
          </a:p>
          <a:p>
            <a:pPr eaLnBrk="0" hangingPunct="0">
              <a:buSzPct val="100000"/>
              <a:defRPr/>
            </a:pPr>
            <a:r>
              <a:rPr lang="en-US" sz="1200" b="1" dirty="0" smtClean="0">
                <a:solidFill>
                  <a:srgbClr val="000000"/>
                </a:solidFill>
                <a:cs typeface="msgothic" charset="0"/>
              </a:rPr>
              <a:t>2001</a:t>
            </a:r>
          </a:p>
          <a:p>
            <a:pPr eaLnBrk="0" hangingPunct="0">
              <a:buSzPct val="100000"/>
              <a:defRPr/>
            </a:pPr>
            <a:r>
              <a:rPr lang="en-US" sz="1200" b="1" dirty="0" smtClean="0">
                <a:solidFill>
                  <a:srgbClr val="000000"/>
                </a:solidFill>
                <a:cs typeface="msgothic" charset="0"/>
              </a:rPr>
              <a:t>1999</a:t>
            </a:r>
          </a:p>
        </p:txBody>
      </p:sp>
      <p:sp>
        <p:nvSpPr>
          <p:cNvPr id="8" name="TextBox 7"/>
          <p:cNvSpPr txBox="1"/>
          <p:nvPr/>
        </p:nvSpPr>
        <p:spPr>
          <a:xfrm>
            <a:off x="3200400" y="3200400"/>
            <a:ext cx="1028872" cy="276999"/>
          </a:xfrm>
          <a:prstGeom prst="rect">
            <a:avLst/>
          </a:prstGeom>
          <a:noFill/>
        </p:spPr>
        <p:txBody>
          <a:bodyPr wrap="none" rtlCol="0">
            <a:spAutoFit/>
          </a:bodyPr>
          <a:lstStyle/>
          <a:p>
            <a:r>
              <a:rPr lang="en-US" sz="1200" dirty="0" smtClean="0">
                <a:solidFill>
                  <a:schemeClr val="tx1"/>
                </a:solidFill>
              </a:rPr>
              <a:t>2011 breach</a:t>
            </a:r>
            <a:endParaRPr lang="en-US" sz="1200" dirty="0">
              <a:solidFill>
                <a:schemeClr val="tx1"/>
              </a:solidFill>
            </a:endParaRPr>
          </a:p>
        </p:txBody>
      </p:sp>
      <p:sp>
        <p:nvSpPr>
          <p:cNvPr id="31756" name="Line 12"/>
          <p:cNvSpPr>
            <a:spLocks noChangeShapeType="1"/>
          </p:cNvSpPr>
          <p:nvPr/>
        </p:nvSpPr>
        <p:spPr bwMode="auto">
          <a:xfrm>
            <a:off x="3733800" y="3505200"/>
            <a:ext cx="2590800" cy="38100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pic>
        <p:nvPicPr>
          <p:cNvPr id="5" name="Picture 4" descr="legend_bcyr_discrete.png"/>
          <p:cNvPicPr>
            <a:picLocks noChangeAspect="1"/>
          </p:cNvPicPr>
          <p:nvPr/>
        </p:nvPicPr>
        <p:blipFill rotWithShape="1">
          <a:blip r:embed="rId5">
            <a:extLst>
              <a:ext uri="{28A0092B-C50C-407E-A947-70E740481C1C}">
                <a14:useLocalDpi xmlns:a14="http://schemas.microsoft.com/office/drawing/2010/main" val="0"/>
              </a:ext>
            </a:extLst>
          </a:blip>
          <a:srcRect l="10727" t="-717" r="38232"/>
          <a:stretch/>
        </p:blipFill>
        <p:spPr>
          <a:xfrm rot="10800000">
            <a:off x="3886200" y="4419600"/>
            <a:ext cx="228601" cy="1372120"/>
          </a:xfrm>
          <a:prstGeom prst="rect">
            <a:avLst/>
          </a:prstGeom>
        </p:spPr>
      </p:pic>
      <p:pic>
        <p:nvPicPr>
          <p:cNvPr id="6" name="Picture 5" descr="Nort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420000">
            <a:off x="4948355" y="4750699"/>
            <a:ext cx="218159" cy="410652"/>
          </a:xfrm>
          <a:prstGeom prst="rect">
            <a:avLst/>
          </a:prstGeom>
        </p:spPr>
      </p:pic>
      <p:pic>
        <p:nvPicPr>
          <p:cNvPr id="15" name="Picture 14" descr="shorelinesfix1.png"/>
          <p:cNvPicPr>
            <a:picLocks noChangeAspect="1"/>
          </p:cNvPicPr>
          <p:nvPr/>
        </p:nvPicPr>
        <p:blipFill rotWithShape="1">
          <a:blip r:embed="rId7">
            <a:extLst>
              <a:ext uri="{28A0092B-C50C-407E-A947-70E740481C1C}">
                <a14:useLocalDpi xmlns:a14="http://schemas.microsoft.com/office/drawing/2010/main" val="0"/>
              </a:ext>
            </a:extLst>
          </a:blip>
          <a:srcRect l="44474" r="18862" b="27451"/>
          <a:stretch/>
        </p:blipFill>
        <p:spPr>
          <a:xfrm rot="10800000">
            <a:off x="838200" y="1577788"/>
            <a:ext cx="1861096" cy="4975412"/>
          </a:xfrm>
          <a:prstGeom prst="rect">
            <a:avLst/>
          </a:prstGeom>
        </p:spPr>
      </p:pic>
      <p:pic>
        <p:nvPicPr>
          <p:cNvPr id="16" name="Picture 15" descr="Rodanthe_postIrene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4280" y="1046247"/>
            <a:ext cx="2833920" cy="1620753"/>
          </a:xfrm>
          <a:prstGeom prst="rect">
            <a:avLst/>
          </a:prstGeom>
        </p:spPr>
      </p:pic>
      <p:sp>
        <p:nvSpPr>
          <p:cNvPr id="14" name="TextBox 13"/>
          <p:cNvSpPr txBox="1"/>
          <p:nvPr/>
        </p:nvSpPr>
        <p:spPr>
          <a:xfrm>
            <a:off x="2286000" y="6172200"/>
            <a:ext cx="2380079" cy="338554"/>
          </a:xfrm>
          <a:prstGeom prst="rect">
            <a:avLst/>
          </a:prstGeom>
          <a:noFill/>
        </p:spPr>
        <p:txBody>
          <a:bodyPr wrap="none" rtlCol="0">
            <a:spAutoFit/>
          </a:bodyPr>
          <a:lstStyle/>
          <a:p>
            <a:r>
              <a:rPr lang="en-US" sz="1600" dirty="0" smtClean="0">
                <a:solidFill>
                  <a:srgbClr val="000000"/>
                </a:solidFill>
              </a:rPr>
              <a:t>z=0.5m, colored by year</a:t>
            </a:r>
            <a:endParaRPr lang="en-US" sz="1600" dirty="0">
              <a:solidFill>
                <a:srgbClr val="000000"/>
              </a:solidFill>
            </a:endParaRPr>
          </a:p>
        </p:txBody>
      </p:sp>
      <p:sp>
        <p:nvSpPr>
          <p:cNvPr id="3" name="TextBox 2"/>
          <p:cNvSpPr txBox="1"/>
          <p:nvPr/>
        </p:nvSpPr>
        <p:spPr>
          <a:xfrm>
            <a:off x="457200" y="1066800"/>
            <a:ext cx="4958096" cy="334707"/>
          </a:xfrm>
          <a:prstGeom prst="rect">
            <a:avLst/>
          </a:prstGeom>
          <a:noFill/>
        </p:spPr>
        <p:txBody>
          <a:bodyPr wrap="none" rtlCol="0">
            <a:spAutoFit/>
          </a:bodyPr>
          <a:lstStyle/>
          <a:p>
            <a:r>
              <a:rPr lang="en-US" sz="1800" dirty="0" smtClean="0">
                <a:solidFill>
                  <a:schemeClr val="tx1"/>
                </a:solidFill>
                <a:latin typeface="+mn-lt"/>
              </a:rPr>
              <a:t>Standard contour and new STC representation</a:t>
            </a:r>
            <a:endParaRPr lang="en-US" sz="1800" dirty="0">
              <a:solidFill>
                <a:schemeClr val="tx1"/>
              </a:solidFill>
              <a:latin typeface="+mn-lt"/>
            </a:endParaRPr>
          </a:p>
        </p:txBody>
      </p:sp>
    </p:spTree>
    <p:extLst>
      <p:ext uri="{BB962C8B-B14F-4D97-AF65-F5344CB8AC3E}">
        <p14:creationId xmlns:p14="http://schemas.microsoft.com/office/powerpoint/2010/main" val="22032209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ape97_11_stc_iso05yrshrlines.tif"/>
          <p:cNvPicPr>
            <a:picLocks noChangeAspect="1"/>
          </p:cNvPicPr>
          <p:nvPr/>
        </p:nvPicPr>
        <p:blipFill rotWithShape="1">
          <a:blip r:embed="rId2">
            <a:extLst>
              <a:ext uri="{28A0092B-C50C-407E-A947-70E740481C1C}">
                <a14:useLocalDpi xmlns:a14="http://schemas.microsoft.com/office/drawing/2010/main" val="0"/>
              </a:ext>
            </a:extLst>
          </a:blip>
          <a:srcRect t="28713" r="12000" b="18895"/>
          <a:stretch/>
        </p:blipFill>
        <p:spPr>
          <a:xfrm>
            <a:off x="609600" y="1600200"/>
            <a:ext cx="8046720" cy="3119120"/>
          </a:xfrm>
          <a:prstGeom prst="rect">
            <a:avLst/>
          </a:prstGeom>
        </p:spPr>
      </p:pic>
      <p:pic>
        <p:nvPicPr>
          <p:cNvPr id="7" name="Picture 6" descr="shorelines_hilshade.png"/>
          <p:cNvPicPr>
            <a:picLocks noChangeAspect="1"/>
          </p:cNvPicPr>
          <p:nvPr/>
        </p:nvPicPr>
        <p:blipFill rotWithShape="1">
          <a:blip r:embed="rId3">
            <a:extLst>
              <a:ext uri="{28A0092B-C50C-407E-A947-70E740481C1C}">
                <a14:useLocalDpi xmlns:a14="http://schemas.microsoft.com/office/drawing/2010/main" val="0"/>
              </a:ext>
            </a:extLst>
          </a:blip>
          <a:srcRect l="10301" t="23158" r="14861"/>
          <a:stretch/>
        </p:blipFill>
        <p:spPr>
          <a:xfrm>
            <a:off x="304800" y="1676400"/>
            <a:ext cx="3166704" cy="3505200"/>
          </a:xfrm>
          <a:prstGeom prst="rect">
            <a:avLst/>
          </a:prstGeom>
        </p:spPr>
      </p:pic>
      <p:sp>
        <p:nvSpPr>
          <p:cNvPr id="5" name="Rectangle 4"/>
          <p:cNvSpPr/>
          <p:nvPr/>
        </p:nvSpPr>
        <p:spPr>
          <a:xfrm>
            <a:off x="6677989" y="5715000"/>
            <a:ext cx="2237411" cy="307777"/>
          </a:xfrm>
          <a:prstGeom prst="rect">
            <a:avLst/>
          </a:prstGeom>
        </p:spPr>
        <p:txBody>
          <a:bodyPr wrap="none">
            <a:spAutoFit/>
          </a:bodyPr>
          <a:lstStyle/>
          <a:p>
            <a:r>
              <a:rPr lang="en-US" sz="1400" dirty="0">
                <a:solidFill>
                  <a:schemeClr val="tx1"/>
                </a:solidFill>
              </a:rPr>
              <a:t>Cape Hatteras 1997-2011</a:t>
            </a:r>
          </a:p>
        </p:txBody>
      </p:sp>
      <p:sp>
        <p:nvSpPr>
          <p:cNvPr id="6" name="Rectangle 5"/>
          <p:cNvSpPr/>
          <p:nvPr/>
        </p:nvSpPr>
        <p:spPr>
          <a:xfrm>
            <a:off x="304800" y="5715000"/>
            <a:ext cx="1112855" cy="523220"/>
          </a:xfrm>
          <a:prstGeom prst="rect">
            <a:avLst/>
          </a:prstGeom>
        </p:spPr>
        <p:txBody>
          <a:bodyPr wrap="none">
            <a:spAutoFit/>
          </a:bodyPr>
          <a:lstStyle/>
          <a:p>
            <a:r>
              <a:rPr lang="en-US" sz="1400" dirty="0" smtClean="0">
                <a:solidFill>
                  <a:schemeClr val="tx1"/>
                </a:solidFill>
              </a:rPr>
              <a:t>evolution </a:t>
            </a:r>
          </a:p>
          <a:p>
            <a:r>
              <a:rPr lang="en-US" sz="1400" dirty="0" smtClean="0">
                <a:solidFill>
                  <a:schemeClr val="tx1"/>
                </a:solidFill>
              </a:rPr>
              <a:t>of shoreline </a:t>
            </a:r>
          </a:p>
        </p:txBody>
      </p:sp>
      <p:pic>
        <p:nvPicPr>
          <p:cNvPr id="9"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8989" y="5486400"/>
            <a:ext cx="876300" cy="15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Text Box 27"/>
          <p:cNvSpPr txBox="1">
            <a:spLocks noChangeArrowheads="1"/>
          </p:cNvSpPr>
          <p:nvPr/>
        </p:nvSpPr>
        <p:spPr bwMode="auto">
          <a:xfrm>
            <a:off x="7973389" y="5410200"/>
            <a:ext cx="485775"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b="1" dirty="0" smtClean="0">
                <a:solidFill>
                  <a:srgbClr val="000000"/>
                </a:solidFill>
              </a:rPr>
              <a:t>200m</a:t>
            </a:r>
          </a:p>
        </p:txBody>
      </p:sp>
      <p:pic>
        <p:nvPicPr>
          <p:cNvPr id="11" name="Picture 10" descr="Nort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00000">
            <a:off x="7587745" y="4903098"/>
            <a:ext cx="218159" cy="410652"/>
          </a:xfrm>
          <a:prstGeom prst="rect">
            <a:avLst/>
          </a:prstGeom>
        </p:spPr>
      </p:pic>
      <p:sp>
        <p:nvSpPr>
          <p:cNvPr id="13" name="Text Box 3"/>
          <p:cNvSpPr txBox="1">
            <a:spLocks noChangeArrowheads="1"/>
          </p:cNvSpPr>
          <p:nvPr/>
        </p:nvSpPr>
        <p:spPr bwMode="auto">
          <a:xfrm>
            <a:off x="685800" y="298450"/>
            <a:ext cx="7773988"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a:lnSpc>
                <a:spcPct val="93000"/>
              </a:lnSpc>
              <a:buSzPct val="100000"/>
              <a:defRPr/>
            </a:pPr>
            <a:r>
              <a:rPr lang="en-US" sz="3600" b="1" dirty="0" smtClean="0">
                <a:solidFill>
                  <a:srgbClr val="000090"/>
                </a:solidFill>
              </a:rPr>
              <a:t>Shoreline evolution at Cape Fear</a:t>
            </a:r>
            <a:endParaRPr lang="en-US" sz="3600" b="1" dirty="0" smtClean="0">
              <a:solidFill>
                <a:srgbClr val="000090"/>
              </a:solidFill>
            </a:endParaRPr>
          </a:p>
        </p:txBody>
      </p:sp>
      <p:pic>
        <p:nvPicPr>
          <p:cNvPr id="14" name="Picture 2" descr="OBX_googleEarth.png"/>
          <p:cNvPicPr>
            <a:picLocks noChangeAspect="1"/>
          </p:cNvPicPr>
          <p:nvPr/>
        </p:nvPicPr>
        <p:blipFill rotWithShape="1">
          <a:blip r:embed="rId6">
            <a:extLst>
              <a:ext uri="{28A0092B-C50C-407E-A947-70E740481C1C}">
                <a14:useLocalDpi xmlns:a14="http://schemas.microsoft.com/office/drawing/2010/main" val="0"/>
              </a:ext>
            </a:extLst>
          </a:blip>
          <a:srcRect t="44509" r="13513" b="3829"/>
          <a:stretch/>
        </p:blipFill>
        <p:spPr bwMode="auto">
          <a:xfrm>
            <a:off x="304800" y="3261690"/>
            <a:ext cx="1676400" cy="248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38200" y="1219200"/>
            <a:ext cx="5612046" cy="334707"/>
          </a:xfrm>
          <a:prstGeom prst="rect">
            <a:avLst/>
          </a:prstGeom>
          <a:noFill/>
        </p:spPr>
        <p:txBody>
          <a:bodyPr wrap="none" rtlCol="0">
            <a:spAutoFit/>
          </a:bodyPr>
          <a:lstStyle/>
          <a:p>
            <a:r>
              <a:rPr lang="en-US" sz="1800" dirty="0" smtClean="0">
                <a:solidFill>
                  <a:schemeClr val="tx1"/>
                </a:solidFill>
                <a:latin typeface="+mn-lt"/>
              </a:rPr>
              <a:t>Image, 2D contours, animation, and shoreline in STC</a:t>
            </a:r>
            <a:endParaRPr lang="en-US" dirty="0">
              <a:solidFill>
                <a:schemeClr val="tx1"/>
              </a:solidFill>
              <a:latin typeface="+mn-lt"/>
            </a:endParaRPr>
          </a:p>
        </p:txBody>
      </p:sp>
      <p:pic>
        <p:nvPicPr>
          <p:cNvPr id="15" name="Picture 14" descr="legend_bcyr_discrete.png"/>
          <p:cNvPicPr>
            <a:picLocks noChangeAspect="1"/>
          </p:cNvPicPr>
          <p:nvPr/>
        </p:nvPicPr>
        <p:blipFill rotWithShape="1">
          <a:blip r:embed="rId7">
            <a:extLst>
              <a:ext uri="{28A0092B-C50C-407E-A947-70E740481C1C}">
                <a14:useLocalDpi xmlns:a14="http://schemas.microsoft.com/office/drawing/2010/main" val="0"/>
              </a:ext>
            </a:extLst>
          </a:blip>
          <a:srcRect l="10727" t="-717" r="38232"/>
          <a:stretch/>
        </p:blipFill>
        <p:spPr>
          <a:xfrm rot="10800000">
            <a:off x="8077200" y="3352800"/>
            <a:ext cx="228601" cy="1372120"/>
          </a:xfrm>
          <a:prstGeom prst="rect">
            <a:avLst/>
          </a:prstGeom>
        </p:spPr>
      </p:pic>
      <p:sp>
        <p:nvSpPr>
          <p:cNvPr id="16" name="Text Box 33"/>
          <p:cNvSpPr txBox="1">
            <a:spLocks noChangeArrowheads="1"/>
          </p:cNvSpPr>
          <p:nvPr/>
        </p:nvSpPr>
        <p:spPr bwMode="auto">
          <a:xfrm>
            <a:off x="8305800" y="3276600"/>
            <a:ext cx="519113"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buSzPct val="100000"/>
              <a:defRPr/>
            </a:pPr>
            <a:r>
              <a:rPr lang="en-US" sz="1200" b="1" dirty="0" smtClean="0">
                <a:solidFill>
                  <a:srgbClr val="000000"/>
                </a:solidFill>
                <a:cs typeface="msgothic" charset="0"/>
              </a:rPr>
              <a:t>2011</a:t>
            </a:r>
          </a:p>
          <a:p>
            <a:pPr eaLnBrk="0" hangingPunct="0">
              <a:buSzPct val="100000"/>
              <a:defRPr/>
            </a:pPr>
            <a:r>
              <a:rPr lang="en-US" sz="1200" b="1" dirty="0" smtClean="0">
                <a:solidFill>
                  <a:srgbClr val="000000"/>
                </a:solidFill>
                <a:cs typeface="msgothic" charset="0"/>
              </a:rPr>
              <a:t>2009</a:t>
            </a:r>
          </a:p>
          <a:p>
            <a:pPr eaLnBrk="0" hangingPunct="0">
              <a:buSzPct val="100000"/>
              <a:defRPr/>
            </a:pPr>
            <a:r>
              <a:rPr lang="en-US" sz="1200" b="1" dirty="0" smtClean="0">
                <a:solidFill>
                  <a:srgbClr val="000000"/>
                </a:solidFill>
                <a:cs typeface="msgothic" charset="0"/>
              </a:rPr>
              <a:t>2008</a:t>
            </a:r>
          </a:p>
          <a:p>
            <a:pPr eaLnBrk="0" hangingPunct="0">
              <a:buSzPct val="100000"/>
              <a:defRPr/>
            </a:pPr>
            <a:r>
              <a:rPr lang="en-US" sz="1200" b="1" dirty="0" smtClean="0">
                <a:solidFill>
                  <a:srgbClr val="000000"/>
                </a:solidFill>
                <a:cs typeface="msgothic" charset="0"/>
              </a:rPr>
              <a:t>2005</a:t>
            </a:r>
          </a:p>
          <a:p>
            <a:pPr eaLnBrk="0" hangingPunct="0">
              <a:buSzPct val="100000"/>
              <a:defRPr/>
            </a:pPr>
            <a:r>
              <a:rPr lang="en-US" sz="1200" b="1" dirty="0" smtClean="0">
                <a:solidFill>
                  <a:srgbClr val="000000"/>
                </a:solidFill>
                <a:cs typeface="msgothic" charset="0"/>
              </a:rPr>
              <a:t>2004</a:t>
            </a:r>
          </a:p>
          <a:p>
            <a:pPr eaLnBrk="0" hangingPunct="0">
              <a:buSzPct val="100000"/>
              <a:defRPr/>
            </a:pPr>
            <a:r>
              <a:rPr lang="en-US" sz="1200" b="1" dirty="0" smtClean="0">
                <a:solidFill>
                  <a:srgbClr val="000000"/>
                </a:solidFill>
                <a:cs typeface="msgothic" charset="0"/>
              </a:rPr>
              <a:t>2003</a:t>
            </a:r>
          </a:p>
          <a:p>
            <a:pPr eaLnBrk="0" hangingPunct="0">
              <a:buSzPct val="100000"/>
              <a:defRPr/>
            </a:pPr>
            <a:r>
              <a:rPr lang="en-US" sz="1200" b="1" dirty="0" smtClean="0">
                <a:solidFill>
                  <a:srgbClr val="000000"/>
                </a:solidFill>
                <a:cs typeface="msgothic" charset="0"/>
              </a:rPr>
              <a:t>2003</a:t>
            </a:r>
          </a:p>
          <a:p>
            <a:pPr eaLnBrk="0" hangingPunct="0">
              <a:buSzPct val="100000"/>
              <a:defRPr/>
            </a:pPr>
            <a:r>
              <a:rPr lang="en-US" sz="1200" b="1" dirty="0" smtClean="0">
                <a:solidFill>
                  <a:srgbClr val="000000"/>
                </a:solidFill>
                <a:cs typeface="msgothic" charset="0"/>
              </a:rPr>
              <a:t>2001</a:t>
            </a:r>
          </a:p>
          <a:p>
            <a:pPr eaLnBrk="0" hangingPunct="0">
              <a:buSzPct val="100000"/>
              <a:defRPr/>
            </a:pPr>
            <a:r>
              <a:rPr lang="en-US" sz="1200" b="1" dirty="0" smtClean="0">
                <a:solidFill>
                  <a:srgbClr val="000000"/>
                </a:solidFill>
                <a:cs typeface="msgothic" charset="0"/>
              </a:rPr>
              <a:t>1999</a:t>
            </a:r>
          </a:p>
        </p:txBody>
      </p:sp>
      <p:pic>
        <p:nvPicPr>
          <p:cNvPr id="4" name="Picture 3" descr="hatt_el_97_11.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0400" y="4648200"/>
            <a:ext cx="2667000" cy="2069512"/>
          </a:xfrm>
          <a:prstGeom prst="rect">
            <a:avLst/>
          </a:prstGeom>
        </p:spPr>
      </p:pic>
    </p:spTree>
    <p:extLst>
      <p:ext uri="{BB962C8B-B14F-4D97-AF65-F5344CB8AC3E}">
        <p14:creationId xmlns:p14="http://schemas.microsoft.com/office/powerpoint/2010/main" val="155156042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erenandscanner_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1524000"/>
            <a:ext cx="5334000" cy="3550444"/>
          </a:xfrm>
          <a:prstGeom prst="rect">
            <a:avLst/>
          </a:prstGeom>
        </p:spPr>
      </p:pic>
      <p:pic>
        <p:nvPicPr>
          <p:cNvPr id="4" name="Picture 3" descr="Lyonatstreambank_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1524000"/>
            <a:ext cx="2946400" cy="4419600"/>
          </a:xfrm>
          <a:prstGeom prst="rect">
            <a:avLst/>
          </a:prstGeom>
        </p:spPr>
      </p:pic>
      <p:sp>
        <p:nvSpPr>
          <p:cNvPr id="6" name="TextBox 5"/>
          <p:cNvSpPr txBox="1"/>
          <p:nvPr/>
        </p:nvSpPr>
        <p:spPr>
          <a:xfrm>
            <a:off x="381000" y="5308684"/>
            <a:ext cx="5663855" cy="1196481"/>
          </a:xfrm>
          <a:prstGeom prst="rect">
            <a:avLst/>
          </a:prstGeom>
          <a:noFill/>
        </p:spPr>
        <p:txBody>
          <a:bodyPr wrap="none" rtlCol="0">
            <a:spAutoFit/>
          </a:bodyPr>
          <a:lstStyle/>
          <a:p>
            <a:r>
              <a:rPr lang="en-US" sz="1400" dirty="0" smtClean="0">
                <a:solidFill>
                  <a:schemeClr val="tx1"/>
                </a:solidFill>
                <a:latin typeface="+mn-lt"/>
              </a:rPr>
              <a:t>Dr. Mike </a:t>
            </a:r>
            <a:r>
              <a:rPr lang="en-US" sz="1400" dirty="0" err="1" smtClean="0">
                <a:solidFill>
                  <a:schemeClr val="tx1"/>
                </a:solidFill>
                <a:latin typeface="+mn-lt"/>
              </a:rPr>
              <a:t>Starek</a:t>
            </a:r>
            <a:r>
              <a:rPr lang="en-US" sz="1400" dirty="0" smtClean="0">
                <a:solidFill>
                  <a:schemeClr val="tx1"/>
                </a:solidFill>
                <a:latin typeface="+mn-lt"/>
              </a:rPr>
              <a:t>, Nathan Lyons, </a:t>
            </a:r>
            <a:r>
              <a:rPr lang="en-US" sz="1400" dirty="0" err="1" smtClean="0">
                <a:solidFill>
                  <a:schemeClr val="tx1"/>
                </a:solidFill>
                <a:latin typeface="+mn-lt"/>
              </a:rPr>
              <a:t>Keren</a:t>
            </a:r>
            <a:r>
              <a:rPr lang="en-US" sz="1400" dirty="0" smtClean="0">
                <a:solidFill>
                  <a:schemeClr val="tx1"/>
                </a:solidFill>
                <a:latin typeface="+mn-lt"/>
              </a:rPr>
              <a:t> </a:t>
            </a:r>
            <a:r>
              <a:rPr lang="en-US" sz="1400" dirty="0" err="1" smtClean="0">
                <a:solidFill>
                  <a:schemeClr val="tx1"/>
                </a:solidFill>
                <a:latin typeface="+mn-lt"/>
              </a:rPr>
              <a:t>Cepero</a:t>
            </a:r>
            <a:r>
              <a:rPr lang="en-US" sz="1400" dirty="0" smtClean="0">
                <a:solidFill>
                  <a:schemeClr val="tx1"/>
                </a:solidFill>
                <a:latin typeface="+mn-lt"/>
              </a:rPr>
              <a:t>, Dr. </a:t>
            </a:r>
            <a:r>
              <a:rPr lang="en-US" sz="1400" dirty="0" err="1" smtClean="0">
                <a:solidFill>
                  <a:schemeClr val="tx1"/>
                </a:solidFill>
                <a:latin typeface="+mn-lt"/>
              </a:rPr>
              <a:t>Wegmann</a:t>
            </a:r>
            <a:endParaRPr lang="en-US" sz="1400" dirty="0" smtClean="0">
              <a:solidFill>
                <a:schemeClr val="tx1"/>
              </a:solidFill>
              <a:latin typeface="+mn-lt"/>
            </a:endParaRPr>
          </a:p>
          <a:p>
            <a:endParaRPr lang="en-US" sz="1400" dirty="0">
              <a:solidFill>
                <a:schemeClr val="tx1"/>
              </a:solidFill>
              <a:latin typeface="+mn-lt"/>
            </a:endParaRPr>
          </a:p>
          <a:p>
            <a:r>
              <a:rPr lang="en-US" sz="1400" dirty="0" smtClean="0">
                <a:solidFill>
                  <a:schemeClr val="tx1"/>
                </a:solidFill>
                <a:latin typeface="+mn-lt"/>
              </a:rPr>
              <a:t>legacy sediment from old millpond, in farmland turned to state park</a:t>
            </a:r>
          </a:p>
          <a:p>
            <a:endParaRPr lang="en-US" sz="1400" dirty="0">
              <a:solidFill>
                <a:schemeClr val="tx1"/>
              </a:solidFill>
              <a:latin typeface="+mn-lt"/>
            </a:endParaRPr>
          </a:p>
          <a:p>
            <a:r>
              <a:rPr lang="en-US" sz="1400" dirty="0" smtClean="0">
                <a:solidFill>
                  <a:schemeClr val="tx1"/>
                </a:solidFill>
                <a:latin typeface="+mn-lt"/>
              </a:rPr>
              <a:t>monitoring by Leica Scan terrestrial scanner – 8 epochs 2010 – 2012</a:t>
            </a:r>
          </a:p>
          <a:p>
            <a:r>
              <a:rPr lang="en-US" sz="1400" dirty="0" smtClean="0">
                <a:solidFill>
                  <a:schemeClr val="tx1"/>
                </a:solidFill>
                <a:latin typeface="+mn-lt"/>
              </a:rPr>
              <a:t>1cm res </a:t>
            </a:r>
            <a:r>
              <a:rPr lang="en-US" sz="1400" dirty="0" smtClean="0">
                <a:solidFill>
                  <a:schemeClr val="tx1"/>
                </a:solidFill>
                <a:latin typeface="+mn-lt"/>
              </a:rPr>
              <a:t>DEM</a:t>
            </a:r>
            <a:endParaRPr lang="en-US" sz="1400" dirty="0">
              <a:solidFill>
                <a:schemeClr val="tx1"/>
              </a:solidFill>
              <a:latin typeface="+mn-lt"/>
            </a:endParaRPr>
          </a:p>
        </p:txBody>
      </p:sp>
      <p:sp>
        <p:nvSpPr>
          <p:cNvPr id="7" name="Rectangle 1"/>
          <p:cNvSpPr txBox="1">
            <a:spLocks noChangeArrowheads="1"/>
          </p:cNvSpPr>
          <p:nvPr/>
        </p:nvSpPr>
        <p:spPr bwMode="auto">
          <a:xfrm>
            <a:off x="457199" y="228600"/>
            <a:ext cx="8004175"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a:lstStyle>
          <a:p>
            <a:pPr algn="l">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80"/>
                </a:solidFill>
              </a:rPr>
              <a:t>Monitoring eroding stream bank</a:t>
            </a:r>
            <a:endParaRPr lang="en-US" dirty="0">
              <a:solidFill>
                <a:srgbClr val="000080"/>
              </a:solidFill>
            </a:endParaRPr>
          </a:p>
        </p:txBody>
      </p:sp>
    </p:spTree>
    <p:extLst>
      <p:ext uri="{BB962C8B-B14F-4D97-AF65-F5344CB8AC3E}">
        <p14:creationId xmlns:p14="http://schemas.microsoft.com/office/powerpoint/2010/main" val="392415304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bank1_12_10_10_DTF_e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1" y="2133599"/>
            <a:ext cx="4038600" cy="2090384"/>
          </a:xfrm>
          <a:prstGeom prst="rect">
            <a:avLst/>
          </a:prstGeom>
        </p:spPr>
      </p:pic>
      <p:pic>
        <p:nvPicPr>
          <p:cNvPr id="4" name="Picture 3" descr="abank1_10_20_11_DTF_el.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4191000"/>
            <a:ext cx="4242468" cy="2438400"/>
          </a:xfrm>
          <a:prstGeom prst="rect">
            <a:avLst/>
          </a:prstGeom>
        </p:spPr>
      </p:pic>
      <p:pic>
        <p:nvPicPr>
          <p:cNvPr id="8" name="Picture 7" descr="bank1_08_24_11_DTF_elloss_3dbox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6800" y="2514600"/>
            <a:ext cx="4267200" cy="2368800"/>
          </a:xfrm>
          <a:prstGeom prst="rect">
            <a:avLst/>
          </a:prstGeom>
        </p:spPr>
      </p:pic>
      <p:pic>
        <p:nvPicPr>
          <p:cNvPr id="7" name="Picture 6" descr="elev_lg_horiz.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 y="2133599"/>
            <a:ext cx="1828800" cy="257387"/>
          </a:xfrm>
          <a:prstGeom prst="rect">
            <a:avLst/>
          </a:prstGeom>
        </p:spPr>
      </p:pic>
      <p:sp>
        <p:nvSpPr>
          <p:cNvPr id="9" name="Oval 8"/>
          <p:cNvSpPr/>
          <p:nvPr/>
        </p:nvSpPr>
        <p:spPr bwMode="auto">
          <a:xfrm>
            <a:off x="1371600" y="3200399"/>
            <a:ext cx="990600" cy="53340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1" name="Oval 10"/>
          <p:cNvSpPr/>
          <p:nvPr/>
        </p:nvSpPr>
        <p:spPr bwMode="auto">
          <a:xfrm>
            <a:off x="1295400" y="5562599"/>
            <a:ext cx="1143000" cy="53340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0" name="Oval 9"/>
          <p:cNvSpPr/>
          <p:nvPr/>
        </p:nvSpPr>
        <p:spPr bwMode="auto">
          <a:xfrm>
            <a:off x="5715000" y="3657600"/>
            <a:ext cx="1066800" cy="60960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pic>
        <p:nvPicPr>
          <p:cNvPr id="12" name="Picture 11" descr="legend_lossrange.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76800" y="2667000"/>
            <a:ext cx="1545771" cy="270510"/>
          </a:xfrm>
          <a:prstGeom prst="rect">
            <a:avLst/>
          </a:prstGeom>
        </p:spPr>
      </p:pic>
      <p:pic>
        <p:nvPicPr>
          <p:cNvPr id="13" name="Picture 12" descr="bank1_crossec_1stLast_hxpos2.3_n.png"/>
          <p:cNvPicPr>
            <a:picLocks noChangeAspect="1"/>
          </p:cNvPicPr>
          <p:nvPr/>
        </p:nvPicPr>
        <p:blipFill rotWithShape="1">
          <a:blip r:embed="rId7" cstate="screen">
            <a:extLst>
              <a:ext uri="{28A0092B-C50C-407E-A947-70E740481C1C}">
                <a14:useLocalDpi xmlns:a14="http://schemas.microsoft.com/office/drawing/2010/main"/>
              </a:ext>
            </a:extLst>
          </a:blip>
          <a:srcRect l="14972"/>
          <a:stretch/>
        </p:blipFill>
        <p:spPr>
          <a:xfrm>
            <a:off x="6096000" y="4876800"/>
            <a:ext cx="1455145" cy="1600199"/>
          </a:xfrm>
          <a:prstGeom prst="rect">
            <a:avLst/>
          </a:prstGeom>
        </p:spPr>
      </p:pic>
      <p:cxnSp>
        <p:nvCxnSpPr>
          <p:cNvPr id="15" name="Straight Arrow Connector 14"/>
          <p:cNvCxnSpPr/>
          <p:nvPr/>
        </p:nvCxnSpPr>
        <p:spPr bwMode="auto">
          <a:xfrm flipV="1">
            <a:off x="6400800" y="3505200"/>
            <a:ext cx="381000" cy="1752600"/>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flipV="1">
            <a:off x="6629400" y="3962400"/>
            <a:ext cx="381000" cy="1981200"/>
          </a:xfrm>
          <a:prstGeom prst="straightConnector1">
            <a:avLst/>
          </a:prstGeom>
          <a:solidFill>
            <a:srgbClr val="00B8FF"/>
          </a:solidFill>
          <a:ln w="9525" cap="flat" cmpd="sng" algn="ctr">
            <a:solidFill>
              <a:srgbClr val="19FF07"/>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2" name="Picture 21" descr="bank1_crossec_1stLast_hyneg07_n.png"/>
          <p:cNvPicPr>
            <a:picLocks noChangeAspect="1"/>
          </p:cNvPicPr>
          <p:nvPr/>
        </p:nvPicPr>
        <p:blipFill rotWithShape="1">
          <a:blip r:embed="rId8" cstate="screen">
            <a:extLst>
              <a:ext uri="{28A0092B-C50C-407E-A947-70E740481C1C}">
                <a14:useLocalDpi xmlns:a14="http://schemas.microsoft.com/office/drawing/2010/main"/>
              </a:ext>
            </a:extLst>
          </a:blip>
          <a:srcRect l="29181"/>
          <a:stretch/>
        </p:blipFill>
        <p:spPr>
          <a:xfrm>
            <a:off x="7620000" y="4419600"/>
            <a:ext cx="1349294" cy="1828800"/>
          </a:xfrm>
          <a:prstGeom prst="rect">
            <a:avLst/>
          </a:prstGeom>
        </p:spPr>
      </p:pic>
      <p:cxnSp>
        <p:nvCxnSpPr>
          <p:cNvPr id="24" name="Straight Arrow Connector 23"/>
          <p:cNvCxnSpPr/>
          <p:nvPr/>
        </p:nvCxnSpPr>
        <p:spPr bwMode="auto">
          <a:xfrm flipV="1">
            <a:off x="5867400" y="3429000"/>
            <a:ext cx="2743200" cy="838200"/>
          </a:xfrm>
          <a:prstGeom prst="straightConnector1">
            <a:avLst/>
          </a:prstGeom>
          <a:solidFill>
            <a:srgbClr val="00B8FF"/>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Arrow Connector 25"/>
          <p:cNvCxnSpPr/>
          <p:nvPr/>
        </p:nvCxnSpPr>
        <p:spPr bwMode="auto">
          <a:xfrm flipH="1" flipV="1">
            <a:off x="7620000" y="3657600"/>
            <a:ext cx="381000" cy="121920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8" name="Picture 27" descr="bank1_crossec_1stLast_hxneg4_n.png"/>
          <p:cNvPicPr>
            <a:picLocks noChangeAspect="1"/>
          </p:cNvPicPr>
          <p:nvPr/>
        </p:nvPicPr>
        <p:blipFill rotWithShape="1">
          <a:blip r:embed="rId9" cstate="screen">
            <a:extLst>
              <a:ext uri="{28A0092B-C50C-407E-A947-70E740481C1C}">
                <a14:useLocalDpi xmlns:a14="http://schemas.microsoft.com/office/drawing/2010/main"/>
              </a:ext>
            </a:extLst>
          </a:blip>
          <a:srcRect l="19737"/>
          <a:stretch/>
        </p:blipFill>
        <p:spPr>
          <a:xfrm>
            <a:off x="4724400" y="4648200"/>
            <a:ext cx="1361095" cy="1828800"/>
          </a:xfrm>
          <a:prstGeom prst="rect">
            <a:avLst/>
          </a:prstGeom>
        </p:spPr>
      </p:pic>
      <p:cxnSp>
        <p:nvCxnSpPr>
          <p:cNvPr id="31" name="Straight Arrow Connector 30"/>
          <p:cNvCxnSpPr/>
          <p:nvPr/>
        </p:nvCxnSpPr>
        <p:spPr bwMode="auto">
          <a:xfrm flipV="1">
            <a:off x="5181600" y="3962400"/>
            <a:ext cx="1371600" cy="1905000"/>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2" name="TextBox 31"/>
          <p:cNvSpPr txBox="1"/>
          <p:nvPr/>
        </p:nvSpPr>
        <p:spPr>
          <a:xfrm>
            <a:off x="304800" y="990600"/>
            <a:ext cx="8458200" cy="361637"/>
          </a:xfrm>
          <a:prstGeom prst="rect">
            <a:avLst/>
          </a:prstGeom>
          <a:noFill/>
        </p:spPr>
        <p:txBody>
          <a:bodyPr wrap="square" rtlCol="0">
            <a:spAutoFit/>
          </a:bodyPr>
          <a:lstStyle/>
          <a:p>
            <a:r>
              <a:rPr lang="en-US" sz="2000" dirty="0" smtClean="0">
                <a:solidFill>
                  <a:srgbClr val="000000"/>
                </a:solidFill>
                <a:latin typeface="+mn-lt"/>
              </a:rPr>
              <a:t>First and last scan </a:t>
            </a:r>
            <a:r>
              <a:rPr lang="en-US" sz="2000" dirty="0" smtClean="0">
                <a:solidFill>
                  <a:srgbClr val="000000"/>
                </a:solidFill>
                <a:latin typeface="+mn-lt"/>
              </a:rPr>
              <a:t>analysis</a:t>
            </a:r>
            <a:endParaRPr lang="en-US" sz="2000" dirty="0" smtClean="0">
              <a:solidFill>
                <a:srgbClr val="000000"/>
              </a:solidFill>
              <a:latin typeface="+mn-lt"/>
            </a:endParaRPr>
          </a:p>
        </p:txBody>
      </p:sp>
      <p:sp>
        <p:nvSpPr>
          <p:cNvPr id="2" name="Rectangle 1"/>
          <p:cNvSpPr/>
          <p:nvPr/>
        </p:nvSpPr>
        <p:spPr>
          <a:xfrm>
            <a:off x="381000" y="268069"/>
            <a:ext cx="8564289" cy="646331"/>
          </a:xfrm>
          <a:prstGeom prst="rect">
            <a:avLst/>
          </a:prstGeom>
        </p:spPr>
        <p:txBody>
          <a:bodyPr wrap="none">
            <a:spAutoFit/>
          </a:bodyPr>
          <a:lstStyle/>
          <a:p>
            <a:pPr>
              <a:lnSpc>
                <a:spcPct val="100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b="1" dirty="0" smtClean="0">
                <a:solidFill>
                  <a:srgbClr val="000080"/>
                </a:solidFill>
                <a:latin typeface="+mn-lt"/>
              </a:rPr>
              <a:t>Total change from first and last DEMs</a:t>
            </a:r>
            <a:endParaRPr lang="en-US" sz="3600" b="1" dirty="0">
              <a:solidFill>
                <a:srgbClr val="000080"/>
              </a:solidFill>
              <a:latin typeface="+mn-lt"/>
            </a:endParaRPr>
          </a:p>
        </p:txBody>
      </p:sp>
      <p:pic>
        <p:nvPicPr>
          <p:cNvPr id="23" name="Picture 22" descr="barscale2.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760000">
            <a:off x="533400" y="4595316"/>
            <a:ext cx="2345767" cy="152400"/>
          </a:xfrm>
          <a:prstGeom prst="rect">
            <a:avLst/>
          </a:prstGeom>
        </p:spPr>
      </p:pic>
      <p:sp>
        <p:nvSpPr>
          <p:cNvPr id="20" name="TextBox 19"/>
          <p:cNvSpPr txBox="1"/>
          <p:nvPr/>
        </p:nvSpPr>
        <p:spPr>
          <a:xfrm>
            <a:off x="4953000" y="2286000"/>
            <a:ext cx="3264385" cy="253916"/>
          </a:xfrm>
          <a:prstGeom prst="rect">
            <a:avLst/>
          </a:prstGeom>
          <a:noFill/>
        </p:spPr>
        <p:txBody>
          <a:bodyPr wrap="none" rtlCol="0">
            <a:spAutoFit/>
          </a:bodyPr>
          <a:lstStyle/>
          <a:p>
            <a:r>
              <a:rPr lang="en-US" dirty="0" smtClean="0">
                <a:solidFill>
                  <a:srgbClr val="000000"/>
                </a:solidFill>
                <a:latin typeface="+mn-lt"/>
              </a:rPr>
              <a:t>Loss as change in distance to base plane [m]</a:t>
            </a:r>
            <a:r>
              <a:rPr lang="en-US" dirty="0" smtClean="0"/>
              <a:t> </a:t>
            </a:r>
            <a:endParaRPr lang="en-US" dirty="0"/>
          </a:p>
        </p:txBody>
      </p:sp>
      <p:sp>
        <p:nvSpPr>
          <p:cNvPr id="29" name="TextBox 28"/>
          <p:cNvSpPr txBox="1"/>
          <p:nvPr/>
        </p:nvSpPr>
        <p:spPr>
          <a:xfrm>
            <a:off x="228600" y="1752599"/>
            <a:ext cx="1981131" cy="253916"/>
          </a:xfrm>
          <a:prstGeom prst="rect">
            <a:avLst/>
          </a:prstGeom>
          <a:noFill/>
        </p:spPr>
        <p:txBody>
          <a:bodyPr wrap="none" rtlCol="0">
            <a:spAutoFit/>
          </a:bodyPr>
          <a:lstStyle/>
          <a:p>
            <a:r>
              <a:rPr lang="en-US" dirty="0" smtClean="0">
                <a:solidFill>
                  <a:srgbClr val="000000"/>
                </a:solidFill>
                <a:latin typeface="+mn-lt"/>
              </a:rPr>
              <a:t>distance to base plane [m]</a:t>
            </a:r>
            <a:r>
              <a:rPr lang="en-US" dirty="0" smtClean="0"/>
              <a:t> </a:t>
            </a:r>
            <a:endParaRPr lang="en-US" dirty="0"/>
          </a:p>
        </p:txBody>
      </p:sp>
      <p:pic>
        <p:nvPicPr>
          <p:cNvPr id="30" name="Picture 29" descr="PC100733.JPG"/>
          <p:cNvPicPr>
            <a:picLocks noChangeAspect="1"/>
          </p:cNvPicPr>
          <p:nvPr/>
        </p:nvPicPr>
        <p:blipFill rotWithShape="1">
          <a:blip r:embed="rId11" cstate="screen">
            <a:extLst>
              <a:ext uri="{28A0092B-C50C-407E-A947-70E740481C1C}">
                <a14:useLocalDpi xmlns:a14="http://schemas.microsoft.com/office/drawing/2010/main"/>
              </a:ext>
            </a:extLst>
          </a:blip>
          <a:srcRect t="17028" r="-920" b="24301"/>
          <a:stretch/>
        </p:blipFill>
        <p:spPr>
          <a:xfrm>
            <a:off x="5562600" y="1066800"/>
            <a:ext cx="2696174" cy="1072974"/>
          </a:xfrm>
          <a:prstGeom prst="rect">
            <a:avLst/>
          </a:prstGeom>
        </p:spPr>
      </p:pic>
    </p:spTree>
    <p:extLst>
      <p:ext uri="{BB962C8B-B14F-4D97-AF65-F5344CB8AC3E}">
        <p14:creationId xmlns:p14="http://schemas.microsoft.com/office/powerpoint/2010/main" val="77364996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oxel9_crosspreeuro2vert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800" y="2819400"/>
            <a:ext cx="5867400" cy="2981018"/>
          </a:xfrm>
          <a:prstGeom prst="rect">
            <a:avLst/>
          </a:prstGeom>
        </p:spPr>
      </p:pic>
      <p:pic>
        <p:nvPicPr>
          <p:cNvPr id="5" name="Picture 4" descr="elev_lg.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20940000">
            <a:off x="2611901" y="5248843"/>
            <a:ext cx="3957627" cy="602247"/>
          </a:xfrm>
          <a:prstGeom prst="rect">
            <a:avLst/>
          </a:prstGeom>
        </p:spPr>
      </p:pic>
      <p:sp>
        <p:nvSpPr>
          <p:cNvPr id="6" name="TextBox 5"/>
          <p:cNvSpPr txBox="1"/>
          <p:nvPr/>
        </p:nvSpPr>
        <p:spPr>
          <a:xfrm rot="20940000">
            <a:off x="3587801" y="5752255"/>
            <a:ext cx="2819201" cy="338554"/>
          </a:xfrm>
          <a:prstGeom prst="rect">
            <a:avLst/>
          </a:prstGeom>
          <a:noFill/>
        </p:spPr>
        <p:txBody>
          <a:bodyPr wrap="none" rtlCol="0">
            <a:spAutoFit/>
          </a:bodyPr>
          <a:lstStyle/>
          <a:p>
            <a:r>
              <a:rPr lang="en-US" sz="1600" dirty="0" smtClean="0">
                <a:solidFill>
                  <a:srgbClr val="000000"/>
                </a:solidFill>
              </a:rPr>
              <a:t>distance from base plane [m]</a:t>
            </a:r>
            <a:endParaRPr lang="en-US" sz="1600" dirty="0">
              <a:solidFill>
                <a:srgbClr val="000000"/>
              </a:solidFill>
            </a:endParaRPr>
          </a:p>
        </p:txBody>
      </p:sp>
      <p:cxnSp>
        <p:nvCxnSpPr>
          <p:cNvPr id="10" name="Straight Arrow Connector 9"/>
          <p:cNvCxnSpPr/>
          <p:nvPr/>
        </p:nvCxnSpPr>
        <p:spPr bwMode="auto">
          <a:xfrm>
            <a:off x="838200" y="4911336"/>
            <a:ext cx="1143000" cy="1143000"/>
          </a:xfrm>
          <a:prstGeom prst="straightConnector1">
            <a:avLst/>
          </a:prstGeom>
          <a:solidFill>
            <a:srgbClr val="00B8FF"/>
          </a:solidFill>
          <a:ln w="9525" cap="flat" cmpd="sng" algn="ctr">
            <a:solidFill>
              <a:schemeClr val="tx1"/>
            </a:solidFill>
            <a:prstDash val="lg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TextBox 10"/>
          <p:cNvSpPr txBox="1"/>
          <p:nvPr/>
        </p:nvSpPr>
        <p:spPr>
          <a:xfrm rot="2820000">
            <a:off x="330715" y="5410591"/>
            <a:ext cx="1815321" cy="338554"/>
          </a:xfrm>
          <a:prstGeom prst="rect">
            <a:avLst/>
          </a:prstGeom>
          <a:noFill/>
        </p:spPr>
        <p:txBody>
          <a:bodyPr wrap="none" rtlCol="0">
            <a:spAutoFit/>
          </a:bodyPr>
          <a:lstStyle/>
          <a:p>
            <a:r>
              <a:rPr lang="en-US" sz="1600" b="1" dirty="0">
                <a:solidFill>
                  <a:srgbClr val="000000"/>
                </a:solidFill>
              </a:rPr>
              <a:t>1</a:t>
            </a:r>
            <a:r>
              <a:rPr lang="en-US" sz="1600" b="1" dirty="0" smtClean="0">
                <a:solidFill>
                  <a:srgbClr val="000000"/>
                </a:solidFill>
              </a:rPr>
              <a:t>      epochs      8</a:t>
            </a:r>
            <a:endParaRPr lang="en-US" sz="1600" b="1" dirty="0">
              <a:solidFill>
                <a:srgbClr val="000000"/>
              </a:solidFill>
            </a:endParaRPr>
          </a:p>
        </p:txBody>
      </p:sp>
      <p:sp>
        <p:nvSpPr>
          <p:cNvPr id="12" name="TextBox 11"/>
          <p:cNvSpPr txBox="1"/>
          <p:nvPr/>
        </p:nvSpPr>
        <p:spPr>
          <a:xfrm>
            <a:off x="5943600" y="3078540"/>
            <a:ext cx="412893" cy="1569660"/>
          </a:xfrm>
          <a:prstGeom prst="rect">
            <a:avLst/>
          </a:prstGeom>
          <a:noFill/>
        </p:spPr>
        <p:txBody>
          <a:bodyPr wrap="none" rtlCol="0">
            <a:spAutoFit/>
          </a:bodyPr>
          <a:lstStyle/>
          <a:p>
            <a:r>
              <a:rPr lang="en-US" sz="1600" dirty="0" smtClean="0">
                <a:solidFill>
                  <a:srgbClr val="000000"/>
                </a:solidFill>
              </a:rPr>
              <a:t>L1</a:t>
            </a:r>
          </a:p>
          <a:p>
            <a:endParaRPr lang="en-US" sz="1600" dirty="0" smtClean="0">
              <a:solidFill>
                <a:srgbClr val="000000"/>
              </a:solidFill>
            </a:endParaRPr>
          </a:p>
          <a:p>
            <a:endParaRPr lang="en-US" sz="1600" dirty="0">
              <a:solidFill>
                <a:srgbClr val="000000"/>
              </a:solidFill>
            </a:endParaRPr>
          </a:p>
          <a:p>
            <a:r>
              <a:rPr lang="en-US" sz="1600" dirty="0" smtClean="0">
                <a:solidFill>
                  <a:srgbClr val="000000"/>
                </a:solidFill>
              </a:rPr>
              <a:t>L2</a:t>
            </a:r>
          </a:p>
          <a:p>
            <a:endParaRPr lang="en-US" sz="1600" dirty="0">
              <a:solidFill>
                <a:srgbClr val="000000"/>
              </a:solidFill>
            </a:endParaRPr>
          </a:p>
          <a:p>
            <a:r>
              <a:rPr lang="en-US" sz="1600" dirty="0" smtClean="0">
                <a:solidFill>
                  <a:srgbClr val="000000"/>
                </a:solidFill>
              </a:rPr>
              <a:t>L3</a:t>
            </a:r>
            <a:endParaRPr lang="en-US" sz="1600" dirty="0">
              <a:solidFill>
                <a:srgbClr val="000000"/>
              </a:solidFill>
            </a:endParaRPr>
          </a:p>
        </p:txBody>
      </p:sp>
      <p:pic>
        <p:nvPicPr>
          <p:cNvPr id="3" name="Picture 2" descr="voxel9_crosspreeuro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668" y="1588008"/>
            <a:ext cx="2793622" cy="1383792"/>
          </a:xfrm>
          <a:prstGeom prst="rect">
            <a:avLst/>
          </a:prstGeom>
        </p:spPr>
      </p:pic>
      <p:pic>
        <p:nvPicPr>
          <p:cNvPr id="7" name="Picture 6" descr="voxel9_crosspremill1.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13393" y="1588008"/>
            <a:ext cx="2730208" cy="1241888"/>
          </a:xfrm>
          <a:prstGeom prst="rect">
            <a:avLst/>
          </a:prstGeom>
        </p:spPr>
      </p:pic>
      <p:pic>
        <p:nvPicPr>
          <p:cNvPr id="9" name="Picture 8" descr="voxel9_crosspostmill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53984" y="1524000"/>
            <a:ext cx="2785217" cy="1083741"/>
          </a:xfrm>
          <a:prstGeom prst="rect">
            <a:avLst/>
          </a:prstGeom>
        </p:spPr>
      </p:pic>
      <p:sp>
        <p:nvSpPr>
          <p:cNvPr id="13" name="Rectangle 12"/>
          <p:cNvSpPr/>
          <p:nvPr/>
        </p:nvSpPr>
        <p:spPr>
          <a:xfrm>
            <a:off x="381000" y="191869"/>
            <a:ext cx="8521684" cy="646331"/>
          </a:xfrm>
          <a:prstGeom prst="rect">
            <a:avLst/>
          </a:prstGeom>
        </p:spPr>
        <p:txBody>
          <a:bodyPr wrap="none">
            <a:spAutoFit/>
          </a:bodyPr>
          <a:lstStyle/>
          <a:p>
            <a:pPr>
              <a:lnSpc>
                <a:spcPct val="100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b="1" dirty="0" smtClean="0">
                <a:solidFill>
                  <a:srgbClr val="000080"/>
                </a:solidFill>
                <a:latin typeface="+mn-lt"/>
              </a:rPr>
              <a:t>Evolution of distance from base plane</a:t>
            </a:r>
            <a:endParaRPr lang="en-US" sz="3600" b="1" dirty="0">
              <a:solidFill>
                <a:srgbClr val="000080"/>
              </a:solidFill>
              <a:latin typeface="+mn-lt"/>
            </a:endParaRPr>
          </a:p>
        </p:txBody>
      </p:sp>
      <p:sp>
        <p:nvSpPr>
          <p:cNvPr id="8" name="TextBox 7"/>
          <p:cNvSpPr txBox="1"/>
          <p:nvPr/>
        </p:nvSpPr>
        <p:spPr>
          <a:xfrm>
            <a:off x="394114" y="1371600"/>
            <a:ext cx="8216486" cy="280846"/>
          </a:xfrm>
          <a:prstGeom prst="rect">
            <a:avLst/>
          </a:prstGeom>
          <a:noFill/>
        </p:spPr>
        <p:txBody>
          <a:bodyPr wrap="square" rtlCol="0">
            <a:spAutoFit/>
          </a:bodyPr>
          <a:lstStyle/>
          <a:p>
            <a:r>
              <a:rPr lang="en-US" sz="1400" dirty="0" smtClean="0">
                <a:solidFill>
                  <a:srgbClr val="262626"/>
                </a:solidFill>
                <a:latin typeface="+mn-lt"/>
              </a:rPr>
              <a:t>pre-settlement                                  pre-millpond                                      millpond sediment           </a:t>
            </a:r>
            <a:endParaRPr lang="en-US" sz="1400" dirty="0">
              <a:solidFill>
                <a:srgbClr val="262626"/>
              </a:solidFill>
              <a:latin typeface="+mn-lt"/>
            </a:endParaRPr>
          </a:p>
        </p:txBody>
      </p:sp>
    </p:spTree>
    <p:extLst>
      <p:ext uri="{BB962C8B-B14F-4D97-AF65-F5344CB8AC3E}">
        <p14:creationId xmlns:p14="http://schemas.microsoft.com/office/powerpoint/2010/main" val="40357644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457199" y="474663"/>
            <a:ext cx="8562975" cy="511175"/>
          </a:xfrm>
          <a:ln/>
        </p:spPr>
        <p:txBody>
          <a:bodyPr lIns="123480" rIns="147960"/>
          <a:lstStyle/>
          <a:p>
            <a:pPr algn="l">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ea typeface="Monaco" pitchFamily="49" charset="0"/>
                <a:cs typeface="Monaco" pitchFamily="49" charset="0"/>
              </a:rPr>
              <a:t>What needs more effort</a:t>
            </a:r>
            <a:endParaRPr lang="en-US" dirty="0">
              <a:solidFill>
                <a:srgbClr val="000066"/>
              </a:solidFill>
              <a:ea typeface="Monaco" pitchFamily="49" charset="0"/>
              <a:cs typeface="Monaco" pitchFamily="49" charset="0"/>
            </a:endParaRPr>
          </a:p>
        </p:txBody>
      </p:sp>
      <p:sp>
        <p:nvSpPr>
          <p:cNvPr id="8194" name="Rectangle 2"/>
          <p:cNvSpPr>
            <a:spLocks noChangeArrowheads="1"/>
          </p:cNvSpPr>
          <p:nvPr/>
        </p:nvSpPr>
        <p:spPr bwMode="auto">
          <a:xfrm>
            <a:off x="6553200" y="3039151"/>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95" name="Rectangle 3"/>
          <p:cNvSpPr>
            <a:spLocks noChangeArrowheads="1"/>
          </p:cNvSpPr>
          <p:nvPr/>
        </p:nvSpPr>
        <p:spPr bwMode="auto">
          <a:xfrm>
            <a:off x="6553200" y="1896151"/>
            <a:ext cx="184150"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96" name="Rectangle 4"/>
          <p:cNvSpPr>
            <a:spLocks noChangeArrowheads="1"/>
          </p:cNvSpPr>
          <p:nvPr/>
        </p:nvSpPr>
        <p:spPr bwMode="auto">
          <a:xfrm>
            <a:off x="457200" y="4114800"/>
            <a:ext cx="5867400"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smtClean="0">
                <a:solidFill>
                  <a:schemeClr val="accent1">
                    <a:lumMod val="50000"/>
                  </a:schemeClr>
                </a:solidFill>
                <a:latin typeface="Arial" charset="0"/>
                <a:ea typeface="DejaVu Sans" charset="0"/>
                <a:cs typeface="DejaVu Sans" charset="0"/>
              </a:rPr>
              <a:t>Repositories</a:t>
            </a:r>
            <a:endParaRPr lang="en-US" sz="2800" b="1" dirty="0" smtClean="0">
              <a:solidFill>
                <a:srgbClr val="008000"/>
              </a:solidFill>
              <a:latin typeface="Arial" charset="0"/>
              <a:ea typeface="DejaVu Sans" charset="0"/>
              <a:cs typeface="DejaVu Sans" charset="0"/>
            </a:endParaRPr>
          </a:p>
          <a:p>
            <a:pPr marL="342900"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b="1" dirty="0" smtClean="0">
              <a:solidFill>
                <a:srgbClr val="262626"/>
              </a:solidFill>
              <a:latin typeface="Arial" charset="0"/>
              <a:ea typeface="DejaVu Sans" charset="0"/>
              <a:cs typeface="DejaVu Sans" charset="0"/>
            </a:endParaRPr>
          </a:p>
          <a:p>
            <a:pPr marL="342900"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dirty="0" err="1" smtClean="0">
                <a:solidFill>
                  <a:srgbClr val="262626"/>
                </a:solidFill>
                <a:latin typeface="Arial" charset="0"/>
                <a:ea typeface="DejaVu Sans" charset="0"/>
                <a:cs typeface="DejaVu Sans" charset="0"/>
              </a:rPr>
              <a:t>ELOGeo</a:t>
            </a:r>
            <a:r>
              <a:rPr lang="en-US" sz="2000" b="1" dirty="0" smtClean="0">
                <a:solidFill>
                  <a:srgbClr val="262626"/>
                </a:solidFill>
                <a:latin typeface="Arial" charset="0"/>
                <a:ea typeface="DejaVu Sans" charset="0"/>
                <a:cs typeface="DejaVu Sans" charset="0"/>
              </a:rPr>
              <a:t>: </a:t>
            </a:r>
            <a:r>
              <a:rPr lang="en-US" sz="1600" dirty="0" smtClean="0">
                <a:solidFill>
                  <a:srgbClr val="262626"/>
                </a:solidFill>
                <a:latin typeface="Arial" charset="0"/>
                <a:ea typeface="DejaVu Sans" charset="0"/>
                <a:cs typeface="DejaVu Sans" charset="0"/>
              </a:rPr>
              <a:t>Conferences (16 - 2012), Education (16 - 2011), Learning (23-2012), Use cases (8) </a:t>
            </a:r>
            <a:r>
              <a:rPr lang="en-US" sz="1600" dirty="0" smtClean="0">
                <a:solidFill>
                  <a:srgbClr val="000000"/>
                </a:solidFill>
                <a:latin typeface="Arial" charset="0"/>
                <a:ea typeface="DejaVu Sans" charset="0"/>
                <a:cs typeface="DejaVu Sans" charset="0"/>
              </a:rPr>
              <a:t> </a:t>
            </a:r>
          </a:p>
          <a:p>
            <a:pPr marL="342900"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dirty="0" smtClean="0">
                <a:solidFill>
                  <a:srgbClr val="262626"/>
                </a:solidFill>
                <a:latin typeface="Arial" charset="0"/>
                <a:ea typeface="DejaVu Sans" charset="0"/>
                <a:cs typeface="DejaVu Sans" charset="0"/>
              </a:rPr>
              <a:t>OSGeo </a:t>
            </a:r>
            <a:r>
              <a:rPr lang="en-US" sz="2000" b="1" dirty="0" err="1" smtClean="0">
                <a:solidFill>
                  <a:srgbClr val="262626"/>
                </a:solidFill>
                <a:latin typeface="Arial" charset="0"/>
                <a:ea typeface="DejaVu Sans" charset="0"/>
                <a:cs typeface="DejaVu Sans" charset="0"/>
              </a:rPr>
              <a:t>Edu</a:t>
            </a:r>
            <a:r>
              <a:rPr lang="en-US" sz="2000" b="1" dirty="0">
                <a:solidFill>
                  <a:srgbClr val="262626"/>
                </a:solidFill>
                <a:latin typeface="Arial" charset="0"/>
                <a:ea typeface="DejaVu Sans" charset="0"/>
                <a:cs typeface="DejaVu Sans" charset="0"/>
              </a:rPr>
              <a:t> </a:t>
            </a:r>
            <a:r>
              <a:rPr lang="en-US" sz="2000" b="1" dirty="0" smtClean="0">
                <a:solidFill>
                  <a:srgbClr val="262626"/>
                </a:solidFill>
                <a:latin typeface="Arial" charset="0"/>
                <a:ea typeface="DejaVu Sans" charset="0"/>
                <a:cs typeface="DejaVu Sans" charset="0"/>
              </a:rPr>
              <a:t>repository, </a:t>
            </a:r>
            <a:r>
              <a:rPr lang="en-US" sz="2000" b="1" dirty="0" err="1" smtClean="0">
                <a:solidFill>
                  <a:srgbClr val="262626"/>
                </a:solidFill>
                <a:latin typeface="Arial" charset="0"/>
                <a:ea typeface="DejaVu Sans" charset="0"/>
                <a:cs typeface="DejaVu Sans" charset="0"/>
              </a:rPr>
              <a:t>svn</a:t>
            </a:r>
            <a:endParaRPr lang="en-US" sz="2000" b="1" dirty="0" smtClean="0">
              <a:solidFill>
                <a:srgbClr val="000000"/>
              </a:solidFill>
              <a:latin typeface="Arial" charset="0"/>
              <a:ea typeface="DejaVu Sans" charset="0"/>
              <a:cs typeface="DejaVu Sans" charset="0"/>
            </a:endParaRPr>
          </a:p>
          <a:p>
            <a:pPr marL="342900"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a:solidFill>
                <a:srgbClr val="000000"/>
              </a:solidFill>
              <a:latin typeface="Arial" charset="0"/>
              <a:ea typeface="DejaVu Sans" charset="0"/>
              <a:cs typeface="DejaVu Sans" charset="0"/>
            </a:endParaRPr>
          </a:p>
          <a:p>
            <a:pPr>
              <a:lnSpc>
                <a:spcPct val="95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smtClean="0">
              <a:solidFill>
                <a:srgbClr val="00664D"/>
              </a:solidFill>
              <a:latin typeface="Arial" charset="0"/>
              <a:ea typeface="DejaVu Sans" charset="0"/>
              <a:cs typeface="DejaVu Sans" charset="0"/>
            </a:endParaRPr>
          </a:p>
        </p:txBody>
      </p:sp>
      <p:pic>
        <p:nvPicPr>
          <p:cNvPr id="2" name="Picture 1" descr="GRASS_usersUS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3877351"/>
            <a:ext cx="2209800" cy="1609049"/>
          </a:xfrm>
          <a:prstGeom prst="rect">
            <a:avLst/>
          </a:prstGeom>
        </p:spPr>
      </p:pic>
      <p:pic>
        <p:nvPicPr>
          <p:cNvPr id="3" name="Picture 2" descr="GRASS_usersEur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1761050"/>
            <a:ext cx="2218854" cy="1972803"/>
          </a:xfrm>
          <a:prstGeom prst="rect">
            <a:avLst/>
          </a:prstGeom>
        </p:spPr>
      </p:pic>
      <p:pic>
        <p:nvPicPr>
          <p:cNvPr id="4" name="Picture 3" descr="GRASSusers_japan.png"/>
          <p:cNvPicPr>
            <a:picLocks noChangeAspect="1"/>
          </p:cNvPicPr>
          <p:nvPr/>
        </p:nvPicPr>
        <p:blipFill rotWithShape="1">
          <a:blip r:embed="rId5">
            <a:extLst>
              <a:ext uri="{28A0092B-C50C-407E-A947-70E740481C1C}">
                <a14:useLocalDpi xmlns:a14="http://schemas.microsoft.com/office/drawing/2010/main" val="0"/>
              </a:ext>
            </a:extLst>
          </a:blip>
          <a:srcRect t="9566" b="20289"/>
          <a:stretch/>
        </p:blipFill>
        <p:spPr>
          <a:xfrm>
            <a:off x="6858000" y="5095240"/>
            <a:ext cx="1306386" cy="1229360"/>
          </a:xfrm>
          <a:prstGeom prst="rect">
            <a:avLst/>
          </a:prstGeom>
        </p:spPr>
      </p:pic>
      <p:pic>
        <p:nvPicPr>
          <p:cNvPr id="5" name="Picture 4" descr="osge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0" y="27343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1" name="Picture 10" descr="osge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8200" y="43345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2" name="Picture 11" descr="osge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0400" y="29629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3" name="Picture 12" descr="osge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6600" y="32677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4" name="Picture 13" descr="osge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7600" y="30391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5" name="Picture 14" descr="osge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6600" y="47155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6" name="Picture 15" descr="osge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3400" y="46393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7" name="Picture 16" descr="osge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5918200"/>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8" name="Picture 17" descr="osge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200" y="42583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9" name="Picture 18" descr="osge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5800" y="41821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20" name="Picture 19" descr="osge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8200" y="41059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457200" y="1329296"/>
            <a:ext cx="4876800" cy="2404504"/>
          </a:xfrm>
          <a:prstGeom prst="rect">
            <a:avLst/>
          </a:prstGeom>
        </p:spPr>
        <p:txBody>
          <a:bodyPr wrap="square">
            <a:spAutoFit/>
          </a:bodyPr>
          <a:lstStyle/>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smtClean="0">
                <a:solidFill>
                  <a:schemeClr val="accent1">
                    <a:lumMod val="50000"/>
                  </a:schemeClr>
                </a:solidFill>
                <a:latin typeface="Arial" charset="0"/>
                <a:ea typeface="DejaVu Sans" charset="0"/>
                <a:cs typeface="DejaVu Sans" charset="0"/>
              </a:rPr>
              <a:t>Full courses </a:t>
            </a:r>
            <a:endParaRPr lang="en-US" sz="2800" b="1" dirty="0">
              <a:solidFill>
                <a:schemeClr val="accent1">
                  <a:lumMod val="50000"/>
                </a:schemeClr>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dirty="0" smtClean="0">
              <a:solidFill>
                <a:schemeClr val="tx1"/>
              </a:solidFill>
              <a:latin typeface="Arial" charset="0"/>
              <a:ea typeface="DejaVu Sans" charset="0"/>
              <a:cs typeface="DejaVu Sans" charset="0"/>
            </a:endParaRPr>
          </a:p>
          <a:p>
            <a:pPr marL="342900" indent="-342900">
              <a:lnSpc>
                <a:spcPct val="95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chemeClr val="tx1"/>
                </a:solidFill>
                <a:latin typeface="Arial" charset="0"/>
                <a:ea typeface="DejaVu Sans" charset="0"/>
                <a:cs typeface="DejaVu Sans" charset="0"/>
              </a:rPr>
              <a:t>in spite of excellent examples present here, only fraction of GIST programs has well established set of full courses that incorporate open source software development and applications</a:t>
            </a: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800" b="1" dirty="0">
              <a:solidFill>
                <a:srgbClr val="008000"/>
              </a:solidFill>
              <a:latin typeface="Arial" charset="0"/>
              <a:ea typeface="DejaVu Sans" charset="0"/>
              <a:cs typeface="DejaVu Sans" charset="0"/>
            </a:endParaRPr>
          </a:p>
        </p:txBody>
      </p:sp>
      <p:pic>
        <p:nvPicPr>
          <p:cNvPr id="21" name="Picture 20" descr="osge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5503" y="25819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6324600" y="1219200"/>
            <a:ext cx="2438399" cy="463973"/>
          </a:xfrm>
          <a:prstGeom prst="rect">
            <a:avLst/>
          </a:prstGeom>
          <a:noFill/>
        </p:spPr>
        <p:txBody>
          <a:bodyPr wrap="square" rtlCol="0">
            <a:spAutoFit/>
          </a:bodyPr>
          <a:lstStyle/>
          <a:p>
            <a:r>
              <a:rPr lang="en-US" sz="1400" dirty="0" smtClean="0">
                <a:solidFill>
                  <a:srgbClr val="000000"/>
                </a:solidFill>
                <a:latin typeface="+mn-lt"/>
              </a:rPr>
              <a:t>sample university programs with open source GIS</a:t>
            </a:r>
            <a:endParaRPr lang="en-US" sz="1400" dirty="0">
              <a:solidFill>
                <a:srgbClr val="000000"/>
              </a:solidFill>
              <a:latin typeface="+mn-lt"/>
            </a:endParaRPr>
          </a:p>
        </p:txBody>
      </p:sp>
    </p:spTree>
    <p:extLst>
      <p:ext uri="{BB962C8B-B14F-4D97-AF65-F5344CB8AC3E}">
        <p14:creationId xmlns:p14="http://schemas.microsoft.com/office/powerpoint/2010/main" val="38148361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066800"/>
            <a:ext cx="6625995" cy="570156"/>
          </a:xfrm>
          <a:prstGeom prst="rect">
            <a:avLst/>
          </a:prstGeom>
          <a:noFill/>
        </p:spPr>
        <p:txBody>
          <a:bodyPr wrap="none" rtlCol="0">
            <a:spAutoFit/>
          </a:bodyPr>
          <a:lstStyle/>
          <a:p>
            <a:r>
              <a:rPr lang="en-US" sz="1800" dirty="0" smtClean="0">
                <a:solidFill>
                  <a:schemeClr val="tx1"/>
                </a:solidFill>
                <a:latin typeface="+mn-lt"/>
              </a:rPr>
              <a:t>Where and when was the change between two surveys greater </a:t>
            </a:r>
          </a:p>
          <a:p>
            <a:r>
              <a:rPr lang="en-US" sz="1800" dirty="0" smtClean="0">
                <a:solidFill>
                  <a:schemeClr val="tx1"/>
                </a:solidFill>
                <a:latin typeface="+mn-lt"/>
              </a:rPr>
              <a:t>than 0.5m and what was its pattern?</a:t>
            </a:r>
            <a:endParaRPr lang="en-US" sz="1800" dirty="0">
              <a:solidFill>
                <a:schemeClr val="tx1"/>
              </a:solidFill>
              <a:latin typeface="+mn-lt"/>
            </a:endParaRPr>
          </a:p>
        </p:txBody>
      </p:sp>
      <p:pic>
        <p:nvPicPr>
          <p:cNvPr id="9" name="Picture 8" descr="voxel9_isosurf04lossn2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71600" y="1905000"/>
            <a:ext cx="5888676" cy="2846843"/>
          </a:xfrm>
          <a:prstGeom prst="rect">
            <a:avLst/>
          </a:prstGeom>
        </p:spPr>
      </p:pic>
      <p:sp>
        <p:nvSpPr>
          <p:cNvPr id="11" name="TextBox 10"/>
          <p:cNvSpPr txBox="1"/>
          <p:nvPr/>
        </p:nvSpPr>
        <p:spPr>
          <a:xfrm rot="20820000">
            <a:off x="5972077" y="4481405"/>
            <a:ext cx="1869322" cy="276999"/>
          </a:xfrm>
          <a:prstGeom prst="rect">
            <a:avLst/>
          </a:prstGeom>
          <a:noFill/>
        </p:spPr>
        <p:txBody>
          <a:bodyPr wrap="none" rtlCol="0">
            <a:spAutoFit/>
            <a:scene3d>
              <a:camera prst="orthographicFront">
                <a:rot lat="0" lon="0" rev="240000"/>
              </a:camera>
              <a:lightRig rig="threePt" dir="t"/>
            </a:scene3d>
          </a:bodyPr>
          <a:lstStyle/>
          <a:p>
            <a:r>
              <a:rPr lang="en-US" sz="1200" b="1" dirty="0" smtClean="0">
                <a:solidFill>
                  <a:srgbClr val="000000"/>
                </a:solidFill>
              </a:rPr>
              <a:t>distance difference [m]</a:t>
            </a:r>
            <a:endParaRPr lang="en-US" sz="1200" b="1" dirty="0">
              <a:solidFill>
                <a:srgbClr val="000000"/>
              </a:solidFill>
            </a:endParaRPr>
          </a:p>
        </p:txBody>
      </p:sp>
      <p:pic>
        <p:nvPicPr>
          <p:cNvPr id="12" name="Picture 11" descr="diff_legendhoriz.png"/>
          <p:cNvPicPr>
            <a:picLocks noChangeAspect="1"/>
          </p:cNvPicPr>
          <p:nvPr/>
        </p:nvPicPr>
        <p:blipFill>
          <a:blip r:embed="rId3">
            <a:clrChange>
              <a:clrFrom>
                <a:srgbClr val="FFFFFF"/>
              </a:clrFrom>
              <a:clrTo>
                <a:srgbClr val="FFFFFF">
                  <a:alpha val="0"/>
                </a:srgbClr>
              </a:clrTo>
            </a:clrChange>
            <a:alphaModFix amt="77000"/>
            <a:extLst>
              <a:ext uri="{28A0092B-C50C-407E-A947-70E740481C1C}">
                <a14:useLocalDpi xmlns:a14="http://schemas.microsoft.com/office/drawing/2010/main"/>
              </a:ext>
            </a:extLst>
          </a:blip>
          <a:stretch>
            <a:fillRect/>
          </a:stretch>
        </p:blipFill>
        <p:spPr>
          <a:xfrm rot="20580000">
            <a:off x="5380855" y="4197771"/>
            <a:ext cx="2448444" cy="380395"/>
          </a:xfrm>
          <a:prstGeom prst="rect">
            <a:avLst/>
          </a:prstGeom>
        </p:spPr>
      </p:pic>
      <p:sp>
        <p:nvSpPr>
          <p:cNvPr id="13" name="TextBox 12"/>
          <p:cNvSpPr txBox="1"/>
          <p:nvPr/>
        </p:nvSpPr>
        <p:spPr>
          <a:xfrm rot="825976">
            <a:off x="640732" y="3950055"/>
            <a:ext cx="1112504" cy="307777"/>
          </a:xfrm>
          <a:prstGeom prst="rect">
            <a:avLst/>
          </a:prstGeom>
          <a:noFill/>
        </p:spPr>
        <p:txBody>
          <a:bodyPr wrap="none" rtlCol="0">
            <a:spAutoFit/>
          </a:bodyPr>
          <a:lstStyle/>
          <a:p>
            <a:r>
              <a:rPr lang="en-US" sz="1400" b="1" dirty="0" smtClean="0">
                <a:solidFill>
                  <a:srgbClr val="000000"/>
                </a:solidFill>
              </a:rPr>
              <a:t>      epochs      </a:t>
            </a:r>
            <a:endParaRPr lang="en-US" sz="1400" b="1" dirty="0">
              <a:solidFill>
                <a:srgbClr val="000000"/>
              </a:solidFill>
            </a:endParaRPr>
          </a:p>
        </p:txBody>
      </p:sp>
      <p:pic>
        <p:nvPicPr>
          <p:cNvPr id="3" name="Picture 2" descr="timelg.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901464">
            <a:off x="1601481" y="4423348"/>
            <a:ext cx="2372895" cy="381000"/>
          </a:xfrm>
          <a:prstGeom prst="rect">
            <a:avLst/>
          </a:prstGeom>
        </p:spPr>
      </p:pic>
      <p:sp>
        <p:nvSpPr>
          <p:cNvPr id="4" name="TextBox 3"/>
          <p:cNvSpPr txBox="1"/>
          <p:nvPr/>
        </p:nvSpPr>
        <p:spPr>
          <a:xfrm>
            <a:off x="886757" y="5430562"/>
            <a:ext cx="7160935" cy="1013354"/>
          </a:xfrm>
          <a:prstGeom prst="rect">
            <a:avLst/>
          </a:prstGeom>
          <a:noFill/>
        </p:spPr>
        <p:txBody>
          <a:bodyPr wrap="none" rtlCol="0">
            <a:spAutoFit/>
          </a:bodyPr>
          <a:lstStyle/>
          <a:p>
            <a:r>
              <a:rPr lang="en-US" sz="1400" dirty="0" smtClean="0">
                <a:solidFill>
                  <a:schemeClr val="tx1"/>
                </a:solidFill>
                <a:latin typeface="+mn-lt"/>
              </a:rPr>
              <a:t>massive fallout from milldam sediment layer in epoch 3  (April, after storms), stable after </a:t>
            </a:r>
          </a:p>
          <a:p>
            <a:r>
              <a:rPr lang="en-US" sz="1400" dirty="0" smtClean="0">
                <a:solidFill>
                  <a:schemeClr val="tx1"/>
                </a:solidFill>
                <a:latin typeface="+mn-lt"/>
              </a:rPr>
              <a:t>smaller, more scattered loss at lower elevations – fluvial, deposited from fall-off</a:t>
            </a:r>
          </a:p>
          <a:p>
            <a:endParaRPr lang="en-US" sz="1400" dirty="0">
              <a:solidFill>
                <a:schemeClr val="tx1"/>
              </a:solidFill>
              <a:latin typeface="+mn-lt"/>
            </a:endParaRPr>
          </a:p>
          <a:p>
            <a:r>
              <a:rPr lang="en-US" sz="1400" dirty="0" smtClean="0">
                <a:solidFill>
                  <a:schemeClr val="tx1"/>
                </a:solidFill>
                <a:latin typeface="+mn-lt"/>
              </a:rPr>
              <a:t>event based when conditions are right rather than continuous change – several surveys </a:t>
            </a:r>
          </a:p>
          <a:p>
            <a:r>
              <a:rPr lang="en-US" sz="1400" dirty="0" smtClean="0">
                <a:solidFill>
                  <a:schemeClr val="tx1"/>
                </a:solidFill>
                <a:latin typeface="+mn-lt"/>
              </a:rPr>
              <a:t>with almost no change in spite of storms</a:t>
            </a:r>
            <a:endParaRPr lang="en-US" sz="1400" dirty="0">
              <a:solidFill>
                <a:schemeClr val="tx1"/>
              </a:solidFill>
              <a:latin typeface="+mn-lt"/>
            </a:endParaRPr>
          </a:p>
        </p:txBody>
      </p:sp>
      <p:sp>
        <p:nvSpPr>
          <p:cNvPr id="10" name="Rectangle 9"/>
          <p:cNvSpPr/>
          <p:nvPr/>
        </p:nvSpPr>
        <p:spPr>
          <a:xfrm>
            <a:off x="381000" y="268069"/>
            <a:ext cx="5982753" cy="646331"/>
          </a:xfrm>
          <a:prstGeom prst="rect">
            <a:avLst/>
          </a:prstGeom>
        </p:spPr>
        <p:txBody>
          <a:bodyPr wrap="none">
            <a:spAutoFit/>
          </a:bodyPr>
          <a:lstStyle/>
          <a:p>
            <a:pPr>
              <a:lnSpc>
                <a:spcPct val="100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b="1" dirty="0" smtClean="0">
                <a:solidFill>
                  <a:srgbClr val="000080"/>
                </a:solidFill>
                <a:latin typeface="+mn-lt"/>
              </a:rPr>
              <a:t>Change greater than 0.5 m </a:t>
            </a:r>
            <a:endParaRPr lang="en-US" sz="3600" b="1" dirty="0">
              <a:solidFill>
                <a:srgbClr val="000080"/>
              </a:solidFill>
              <a:latin typeface="+mn-lt"/>
            </a:endParaRPr>
          </a:p>
        </p:txBody>
      </p:sp>
    </p:spTree>
    <p:extLst>
      <p:ext uri="{BB962C8B-B14F-4D97-AF65-F5344CB8AC3E}">
        <p14:creationId xmlns:p14="http://schemas.microsoft.com/office/powerpoint/2010/main" val="339305087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idx="4294967295"/>
          </p:nvPr>
        </p:nvSpPr>
        <p:spPr>
          <a:xfrm>
            <a:off x="457200" y="228601"/>
            <a:ext cx="8020050" cy="838200"/>
          </a:xfrm>
          <a:ln/>
        </p:spPr>
        <p:txBody>
          <a:bodyPr/>
          <a:lstStyle/>
          <a:p>
            <a:pPr>
              <a:lnSpc>
                <a:spcPct val="100000"/>
              </a:lnSpc>
              <a:tabLst>
                <a:tab pos="127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b="1" dirty="0" smtClean="0">
                <a:solidFill>
                  <a:srgbClr val="000080"/>
                </a:solidFill>
              </a:rPr>
              <a:t>Future of </a:t>
            </a:r>
            <a:r>
              <a:rPr lang="en-US" b="1" dirty="0" smtClean="0">
                <a:solidFill>
                  <a:srgbClr val="000080"/>
                </a:solidFill>
              </a:rPr>
              <a:t>Open source GIS at </a:t>
            </a:r>
            <a:r>
              <a:rPr lang="en-US" b="1" dirty="0" smtClean="0">
                <a:solidFill>
                  <a:srgbClr val="000080"/>
                </a:solidFill>
              </a:rPr>
              <a:t>NCSU</a:t>
            </a:r>
            <a:endParaRPr lang="en-US" b="1" dirty="0">
              <a:solidFill>
                <a:srgbClr val="000080"/>
              </a:solidFill>
            </a:endParaRPr>
          </a:p>
        </p:txBody>
      </p:sp>
      <p:sp>
        <p:nvSpPr>
          <p:cNvPr id="17410" name="Text Box 2"/>
          <p:cNvSpPr txBox="1">
            <a:spLocks noChangeArrowheads="1"/>
          </p:cNvSpPr>
          <p:nvPr/>
        </p:nvSpPr>
        <p:spPr bwMode="auto">
          <a:xfrm>
            <a:off x="533400" y="1066800"/>
            <a:ext cx="5494337" cy="541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Bitstream Vera Sans"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Bitstream Vera Sans"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Bitstream Vera Sans"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Bitstream Vera Sans"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Bitstream Vera Sans" charset="0"/>
                <a:ea typeface="DejaVu Sans" charset="0"/>
                <a:cs typeface="DejaVu Sans" charset="0"/>
              </a:defRPr>
            </a:lvl5pPr>
            <a:lvl6pPr marL="2514600" indent="-228600" defTabSz="449263" fontAlgn="base">
              <a:lnSpc>
                <a:spcPct val="85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Bitstream Vera Sans" charset="0"/>
                <a:ea typeface="DejaVu Sans" charset="0"/>
                <a:cs typeface="DejaVu Sans" charset="0"/>
              </a:defRPr>
            </a:lvl6pPr>
            <a:lvl7pPr marL="2971800" indent="-228600" defTabSz="449263" fontAlgn="base">
              <a:lnSpc>
                <a:spcPct val="85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Bitstream Vera Sans" charset="0"/>
                <a:ea typeface="DejaVu Sans" charset="0"/>
                <a:cs typeface="DejaVu Sans" charset="0"/>
              </a:defRPr>
            </a:lvl7pPr>
            <a:lvl8pPr marL="3429000" indent="-228600" defTabSz="449263" fontAlgn="base">
              <a:lnSpc>
                <a:spcPct val="85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Bitstream Vera Sans" charset="0"/>
                <a:ea typeface="DejaVu Sans" charset="0"/>
                <a:cs typeface="DejaVu Sans" charset="0"/>
              </a:defRPr>
            </a:lvl8pPr>
            <a:lvl9pPr marL="3886200" indent="-228600" defTabSz="449263" fontAlgn="base">
              <a:lnSpc>
                <a:spcPct val="85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Bitstream Vera Sans" charset="0"/>
                <a:ea typeface="DejaVu Sans" charset="0"/>
                <a:cs typeface="DejaVu Sans" charset="0"/>
              </a:defRPr>
            </a:lvl9pPr>
          </a:lstStyle>
          <a:p>
            <a:pPr>
              <a:lnSpc>
                <a:spcPct val="100000"/>
              </a:lnSpc>
            </a:pPr>
            <a:r>
              <a:rPr lang="en-US" sz="2400" b="1" dirty="0" smtClean="0">
                <a:latin typeface="Arial" charset="0"/>
              </a:rPr>
              <a:t>OSGeo Research and </a:t>
            </a:r>
            <a:r>
              <a:rPr lang="en-US" sz="2400" b="1" dirty="0">
                <a:latin typeface="Arial" charset="0"/>
              </a:rPr>
              <a:t>D</a:t>
            </a:r>
            <a:r>
              <a:rPr lang="en-US" sz="2400" b="1" dirty="0" smtClean="0">
                <a:latin typeface="Arial" charset="0"/>
              </a:rPr>
              <a:t>evelopment </a:t>
            </a:r>
            <a:r>
              <a:rPr lang="en-US" sz="2400" b="1" dirty="0" smtClean="0">
                <a:latin typeface="Arial" charset="0"/>
              </a:rPr>
              <a:t>L</a:t>
            </a:r>
            <a:r>
              <a:rPr lang="en-US" sz="2400" b="1" dirty="0" smtClean="0">
                <a:latin typeface="Arial" charset="0"/>
              </a:rPr>
              <a:t>aboratory network collaborations</a:t>
            </a:r>
          </a:p>
          <a:p>
            <a:pPr>
              <a:lnSpc>
                <a:spcPct val="100000"/>
              </a:lnSpc>
            </a:pPr>
            <a:endParaRPr lang="en-US" sz="2400" b="1" dirty="0" smtClean="0">
              <a:latin typeface="Arial" charset="0"/>
            </a:endParaRPr>
          </a:p>
          <a:p>
            <a:pPr>
              <a:lnSpc>
                <a:spcPct val="100000"/>
              </a:lnSpc>
            </a:pPr>
            <a:r>
              <a:rPr lang="en-US" sz="2400" b="1" dirty="0" smtClean="0">
                <a:latin typeface="Arial" charset="0"/>
              </a:rPr>
              <a:t>Extending </a:t>
            </a:r>
            <a:r>
              <a:rPr lang="en-US" sz="2400" b="1" dirty="0" smtClean="0">
                <a:solidFill>
                  <a:srgbClr val="008000"/>
                </a:solidFill>
                <a:latin typeface="Arial" charset="0"/>
              </a:rPr>
              <a:t>FOSS4G academy</a:t>
            </a:r>
          </a:p>
          <a:p>
            <a:pPr marL="342900" indent="-342900">
              <a:lnSpc>
                <a:spcPct val="100000"/>
              </a:lnSpc>
              <a:buFont typeface="Arial"/>
              <a:buChar char="•"/>
            </a:pPr>
            <a:r>
              <a:rPr lang="en-US" sz="2000" dirty="0">
                <a:latin typeface="Arial" charset="0"/>
              </a:rPr>
              <a:t>c</a:t>
            </a:r>
            <a:r>
              <a:rPr lang="en-US" sz="2000" dirty="0" smtClean="0">
                <a:latin typeface="Arial" charset="0"/>
              </a:rPr>
              <a:t>ontinue incorporating open source geospatial into existing and </a:t>
            </a:r>
            <a:r>
              <a:rPr lang="en-US" sz="2000" dirty="0" smtClean="0">
                <a:latin typeface="Arial" charset="0"/>
              </a:rPr>
              <a:t>new courses, </a:t>
            </a:r>
          </a:p>
          <a:p>
            <a:pPr marL="342900" indent="-342900">
              <a:lnSpc>
                <a:spcPct val="100000"/>
              </a:lnSpc>
              <a:buFont typeface="Arial"/>
              <a:buChar char="•"/>
            </a:pPr>
            <a:r>
              <a:rPr lang="en-US" sz="2000" dirty="0" smtClean="0">
                <a:latin typeface="Arial" charset="0"/>
              </a:rPr>
              <a:t>more focus on development skills</a:t>
            </a:r>
          </a:p>
          <a:p>
            <a:pPr marL="342900" indent="-342900">
              <a:lnSpc>
                <a:spcPct val="100000"/>
              </a:lnSpc>
              <a:buFont typeface="Arial"/>
              <a:buChar char="•"/>
            </a:pPr>
            <a:r>
              <a:rPr lang="en-US" sz="2000" dirty="0" smtClean="0">
                <a:latin typeface="Arial" charset="0"/>
              </a:rPr>
              <a:t>in-class and internet-based delivery</a:t>
            </a:r>
          </a:p>
          <a:p>
            <a:pPr>
              <a:lnSpc>
                <a:spcPct val="100000"/>
              </a:lnSpc>
            </a:pPr>
            <a:endParaRPr lang="en-US" sz="2400" b="1" dirty="0">
              <a:latin typeface="Arial" charset="0"/>
            </a:endParaRPr>
          </a:p>
          <a:p>
            <a:pPr>
              <a:lnSpc>
                <a:spcPct val="100000"/>
              </a:lnSpc>
            </a:pPr>
            <a:r>
              <a:rPr lang="en-US" sz="2400" b="1" dirty="0" smtClean="0">
                <a:latin typeface="Arial" charset="0"/>
              </a:rPr>
              <a:t>State of the art </a:t>
            </a:r>
            <a:r>
              <a:rPr lang="en-US" sz="2400" b="1" dirty="0" smtClean="0">
                <a:solidFill>
                  <a:srgbClr val="008000"/>
                </a:solidFill>
                <a:latin typeface="Arial" charset="0"/>
              </a:rPr>
              <a:t>technology </a:t>
            </a:r>
            <a:r>
              <a:rPr lang="en-US" sz="2400" b="1" dirty="0" smtClean="0">
                <a:solidFill>
                  <a:srgbClr val="008000"/>
                </a:solidFill>
                <a:latin typeface="Arial" charset="0"/>
              </a:rPr>
              <a:t>lab</a:t>
            </a:r>
            <a:r>
              <a:rPr lang="en-US" sz="2400" b="1" dirty="0" smtClean="0">
                <a:latin typeface="Arial" charset="0"/>
              </a:rPr>
              <a:t>: combine </a:t>
            </a:r>
            <a:r>
              <a:rPr lang="en-US" sz="2400" b="1" dirty="0" smtClean="0">
                <a:latin typeface="Arial" charset="0"/>
              </a:rPr>
              <a:t>proprietary and open source </a:t>
            </a:r>
            <a:r>
              <a:rPr lang="en-US" sz="2400" b="1" dirty="0" smtClean="0">
                <a:latin typeface="Arial" charset="0"/>
              </a:rPr>
              <a:t>technology</a:t>
            </a:r>
          </a:p>
          <a:p>
            <a:pPr>
              <a:lnSpc>
                <a:spcPct val="100000"/>
              </a:lnSpc>
            </a:pPr>
            <a:endParaRPr lang="en-US" sz="2400" b="1" dirty="0" smtClean="0">
              <a:latin typeface="Arial" charset="0"/>
            </a:endParaRPr>
          </a:p>
          <a:p>
            <a:pPr>
              <a:lnSpc>
                <a:spcPct val="100000"/>
              </a:lnSpc>
            </a:pPr>
            <a:r>
              <a:rPr lang="en-US" sz="2400" b="1" dirty="0">
                <a:solidFill>
                  <a:srgbClr val="008000"/>
                </a:solidFill>
                <a:latin typeface="Arial" charset="0"/>
              </a:rPr>
              <a:t>Geospatial Analytics Program </a:t>
            </a:r>
          </a:p>
          <a:p>
            <a:pPr>
              <a:lnSpc>
                <a:spcPct val="100000"/>
              </a:lnSpc>
            </a:pPr>
            <a:r>
              <a:rPr lang="en-US" sz="2400" b="1" dirty="0">
                <a:latin typeface="Arial" charset="0"/>
              </a:rPr>
              <a:t>3 new faculty positions </a:t>
            </a:r>
          </a:p>
          <a:p>
            <a:endParaRPr lang="en-US" sz="2400" b="1" dirty="0" smtClean="0">
              <a:latin typeface="Arial" charset="0"/>
            </a:endParaRPr>
          </a:p>
          <a:p>
            <a:endParaRPr lang="en-US" sz="2400" b="1" dirty="0">
              <a:latin typeface="Arial" charset="0"/>
            </a:endParaRPr>
          </a:p>
        </p:txBody>
      </p:sp>
      <p:pic>
        <p:nvPicPr>
          <p:cNvPr id="4" name="Picture 3" descr="NRC_opening.jpg"/>
          <p:cNvPicPr>
            <a:picLocks noChangeAspect="1"/>
          </p:cNvPicPr>
          <p:nvPr/>
        </p:nvPicPr>
        <p:blipFill rotWithShape="1">
          <a:blip r:embed="rId3">
            <a:extLst>
              <a:ext uri="{28A0092B-C50C-407E-A947-70E740481C1C}">
                <a14:useLocalDpi xmlns:a14="http://schemas.microsoft.com/office/drawing/2010/main" val="0"/>
              </a:ext>
            </a:extLst>
          </a:blip>
          <a:srcRect l="42553" b="27112"/>
          <a:stretch/>
        </p:blipFill>
        <p:spPr>
          <a:xfrm>
            <a:off x="6324600" y="4236364"/>
            <a:ext cx="2209800" cy="1859636"/>
          </a:xfrm>
          <a:prstGeom prst="rect">
            <a:avLst/>
          </a:prstGeom>
        </p:spPr>
      </p:pic>
      <p:sp>
        <p:nvSpPr>
          <p:cNvPr id="2" name="TextBox 1"/>
          <p:cNvSpPr txBox="1"/>
          <p:nvPr/>
        </p:nvSpPr>
        <p:spPr>
          <a:xfrm>
            <a:off x="6382463" y="6087484"/>
            <a:ext cx="2121093" cy="253916"/>
          </a:xfrm>
          <a:prstGeom prst="rect">
            <a:avLst/>
          </a:prstGeom>
          <a:noFill/>
        </p:spPr>
        <p:txBody>
          <a:bodyPr wrap="none" rtlCol="0">
            <a:spAutoFit/>
          </a:bodyPr>
          <a:lstStyle/>
          <a:p>
            <a:r>
              <a:rPr lang="en-US" dirty="0" smtClean="0">
                <a:solidFill>
                  <a:schemeClr val="tx1"/>
                </a:solidFill>
                <a:latin typeface="+mn-lt"/>
              </a:rPr>
              <a:t>NC Nature </a:t>
            </a:r>
            <a:r>
              <a:rPr lang="en-US" dirty="0">
                <a:solidFill>
                  <a:schemeClr val="tx1"/>
                </a:solidFill>
                <a:latin typeface="+mn-lt"/>
              </a:rPr>
              <a:t>R</a:t>
            </a:r>
            <a:r>
              <a:rPr lang="en-US" dirty="0" smtClean="0">
                <a:solidFill>
                  <a:schemeClr val="tx1"/>
                </a:solidFill>
                <a:latin typeface="+mn-lt"/>
              </a:rPr>
              <a:t>esearch </a:t>
            </a:r>
            <a:r>
              <a:rPr lang="en-US" dirty="0">
                <a:solidFill>
                  <a:schemeClr val="tx1"/>
                </a:solidFill>
                <a:latin typeface="+mn-lt"/>
              </a:rPr>
              <a:t>C</a:t>
            </a:r>
            <a:r>
              <a:rPr lang="en-US" dirty="0" smtClean="0">
                <a:solidFill>
                  <a:schemeClr val="tx1"/>
                </a:solidFill>
                <a:latin typeface="+mn-lt"/>
              </a:rPr>
              <a:t>enter </a:t>
            </a:r>
            <a:r>
              <a:rPr lang="en-US" dirty="0" smtClean="0"/>
              <a:t> </a:t>
            </a:r>
            <a:endParaRPr lang="en-US" dirty="0"/>
          </a:p>
        </p:txBody>
      </p:sp>
      <p:pic>
        <p:nvPicPr>
          <p:cNvPr id="3" name="Picture 2" descr="huntlibeas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2743200"/>
            <a:ext cx="2133600" cy="1200150"/>
          </a:xfrm>
          <a:prstGeom prst="rect">
            <a:avLst/>
          </a:prstGeom>
        </p:spPr>
      </p:pic>
      <p:sp>
        <p:nvSpPr>
          <p:cNvPr id="7" name="TextBox 6"/>
          <p:cNvSpPr txBox="1"/>
          <p:nvPr/>
        </p:nvSpPr>
        <p:spPr>
          <a:xfrm>
            <a:off x="6324600" y="3962400"/>
            <a:ext cx="1193806" cy="253916"/>
          </a:xfrm>
          <a:prstGeom prst="rect">
            <a:avLst/>
          </a:prstGeom>
          <a:noFill/>
        </p:spPr>
        <p:txBody>
          <a:bodyPr wrap="none" rtlCol="0">
            <a:spAutoFit/>
          </a:bodyPr>
          <a:lstStyle/>
          <a:p>
            <a:r>
              <a:rPr lang="en-US" dirty="0" smtClean="0">
                <a:solidFill>
                  <a:srgbClr val="000000"/>
                </a:solidFill>
                <a:latin typeface="+mn-lt"/>
              </a:rPr>
              <a:t>JB Hunt library</a:t>
            </a:r>
            <a:endParaRPr lang="en-US" dirty="0">
              <a:solidFill>
                <a:srgbClr val="000000"/>
              </a:solidFill>
              <a:latin typeface="+mn-lt"/>
            </a:endParaRPr>
          </a:p>
        </p:txBody>
      </p:sp>
      <p:pic>
        <p:nvPicPr>
          <p:cNvPr id="5" name="Picture 4" descr="layout.jpg"/>
          <p:cNvPicPr>
            <a:picLocks noChangeAspect="1"/>
          </p:cNvPicPr>
          <p:nvPr/>
        </p:nvPicPr>
        <p:blipFill rotWithShape="1">
          <a:blip r:embed="rId5">
            <a:extLst>
              <a:ext uri="{28A0092B-C50C-407E-A947-70E740481C1C}">
                <a14:useLocalDpi xmlns:a14="http://schemas.microsoft.com/office/drawing/2010/main" val="0"/>
              </a:ext>
            </a:extLst>
          </a:blip>
          <a:srcRect l="7038" t="10991" r="5206" b="9104"/>
          <a:stretch/>
        </p:blipFill>
        <p:spPr>
          <a:xfrm>
            <a:off x="6096000" y="1335977"/>
            <a:ext cx="2596411" cy="1390252"/>
          </a:xfrm>
          <a:prstGeom prst="rect">
            <a:avLst/>
          </a:prstGeom>
        </p:spPr>
      </p:pic>
    </p:spTree>
    <p:extLst>
      <p:ext uri="{BB962C8B-B14F-4D97-AF65-F5344CB8AC3E}">
        <p14:creationId xmlns:p14="http://schemas.microsoft.com/office/powerpoint/2010/main" val="10537674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533400" y="357188"/>
            <a:ext cx="8077200" cy="862012"/>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cs typeface="Times New Roman" pitchFamily="16" charset="0"/>
              </a:rPr>
              <a:t>Conclusions: </a:t>
            </a:r>
            <a:r>
              <a:rPr lang="en-US" dirty="0" smtClean="0">
                <a:solidFill>
                  <a:srgbClr val="000066"/>
                </a:solidFill>
                <a:cs typeface="Times New Roman" pitchFamily="16" charset="0"/>
              </a:rPr>
              <a:t>challenges</a:t>
            </a:r>
            <a:endParaRPr lang="en-US" dirty="0">
              <a:solidFill>
                <a:srgbClr val="000066"/>
              </a:solidFill>
              <a:cs typeface="Times New Roman" pitchFamily="16" charset="0"/>
            </a:endParaRPr>
          </a:p>
        </p:txBody>
      </p:sp>
      <p:sp>
        <p:nvSpPr>
          <p:cNvPr id="25602" name="Rectangle 2"/>
          <p:cNvSpPr>
            <a:spLocks noChangeArrowheads="1"/>
          </p:cNvSpPr>
          <p:nvPr/>
        </p:nvSpPr>
        <p:spPr bwMode="auto">
          <a:xfrm>
            <a:off x="685800" y="25146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04" name="Rectangle 4"/>
          <p:cNvSpPr>
            <a:spLocks noChangeArrowheads="1"/>
          </p:cNvSpPr>
          <p:nvPr/>
        </p:nvSpPr>
        <p:spPr bwMode="auto">
          <a:xfrm>
            <a:off x="609600" y="1655762"/>
            <a:ext cx="7739062" cy="421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smtClean="0">
                <a:solidFill>
                  <a:srgbClr val="000000"/>
                </a:solidFill>
                <a:latin typeface="Arial" charset="0"/>
                <a:ea typeface="DejaVu Sans" charset="0"/>
                <a:cs typeface="DejaVu Sans" charset="0"/>
              </a:rPr>
              <a:t>Rapidly changing technology and releases require </a:t>
            </a:r>
            <a:r>
              <a:rPr lang="en-US" sz="2400" b="1" dirty="0" smtClean="0">
                <a:solidFill>
                  <a:schemeClr val="accent2">
                    <a:lumMod val="50000"/>
                  </a:schemeClr>
                </a:solidFill>
                <a:latin typeface="Arial" charset="0"/>
                <a:ea typeface="DejaVu Sans" charset="0"/>
                <a:cs typeface="DejaVu Sans" charset="0"/>
              </a:rPr>
              <a:t>continuous updates to educational material</a:t>
            </a: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b="1" dirty="0" smtClean="0">
              <a:solidFill>
                <a:srgbClr val="000000"/>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smtClean="0">
                <a:solidFill>
                  <a:srgbClr val="000000"/>
                </a:solidFill>
                <a:latin typeface="Arial" charset="0"/>
                <a:ea typeface="DejaVu Sans" charset="0"/>
                <a:cs typeface="DejaVu Sans" charset="0"/>
              </a:rPr>
              <a:t>Limited engagement </a:t>
            </a:r>
            <a:r>
              <a:rPr lang="en-US" sz="2400" b="1" dirty="0" smtClean="0">
                <a:solidFill>
                  <a:srgbClr val="000000"/>
                </a:solidFill>
                <a:latin typeface="Arial" charset="0"/>
                <a:ea typeface="DejaVu Sans" charset="0"/>
                <a:cs typeface="DejaVu Sans" charset="0"/>
              </a:rPr>
              <a:t>of faculty in FOSS4G </a:t>
            </a:r>
            <a:r>
              <a:rPr lang="en-US" sz="2400" b="1" dirty="0" smtClean="0">
                <a:solidFill>
                  <a:srgbClr val="000000"/>
                </a:solidFill>
                <a:latin typeface="Arial" charset="0"/>
                <a:ea typeface="DejaVu Sans" charset="0"/>
                <a:cs typeface="DejaVu Sans" charset="0"/>
              </a:rPr>
              <a:t>projects</a:t>
            </a: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a:solidFill>
                <a:srgbClr val="000000"/>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smtClean="0">
                <a:solidFill>
                  <a:srgbClr val="000000"/>
                </a:solidFill>
                <a:latin typeface="Arial" charset="0"/>
                <a:ea typeface="DejaVu Sans" charset="0"/>
                <a:cs typeface="DejaVu Sans" charset="0"/>
              </a:rPr>
              <a:t>Selecting the right software for the course or application is confusing for faculty newcomers</a:t>
            </a:r>
            <a:endParaRPr lang="en-US" sz="2400" b="1" dirty="0">
              <a:solidFill>
                <a:srgbClr val="000000"/>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b="1" dirty="0" smtClean="0">
              <a:solidFill>
                <a:srgbClr val="000000"/>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smtClean="0">
                <a:solidFill>
                  <a:srgbClr val="000000"/>
                </a:solidFill>
                <a:latin typeface="Arial" charset="0"/>
                <a:ea typeface="DejaVu Sans" charset="0"/>
                <a:cs typeface="DejaVu Sans" charset="0"/>
              </a:rPr>
              <a:t>Data acquisition and integration still takes a lot of time: do we need </a:t>
            </a:r>
            <a:r>
              <a:rPr lang="en-US" sz="2400" b="1" dirty="0" err="1" smtClean="0">
                <a:solidFill>
                  <a:srgbClr val="008000"/>
                </a:solidFill>
                <a:latin typeface="Arial" charset="0"/>
                <a:ea typeface="DejaVu Sans" charset="0"/>
                <a:cs typeface="DejaVu Sans" charset="0"/>
              </a:rPr>
              <a:t>OpenGeo</a:t>
            </a:r>
            <a:r>
              <a:rPr lang="en-US" sz="2400" b="1" dirty="0" smtClean="0">
                <a:solidFill>
                  <a:srgbClr val="008000"/>
                </a:solidFill>
                <a:latin typeface="Arial" charset="0"/>
                <a:ea typeface="DejaVu Sans" charset="0"/>
                <a:cs typeface="DejaVu Sans" charset="0"/>
              </a:rPr>
              <a:t> on-line</a:t>
            </a:r>
            <a:r>
              <a:rPr lang="en-US" sz="2400" b="1" dirty="0" smtClean="0">
                <a:solidFill>
                  <a:srgbClr val="000000"/>
                </a:solidFill>
                <a:latin typeface="Arial" charset="0"/>
                <a:ea typeface="DejaVu Sans" charset="0"/>
                <a:cs typeface="DejaVu Sans" charset="0"/>
              </a:rPr>
              <a:t>?</a:t>
            </a:r>
            <a:endParaRPr lang="en-US" sz="2400" b="1" dirty="0" smtClean="0">
              <a:solidFill>
                <a:srgbClr val="000000"/>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b="1" dirty="0">
              <a:solidFill>
                <a:srgbClr val="000000"/>
              </a:solidFill>
              <a:latin typeface="Arial" charset="0"/>
              <a:ea typeface="DejaVu Sans" charset="0"/>
              <a:cs typeface="DejaVu San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533400" y="357188"/>
            <a:ext cx="8077200" cy="785812"/>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cs typeface="Times New Roman" pitchFamily="16" charset="0"/>
              </a:rPr>
              <a:t>Conclusions: </a:t>
            </a:r>
            <a:r>
              <a:rPr lang="en-US" dirty="0" smtClean="0">
                <a:solidFill>
                  <a:srgbClr val="000066"/>
                </a:solidFill>
                <a:cs typeface="Times New Roman" pitchFamily="16" charset="0"/>
              </a:rPr>
              <a:t>ideas for future</a:t>
            </a:r>
            <a:endParaRPr lang="en-US" dirty="0">
              <a:solidFill>
                <a:srgbClr val="000066"/>
              </a:solidFill>
              <a:cs typeface="Times New Roman" pitchFamily="16" charset="0"/>
            </a:endParaRPr>
          </a:p>
        </p:txBody>
      </p:sp>
      <p:sp>
        <p:nvSpPr>
          <p:cNvPr id="25602" name="Rectangle 2"/>
          <p:cNvSpPr>
            <a:spLocks noChangeArrowheads="1"/>
          </p:cNvSpPr>
          <p:nvPr/>
        </p:nvSpPr>
        <p:spPr bwMode="auto">
          <a:xfrm>
            <a:off x="685800" y="25146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04" name="Rectangle 4"/>
          <p:cNvSpPr>
            <a:spLocks noChangeArrowheads="1"/>
          </p:cNvSpPr>
          <p:nvPr/>
        </p:nvSpPr>
        <p:spPr bwMode="auto">
          <a:xfrm>
            <a:off x="609600" y="1219200"/>
            <a:ext cx="7696200" cy="518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a:solidFill>
                  <a:srgbClr val="008000"/>
                </a:solidFill>
                <a:latin typeface="Arial" charset="0"/>
                <a:ea typeface="DejaVu Sans" charset="0"/>
                <a:cs typeface="DejaVu Sans" charset="0"/>
              </a:rPr>
              <a:t>OSGeo educator </a:t>
            </a:r>
            <a:r>
              <a:rPr lang="en-US" sz="2400" b="1" dirty="0" smtClean="0">
                <a:solidFill>
                  <a:srgbClr val="008000"/>
                </a:solidFill>
                <a:latin typeface="Arial" charset="0"/>
                <a:ea typeface="DejaVu Sans" charset="0"/>
                <a:cs typeface="DejaVu Sans" charset="0"/>
              </a:rPr>
              <a:t>wiki page: </a:t>
            </a:r>
            <a:r>
              <a:rPr lang="en-US" sz="2000" b="1" dirty="0" smtClean="0">
                <a:solidFill>
                  <a:srgbClr val="000000"/>
                </a:solidFill>
                <a:latin typeface="Arial" charset="0"/>
                <a:ea typeface="DejaVu Sans" charset="0"/>
                <a:cs typeface="DejaVu Sans" charset="0"/>
              </a:rPr>
              <a:t>pool </a:t>
            </a:r>
            <a:r>
              <a:rPr lang="en-US" sz="2000" b="1" dirty="0" smtClean="0">
                <a:solidFill>
                  <a:srgbClr val="000000"/>
                </a:solidFill>
                <a:latin typeface="Arial" charset="0"/>
                <a:ea typeface="DejaVu Sans" charset="0"/>
                <a:cs typeface="DejaVu Sans" charset="0"/>
              </a:rPr>
              <a:t>of faculty who could serve on student </a:t>
            </a:r>
            <a:r>
              <a:rPr lang="en-US" sz="2000" b="1" dirty="0" smtClean="0">
                <a:solidFill>
                  <a:srgbClr val="000000"/>
                </a:solidFill>
                <a:latin typeface="Arial" charset="0"/>
                <a:ea typeface="DejaVu Sans" charset="0"/>
                <a:cs typeface="DejaVu Sans" charset="0"/>
              </a:rPr>
              <a:t>BS, MS, </a:t>
            </a:r>
            <a:r>
              <a:rPr lang="en-US" sz="2000" b="1" dirty="0" smtClean="0">
                <a:solidFill>
                  <a:srgbClr val="000000"/>
                </a:solidFill>
                <a:latin typeface="Arial" charset="0"/>
                <a:ea typeface="DejaVu Sans" charset="0"/>
                <a:cs typeface="DejaVu Sans" charset="0"/>
              </a:rPr>
              <a:t>PhD </a:t>
            </a:r>
            <a:r>
              <a:rPr lang="en-US" sz="2000" b="1" dirty="0" smtClean="0">
                <a:solidFill>
                  <a:srgbClr val="000000"/>
                </a:solidFill>
                <a:latin typeface="Arial" charset="0"/>
                <a:ea typeface="DejaVu Sans" charset="0"/>
                <a:cs typeface="DejaVu Sans" charset="0"/>
              </a:rPr>
              <a:t>committees or as advisors (similar to OSGeo advocate wiki)</a:t>
            </a: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b="1" dirty="0" smtClean="0">
              <a:solidFill>
                <a:srgbClr val="000000"/>
              </a:solidFill>
              <a:latin typeface="Arial" charset="0"/>
              <a:ea typeface="DejaVu Sans" charset="0"/>
              <a:cs typeface="DejaVu Sans" charset="0"/>
            </a:endParaRPr>
          </a:p>
          <a:p>
            <a:pPr>
              <a:lnSpc>
                <a:spcPct val="95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a:solidFill>
                  <a:srgbClr val="008000"/>
                </a:solidFill>
                <a:latin typeface="Arial" charset="0"/>
                <a:ea typeface="DejaVu Sans" charset="0"/>
                <a:cs typeface="DejaVu Sans" charset="0"/>
              </a:rPr>
              <a:t>OSGeo graduate student wiki: </a:t>
            </a:r>
            <a:r>
              <a:rPr lang="en-US" sz="2000" b="1" dirty="0">
                <a:solidFill>
                  <a:srgbClr val="000000"/>
                </a:solidFill>
                <a:latin typeface="Arial" charset="0"/>
                <a:ea typeface="DejaVu Sans" charset="0"/>
                <a:cs typeface="DejaVu Sans" charset="0"/>
              </a:rPr>
              <a:t>student exchange, Research Assistant positions</a:t>
            </a:r>
          </a:p>
          <a:p>
            <a:pPr>
              <a:lnSpc>
                <a:spcPct val="95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b="1" dirty="0" smtClean="0">
              <a:solidFill>
                <a:srgbClr val="000000"/>
              </a:solidFill>
              <a:latin typeface="Arial" charset="0"/>
              <a:ea typeface="DejaVu Sans" charset="0"/>
              <a:cs typeface="DejaVu Sans" charset="0"/>
            </a:endParaRPr>
          </a:p>
          <a:p>
            <a:pPr>
              <a:lnSpc>
                <a:spcPct val="95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smtClean="0">
                <a:solidFill>
                  <a:srgbClr val="008000"/>
                </a:solidFill>
                <a:latin typeface="Arial" charset="0"/>
                <a:ea typeface="DejaVu Sans" charset="0"/>
                <a:cs typeface="DejaVu Sans" charset="0"/>
              </a:rPr>
              <a:t>Community sprints: </a:t>
            </a:r>
            <a:r>
              <a:rPr lang="en-US" sz="2000" b="1" dirty="0" smtClean="0">
                <a:solidFill>
                  <a:srgbClr val="000000"/>
                </a:solidFill>
                <a:latin typeface="Arial" charset="0"/>
                <a:ea typeface="DejaVu Sans" charset="0"/>
                <a:cs typeface="DejaVu Sans" charset="0"/>
              </a:rPr>
              <a:t>participate, organize, send students (CTU </a:t>
            </a:r>
            <a:r>
              <a:rPr lang="en-US" sz="2000" b="1" dirty="0">
                <a:solidFill>
                  <a:srgbClr val="000000"/>
                </a:solidFill>
                <a:latin typeface="Arial" charset="0"/>
                <a:ea typeface="DejaVu Sans" charset="0"/>
                <a:cs typeface="DejaVu Sans" charset="0"/>
              </a:rPr>
              <a:t>Prague GRASS code </a:t>
            </a:r>
            <a:r>
              <a:rPr lang="en-US" sz="2000" b="1" dirty="0" smtClean="0">
                <a:solidFill>
                  <a:srgbClr val="000000"/>
                </a:solidFill>
                <a:latin typeface="Arial" charset="0"/>
                <a:ea typeface="DejaVu Sans" charset="0"/>
                <a:cs typeface="DejaVu Sans" charset="0"/>
              </a:rPr>
              <a:t>sprints)</a:t>
            </a:r>
          </a:p>
          <a:p>
            <a:pPr>
              <a:lnSpc>
                <a:spcPct val="95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b="1" dirty="0" smtClean="0">
              <a:solidFill>
                <a:srgbClr val="000000"/>
              </a:solidFill>
              <a:latin typeface="Arial" charset="0"/>
              <a:ea typeface="DejaVu Sans" charset="0"/>
              <a:cs typeface="DejaVu Sans" charset="0"/>
            </a:endParaRPr>
          </a:p>
          <a:p>
            <a:pPr>
              <a:lnSpc>
                <a:spcPct val="95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a:solidFill>
                  <a:srgbClr val="008000"/>
                </a:solidFill>
                <a:latin typeface="Arial" charset="0"/>
                <a:ea typeface="DejaVu Sans" charset="0"/>
                <a:cs typeface="DejaVu Sans" charset="0"/>
              </a:rPr>
              <a:t>Google Summer of Code: </a:t>
            </a:r>
            <a:r>
              <a:rPr lang="en-US" sz="2000" b="1" dirty="0">
                <a:solidFill>
                  <a:srgbClr val="000000"/>
                </a:solidFill>
                <a:latin typeface="Arial" charset="0"/>
                <a:ea typeface="DejaVu Sans" charset="0"/>
                <a:cs typeface="DejaVu Sans" charset="0"/>
              </a:rPr>
              <a:t>co-mentor students</a:t>
            </a: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b="1" dirty="0" smtClean="0">
              <a:solidFill>
                <a:srgbClr val="000000"/>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smtClean="0">
                <a:solidFill>
                  <a:srgbClr val="008000"/>
                </a:solidFill>
                <a:latin typeface="Arial" charset="0"/>
                <a:ea typeface="DejaVu Sans" charset="0"/>
                <a:cs typeface="DejaVu Sans" charset="0"/>
              </a:rPr>
              <a:t>OSGeo </a:t>
            </a:r>
            <a:r>
              <a:rPr lang="en-US" sz="2400" b="1" dirty="0">
                <a:solidFill>
                  <a:srgbClr val="008000"/>
                </a:solidFill>
                <a:latin typeface="Arial" charset="0"/>
                <a:ea typeface="DejaVu Sans" charset="0"/>
                <a:cs typeface="DejaVu Sans" charset="0"/>
              </a:rPr>
              <a:t>REL network</a:t>
            </a: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b="1" dirty="0">
              <a:solidFill>
                <a:srgbClr val="000000"/>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a:solidFill>
                  <a:srgbClr val="008000"/>
                </a:solidFill>
                <a:latin typeface="Arial" charset="0"/>
                <a:ea typeface="DejaVu Sans" charset="0"/>
                <a:cs typeface="DejaVu Sans" charset="0"/>
              </a:rPr>
              <a:t>S</a:t>
            </a:r>
            <a:r>
              <a:rPr lang="en-US" sz="2400" b="1" dirty="0" smtClean="0">
                <a:solidFill>
                  <a:srgbClr val="008000"/>
                </a:solidFill>
                <a:latin typeface="Arial" charset="0"/>
                <a:ea typeface="DejaVu Sans" charset="0"/>
                <a:cs typeface="DejaVu Sans" charset="0"/>
              </a:rPr>
              <a:t>eek </a:t>
            </a:r>
            <a:r>
              <a:rPr lang="en-US" sz="2400" b="1" dirty="0">
                <a:solidFill>
                  <a:srgbClr val="008000"/>
                </a:solidFill>
                <a:latin typeface="Arial" charset="0"/>
                <a:ea typeface="DejaVu Sans" charset="0"/>
                <a:cs typeface="DejaVu Sans" charset="0"/>
              </a:rPr>
              <a:t>funding for FOSS4G academic infrastructure</a:t>
            </a:r>
            <a:r>
              <a:rPr lang="en-US" sz="2000" b="1" dirty="0">
                <a:solidFill>
                  <a:srgbClr val="008000"/>
                </a:solidFill>
                <a:latin typeface="Arial" charset="0"/>
                <a:ea typeface="DejaVu Sans" charset="0"/>
                <a:cs typeface="DejaVu Sans" charset="0"/>
              </a:rPr>
              <a:t> </a:t>
            </a:r>
            <a:r>
              <a:rPr lang="en-US" sz="2000" b="1" dirty="0">
                <a:solidFill>
                  <a:srgbClr val="000000"/>
                </a:solidFill>
                <a:latin typeface="Arial" charset="0"/>
                <a:ea typeface="DejaVu Sans" charset="0"/>
                <a:cs typeface="DejaVu Sans" charset="0"/>
              </a:rPr>
              <a:t>– </a:t>
            </a: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dirty="0" err="1">
                <a:solidFill>
                  <a:srgbClr val="000000"/>
                </a:solidFill>
                <a:latin typeface="Arial" charset="0"/>
                <a:ea typeface="DejaVu Sans" charset="0"/>
                <a:cs typeface="DejaVu Sans" charset="0"/>
              </a:rPr>
              <a:t>Phill</a:t>
            </a:r>
            <a:r>
              <a:rPr lang="en-US" sz="2000" b="1" dirty="0">
                <a:solidFill>
                  <a:srgbClr val="000000"/>
                </a:solidFill>
                <a:latin typeface="Arial" charset="0"/>
                <a:ea typeface="DejaVu Sans" charset="0"/>
                <a:cs typeface="DejaVu Sans" charset="0"/>
              </a:rPr>
              <a:t> Davis FOSS4G academy and MOOC </a:t>
            </a:r>
            <a:r>
              <a:rPr lang="en-US" sz="2000" b="1" dirty="0" smtClean="0">
                <a:solidFill>
                  <a:srgbClr val="000000"/>
                </a:solidFill>
                <a:latin typeface="Arial" charset="0"/>
                <a:ea typeface="DejaVu Sans" charset="0"/>
                <a:cs typeface="DejaVu Sans" charset="0"/>
              </a:rPr>
              <a:t>presentation</a:t>
            </a:r>
            <a:endParaRPr lang="en-US" sz="2400" b="1" dirty="0">
              <a:solidFill>
                <a:srgbClr val="008000"/>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a:solidFill>
                <a:srgbClr val="000000"/>
              </a:solidFill>
              <a:latin typeface="Arial" charset="0"/>
              <a:ea typeface="DejaVu Sans" charset="0"/>
              <a:cs typeface="DejaVu Sans" charset="0"/>
            </a:endParaRPr>
          </a:p>
        </p:txBody>
      </p:sp>
    </p:spTree>
    <p:extLst>
      <p:ext uri="{BB962C8B-B14F-4D97-AF65-F5344CB8AC3E}">
        <p14:creationId xmlns:p14="http://schemas.microsoft.com/office/powerpoint/2010/main" val="37053122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orldblank_bw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4038600"/>
            <a:ext cx="3429000" cy="1765083"/>
          </a:xfrm>
          <a:prstGeom prst="rect">
            <a:avLst/>
          </a:prstGeom>
        </p:spPr>
      </p:pic>
      <p:sp>
        <p:nvSpPr>
          <p:cNvPr id="8193" name="Rectangle 1"/>
          <p:cNvSpPr>
            <a:spLocks noGrp="1" noChangeArrowheads="1"/>
          </p:cNvSpPr>
          <p:nvPr>
            <p:ph type="title" idx="4294967295"/>
          </p:nvPr>
        </p:nvSpPr>
        <p:spPr>
          <a:xfrm>
            <a:off x="457199" y="474663"/>
            <a:ext cx="8562975" cy="511175"/>
          </a:xfrm>
          <a:ln/>
        </p:spPr>
        <p:txBody>
          <a:bodyPr lIns="123480" rIns="147960"/>
          <a:lstStyle/>
          <a:p>
            <a:pPr algn="l">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ea typeface="Monaco" pitchFamily="49" charset="0"/>
                <a:cs typeface="Monaco" pitchFamily="49" charset="0"/>
              </a:rPr>
              <a:t>What may help </a:t>
            </a:r>
            <a:endParaRPr lang="en-US" dirty="0">
              <a:solidFill>
                <a:srgbClr val="000066"/>
              </a:solidFill>
              <a:ea typeface="Monaco" pitchFamily="49" charset="0"/>
              <a:cs typeface="Monaco" pitchFamily="49" charset="0"/>
            </a:endParaRPr>
          </a:p>
        </p:txBody>
      </p:sp>
      <p:sp>
        <p:nvSpPr>
          <p:cNvPr id="8194" name="Rectangle 2"/>
          <p:cNvSpPr>
            <a:spLocks noChangeArrowheads="1"/>
          </p:cNvSpPr>
          <p:nvPr/>
        </p:nvSpPr>
        <p:spPr bwMode="auto">
          <a:xfrm>
            <a:off x="6934200" y="5791201"/>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95" name="Rectangle 3"/>
          <p:cNvSpPr>
            <a:spLocks noChangeArrowheads="1"/>
          </p:cNvSpPr>
          <p:nvPr/>
        </p:nvSpPr>
        <p:spPr bwMode="auto">
          <a:xfrm>
            <a:off x="6934200" y="4648201"/>
            <a:ext cx="184150"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96" name="Rectangle 4"/>
          <p:cNvSpPr>
            <a:spLocks noChangeArrowheads="1"/>
          </p:cNvSpPr>
          <p:nvPr/>
        </p:nvSpPr>
        <p:spPr bwMode="auto">
          <a:xfrm>
            <a:off x="457200" y="1295400"/>
            <a:ext cx="5867400" cy="517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smtClean="0">
                <a:solidFill>
                  <a:srgbClr val="00664D"/>
                </a:solidFill>
                <a:latin typeface="Arial" charset="0"/>
                <a:ea typeface="DejaVu Sans" charset="0"/>
                <a:cs typeface="DejaVu Sans" charset="0"/>
              </a:rPr>
              <a:t>Global network of Open Source Geospatial Research and Education Laboratories: </a:t>
            </a: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a:solidFill>
                <a:srgbClr val="00664D"/>
              </a:solidFill>
              <a:latin typeface="Arial" charset="0"/>
              <a:ea typeface="DejaVu Sans" charset="0"/>
              <a:cs typeface="DejaVu Sans" charset="0"/>
            </a:endParaRPr>
          </a:p>
          <a:p>
            <a:pPr marL="342900"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rgbClr val="000000"/>
                </a:solidFill>
                <a:latin typeface="+mn-lt"/>
                <a:ea typeface="DejaVu Sans" charset="0"/>
                <a:cs typeface="DejaVu Sans" charset="0"/>
              </a:rPr>
              <a:t>ICA</a:t>
            </a:r>
            <a:r>
              <a:rPr lang="en-US" sz="2000" dirty="0" smtClean="0">
                <a:solidFill>
                  <a:srgbClr val="000000"/>
                </a:solidFill>
                <a:latin typeface="+mn-lt"/>
                <a:ea typeface="DejaVu Sans" charset="0"/>
                <a:cs typeface="DejaVu Sans" charset="0"/>
              </a:rPr>
              <a:t>-OSGeo </a:t>
            </a:r>
            <a:r>
              <a:rPr lang="en-US" sz="2000" dirty="0" smtClean="0">
                <a:solidFill>
                  <a:srgbClr val="000000"/>
                </a:solidFill>
                <a:latin typeface="+mn-lt"/>
                <a:ea typeface="DejaVu Sans" charset="0"/>
                <a:cs typeface="DejaVu Sans" charset="0"/>
              </a:rPr>
              <a:t>MOU: </a:t>
            </a:r>
            <a:r>
              <a:rPr lang="en-GB" sz="2000" dirty="0" smtClean="0">
                <a:solidFill>
                  <a:srgbClr val="000000"/>
                </a:solidFill>
                <a:latin typeface="+mn-lt"/>
              </a:rPr>
              <a:t>b</a:t>
            </a:r>
            <a:r>
              <a:rPr lang="en-GB" sz="2000" dirty="0" smtClean="0">
                <a:solidFill>
                  <a:srgbClr val="000000"/>
                </a:solidFill>
                <a:latin typeface="+mn-lt"/>
              </a:rPr>
              <a:t>uild </a:t>
            </a:r>
            <a:r>
              <a:rPr lang="en-GB" sz="2000" dirty="0">
                <a:solidFill>
                  <a:srgbClr val="000000"/>
                </a:solidFill>
                <a:latin typeface="+mn-lt"/>
              </a:rPr>
              <a:t>teaching and research infrastructure  </a:t>
            </a:r>
            <a:r>
              <a:rPr lang="en-GB" sz="2000" dirty="0" smtClean="0">
                <a:solidFill>
                  <a:srgbClr val="000000"/>
                </a:solidFill>
                <a:latin typeface="+mn-lt"/>
              </a:rPr>
              <a:t>worldwide</a:t>
            </a:r>
            <a:r>
              <a:rPr lang="en-US" sz="2000" dirty="0" smtClean="0">
                <a:solidFill>
                  <a:schemeClr val="tx1">
                    <a:lumMod val="85000"/>
                    <a:lumOff val="15000"/>
                  </a:schemeClr>
                </a:solidFill>
                <a:latin typeface="Arial" charset="0"/>
                <a:ea typeface="DejaVu Sans" charset="0"/>
                <a:cs typeface="DejaVu Sans" charset="0"/>
              </a:rPr>
              <a:t> </a:t>
            </a:r>
          </a:p>
          <a:p>
            <a:pPr marL="342900"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rgbClr val="262626"/>
                </a:solidFill>
                <a:latin typeface="Arial" charset="0"/>
                <a:ea typeface="DejaVu Sans" charset="0"/>
                <a:cs typeface="DejaVu Sans" charset="0"/>
              </a:rPr>
              <a:t>open network: please join!</a:t>
            </a:r>
          </a:p>
          <a:p>
            <a:pPr marL="342900"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rgbClr val="262626"/>
                </a:solidFill>
                <a:latin typeface="Arial" charset="0"/>
                <a:ea typeface="DejaVu Sans" charset="0"/>
                <a:cs typeface="DejaVu Sans" charset="0"/>
              </a:rPr>
              <a:t>current laboratories, more announced </a:t>
            </a:r>
          </a:p>
          <a:p>
            <a:pPr marL="1085850" lvl="1"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kern="0" dirty="0" smtClean="0">
                <a:solidFill>
                  <a:srgbClr val="000000"/>
                </a:solidFill>
                <a:latin typeface="+mn-lt"/>
                <a:ea typeface="ＭＳ Ｐゴシック" charset="0"/>
              </a:rPr>
              <a:t>University </a:t>
            </a:r>
            <a:r>
              <a:rPr lang="en-GB" sz="1400" kern="0" dirty="0">
                <a:solidFill>
                  <a:srgbClr val="000000"/>
                </a:solidFill>
                <a:latin typeface="+mn-lt"/>
                <a:ea typeface="ＭＳ Ｐゴシック" charset="0"/>
              </a:rPr>
              <a:t>of </a:t>
            </a:r>
            <a:r>
              <a:rPr lang="en-GB" sz="1400" kern="0" dirty="0" smtClean="0">
                <a:solidFill>
                  <a:srgbClr val="000000"/>
                </a:solidFill>
                <a:latin typeface="+mn-lt"/>
                <a:ea typeface="ＭＳ Ｐゴシック" charset="0"/>
              </a:rPr>
              <a:t>Pretoria, South Africa </a:t>
            </a:r>
          </a:p>
          <a:p>
            <a:pPr marL="1085850" lvl="1"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kern="0" dirty="0" smtClean="0">
                <a:solidFill>
                  <a:srgbClr val="000000"/>
                </a:solidFill>
                <a:latin typeface="+mn-lt"/>
                <a:ea typeface="ＭＳ Ｐゴシック" charset="0"/>
              </a:rPr>
              <a:t>University </a:t>
            </a:r>
            <a:r>
              <a:rPr lang="en-GB" sz="1400" kern="0" dirty="0">
                <a:solidFill>
                  <a:srgbClr val="000000"/>
                </a:solidFill>
                <a:latin typeface="+mn-lt"/>
                <a:ea typeface="ＭＳ Ｐゴシック" charset="0"/>
              </a:rPr>
              <a:t>of Nottingham, </a:t>
            </a:r>
            <a:r>
              <a:rPr lang="en-GB" sz="1400" kern="0" dirty="0" smtClean="0">
                <a:solidFill>
                  <a:srgbClr val="000000"/>
                </a:solidFill>
                <a:latin typeface="+mn-lt"/>
                <a:ea typeface="ＭＳ Ｐゴシック" charset="0"/>
              </a:rPr>
              <a:t>UK </a:t>
            </a:r>
          </a:p>
          <a:p>
            <a:pPr marL="1085850" lvl="1"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kern="0" dirty="0" smtClean="0">
                <a:solidFill>
                  <a:srgbClr val="000000"/>
                </a:solidFill>
                <a:latin typeface="+mn-lt"/>
                <a:ea typeface="ＭＳ Ｐゴシック" charset="0"/>
              </a:rPr>
              <a:t>University </a:t>
            </a:r>
            <a:r>
              <a:rPr lang="en-GB" sz="1400" kern="0" dirty="0">
                <a:solidFill>
                  <a:srgbClr val="000000"/>
                </a:solidFill>
                <a:latin typeface="+mn-lt"/>
                <a:ea typeface="ＭＳ Ｐゴシック" charset="0"/>
              </a:rPr>
              <a:t>of </a:t>
            </a:r>
            <a:r>
              <a:rPr lang="en-GB" sz="1400" kern="0" dirty="0" err="1">
                <a:solidFill>
                  <a:srgbClr val="000000"/>
                </a:solidFill>
                <a:latin typeface="+mn-lt"/>
                <a:ea typeface="ＭＳ Ｐゴシック" charset="0"/>
              </a:rPr>
              <a:t>Girona</a:t>
            </a:r>
            <a:r>
              <a:rPr lang="en-GB" sz="1400" kern="0" dirty="0">
                <a:solidFill>
                  <a:srgbClr val="000000"/>
                </a:solidFill>
                <a:latin typeface="+mn-lt"/>
                <a:ea typeface="ＭＳ Ｐゴシック" charset="0"/>
              </a:rPr>
              <a:t>, </a:t>
            </a:r>
            <a:r>
              <a:rPr lang="en-GB" sz="1400" kern="0" dirty="0" smtClean="0">
                <a:solidFill>
                  <a:srgbClr val="000000"/>
                </a:solidFill>
                <a:latin typeface="+mn-lt"/>
                <a:ea typeface="ＭＳ Ｐゴシック" charset="0"/>
              </a:rPr>
              <a:t>Spain </a:t>
            </a:r>
          </a:p>
          <a:p>
            <a:pPr marL="1085850" lvl="1"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kern="0" dirty="0" smtClean="0">
                <a:solidFill>
                  <a:srgbClr val="000000"/>
                </a:solidFill>
                <a:latin typeface="+mn-lt"/>
                <a:ea typeface="ＭＳ Ｐゴシック" charset="0"/>
              </a:rPr>
              <a:t>Federal </a:t>
            </a:r>
            <a:r>
              <a:rPr lang="en-GB" sz="1400" kern="0" dirty="0">
                <a:solidFill>
                  <a:srgbClr val="000000"/>
                </a:solidFill>
                <a:latin typeface="+mn-lt"/>
                <a:ea typeface="ＭＳ Ｐゴシック" charset="0"/>
              </a:rPr>
              <a:t>University of Paraná, </a:t>
            </a:r>
            <a:r>
              <a:rPr lang="en-GB" sz="1400" kern="0" dirty="0" smtClean="0">
                <a:solidFill>
                  <a:srgbClr val="000000"/>
                </a:solidFill>
                <a:latin typeface="+mn-lt"/>
                <a:ea typeface="ＭＳ Ｐゴシック" charset="0"/>
              </a:rPr>
              <a:t>Brazil </a:t>
            </a:r>
          </a:p>
          <a:p>
            <a:pPr marL="1085850" lvl="1"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kern="0" dirty="0" err="1" smtClean="0">
                <a:solidFill>
                  <a:srgbClr val="000000"/>
                </a:solidFill>
                <a:latin typeface="+mn-lt"/>
                <a:ea typeface="ＭＳ Ｐゴシック" charset="0"/>
              </a:rPr>
              <a:t>UNottingham</a:t>
            </a:r>
            <a:r>
              <a:rPr lang="en-GB" sz="1400" kern="0" dirty="0" smtClean="0">
                <a:solidFill>
                  <a:srgbClr val="000000"/>
                </a:solidFill>
                <a:latin typeface="+mn-lt"/>
                <a:ea typeface="ＭＳ Ｐゴシック" charset="0"/>
              </a:rPr>
              <a:t> Malaysia Campus, Malaysia </a:t>
            </a:r>
          </a:p>
          <a:p>
            <a:pPr marL="1085850" lvl="1"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kern="0" dirty="0" smtClean="0">
                <a:solidFill>
                  <a:srgbClr val="000000"/>
                </a:solidFill>
                <a:latin typeface="+mn-lt"/>
                <a:ea typeface="ＭＳ Ｐゴシック" charset="0"/>
              </a:rPr>
              <a:t>NCSU, USA</a:t>
            </a:r>
            <a:endParaRPr lang="en-GB" sz="1400" kern="0" dirty="0">
              <a:solidFill>
                <a:srgbClr val="000000"/>
              </a:solidFill>
              <a:latin typeface="+mn-lt"/>
              <a:ea typeface="ＭＳ Ｐゴシック" charset="0"/>
            </a:endParaRPr>
          </a:p>
          <a:p>
            <a:pPr marL="342900" lvl="0" indent="-342900" defTabSz="914400" eaLnBrk="0" hangingPunct="0">
              <a:lnSpc>
                <a:spcPct val="100000"/>
              </a:lnSpc>
              <a:spcBef>
                <a:spcPct val="20000"/>
              </a:spcBef>
              <a:buClrTx/>
              <a:buSzPct val="80000"/>
            </a:pPr>
            <a:endParaRPr lang="en-GB" sz="1000" kern="0" dirty="0">
              <a:solidFill>
                <a:srgbClr val="000000"/>
              </a:solidFill>
              <a:latin typeface="Verdana" charset="0"/>
              <a:ea typeface="ＭＳ Ｐゴシック"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dirty="0" smtClean="0">
                <a:solidFill>
                  <a:srgbClr val="00664D"/>
                </a:solidFill>
                <a:latin typeface="Arial" charset="0"/>
                <a:ea typeface="DejaVu Sans" charset="0"/>
                <a:cs typeface="DejaVu Sans" charset="0"/>
              </a:rPr>
              <a:t>thanks </a:t>
            </a:r>
            <a:r>
              <a:rPr lang="en-US" sz="2000" b="1" dirty="0" smtClean="0">
                <a:solidFill>
                  <a:srgbClr val="00664D"/>
                </a:solidFill>
                <a:latin typeface="Arial" charset="0"/>
                <a:ea typeface="DejaVu Sans" charset="0"/>
                <a:cs typeface="DejaVu Sans" charset="0"/>
              </a:rPr>
              <a:t>to </a:t>
            </a:r>
            <a:r>
              <a:rPr lang="en-US" sz="2000" b="1" dirty="0" err="1" smtClean="0">
                <a:solidFill>
                  <a:srgbClr val="00664D"/>
                </a:solidFill>
                <a:latin typeface="Arial" charset="0"/>
                <a:ea typeface="DejaVu Sans" charset="0"/>
                <a:cs typeface="DejaVu Sans" charset="0"/>
              </a:rPr>
              <a:t>Suchith</a:t>
            </a:r>
            <a:r>
              <a:rPr lang="en-US" sz="2000" b="1" dirty="0" smtClean="0">
                <a:solidFill>
                  <a:srgbClr val="00664D"/>
                </a:solidFill>
                <a:latin typeface="Arial" charset="0"/>
                <a:ea typeface="DejaVu Sans" charset="0"/>
                <a:cs typeface="DejaVu Sans" charset="0"/>
              </a:rPr>
              <a:t> </a:t>
            </a:r>
            <a:r>
              <a:rPr lang="en-US" sz="2000" b="1" dirty="0" err="1" smtClean="0">
                <a:solidFill>
                  <a:srgbClr val="00664D"/>
                </a:solidFill>
                <a:latin typeface="Arial" charset="0"/>
                <a:ea typeface="DejaVu Sans" charset="0"/>
                <a:cs typeface="DejaVu Sans" charset="0"/>
              </a:rPr>
              <a:t>Anand</a:t>
            </a:r>
            <a:r>
              <a:rPr lang="en-US" sz="2000" b="1" dirty="0" smtClean="0">
                <a:solidFill>
                  <a:srgbClr val="00664D"/>
                </a:solidFill>
                <a:latin typeface="Arial" charset="0"/>
                <a:ea typeface="DejaVu Sans" charset="0"/>
                <a:cs typeface="DejaVu Sans" charset="0"/>
              </a:rPr>
              <a:t> at </a:t>
            </a:r>
            <a:r>
              <a:rPr lang="en-US" sz="2000" b="1" dirty="0" smtClean="0">
                <a:solidFill>
                  <a:srgbClr val="00664D"/>
                </a:solidFill>
                <a:latin typeface="Arial" charset="0"/>
                <a:ea typeface="DejaVu Sans" charset="0"/>
                <a:cs typeface="DejaVu Sans" charset="0"/>
              </a:rPr>
              <a:t>Nottingham </a:t>
            </a:r>
            <a:r>
              <a:rPr lang="en-US" sz="2000" b="1" dirty="0" smtClean="0">
                <a:solidFill>
                  <a:srgbClr val="00664D"/>
                </a:solidFill>
                <a:latin typeface="Arial" charset="0"/>
                <a:ea typeface="DejaVu Sans" charset="0"/>
                <a:cs typeface="DejaVu Sans" charset="0"/>
              </a:rPr>
              <a:t>University: organizers of FOSS4G2013 </a:t>
            </a:r>
            <a:endParaRPr lang="en-US" sz="2000" b="1" dirty="0" smtClean="0">
              <a:solidFill>
                <a:srgbClr val="00664D"/>
              </a:solidFill>
              <a:latin typeface="Arial" charset="0"/>
              <a:ea typeface="DejaVu Sans" charset="0"/>
              <a:cs typeface="DejaVu Sans" charset="0"/>
            </a:endParaRPr>
          </a:p>
        </p:txBody>
      </p:sp>
      <p:pic>
        <p:nvPicPr>
          <p:cNvPr id="11" name="Picture 10" descr="osgeo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4495800"/>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3" name="Picture 12" descr="osgeo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5029200"/>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4" name="Picture 13" descr="osgeo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4436352"/>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6" name="Picture 15" descr="osgeo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5181600"/>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8" name="Picture 17" descr="osgeo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903" y="4343400"/>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20" name="Picture 19" descr="osgeo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2303" y="4876800"/>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21" name="Picture 4" descr="mou_ica-osge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905000"/>
            <a:ext cx="2304694"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icalogo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36159" y="1371600"/>
            <a:ext cx="67904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OSGeo_logo_750_317.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1373767"/>
            <a:ext cx="1077913" cy="45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7302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66"/>
                </a:solidFill>
              </a:rPr>
              <a:t>Open Source Geospatial at </a:t>
            </a:r>
            <a:r>
              <a:rPr lang="en-US" dirty="0">
                <a:solidFill>
                  <a:srgbClr val="000066"/>
                </a:solidFill>
              </a:rPr>
              <a:t>NCSU </a:t>
            </a:r>
          </a:p>
        </p:txBody>
      </p:sp>
      <p:sp>
        <p:nvSpPr>
          <p:cNvPr id="9218" name="Rectangle 2"/>
          <p:cNvSpPr>
            <a:spLocks noChangeArrowheads="1"/>
          </p:cNvSpPr>
          <p:nvPr/>
        </p:nvSpPr>
        <p:spPr bwMode="auto">
          <a:xfrm>
            <a:off x="7158038" y="2443163"/>
            <a:ext cx="184150"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21" name="Rectangle 5"/>
          <p:cNvSpPr>
            <a:spLocks noChangeArrowheads="1"/>
          </p:cNvSpPr>
          <p:nvPr/>
        </p:nvSpPr>
        <p:spPr bwMode="auto">
          <a:xfrm>
            <a:off x="7086600" y="2335213"/>
            <a:ext cx="184150"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22" name="Rectangle 6"/>
          <p:cNvSpPr>
            <a:spLocks noChangeArrowheads="1"/>
          </p:cNvSpPr>
          <p:nvPr/>
        </p:nvSpPr>
        <p:spPr bwMode="auto">
          <a:xfrm>
            <a:off x="7086600" y="1192213"/>
            <a:ext cx="184150"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922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3017870"/>
            <a:ext cx="2271509" cy="9445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4" name="Text Box 8"/>
          <p:cNvSpPr txBox="1">
            <a:spLocks noChangeArrowheads="1"/>
          </p:cNvSpPr>
          <p:nvPr/>
        </p:nvSpPr>
        <p:spPr bwMode="auto">
          <a:xfrm>
            <a:off x="457200" y="3124200"/>
            <a:ext cx="5410200"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36525" indent="-134938">
              <a:tabLst>
                <a:tab pos="136525" algn="l"/>
                <a:tab pos="584200" algn="l"/>
                <a:tab pos="1033463" algn="l"/>
                <a:tab pos="1482725" algn="l"/>
                <a:tab pos="1931988" algn="l"/>
                <a:tab pos="2381250" algn="l"/>
                <a:tab pos="2830513" algn="l"/>
                <a:tab pos="3279775" algn="l"/>
                <a:tab pos="3729038" algn="l"/>
                <a:tab pos="4178300" algn="l"/>
                <a:tab pos="4627563" algn="l"/>
                <a:tab pos="5076825" algn="l"/>
                <a:tab pos="5526088" algn="l"/>
                <a:tab pos="5975350" algn="l"/>
                <a:tab pos="6424613" algn="l"/>
                <a:tab pos="6873875" algn="l"/>
                <a:tab pos="7323138" algn="l"/>
                <a:tab pos="7772400" algn="l"/>
                <a:tab pos="8221663" algn="l"/>
                <a:tab pos="8670925" algn="l"/>
                <a:tab pos="9120188" algn="l"/>
              </a:tabLst>
              <a:defRPr sz="1200">
                <a:solidFill>
                  <a:srgbClr val="000000"/>
                </a:solidFill>
                <a:latin typeface="Bitstream Vera Sans" pitchFamily="32" charset="0"/>
                <a:ea typeface="DejaVu Sans" charset="0"/>
                <a:cs typeface="DejaVu Sans" charset="0"/>
              </a:defRPr>
            </a:lvl1pPr>
            <a:lvl2pPr>
              <a:tabLst>
                <a:tab pos="136525" algn="l"/>
                <a:tab pos="584200" algn="l"/>
                <a:tab pos="1033463" algn="l"/>
                <a:tab pos="1482725" algn="l"/>
                <a:tab pos="1931988" algn="l"/>
                <a:tab pos="2381250" algn="l"/>
                <a:tab pos="2830513" algn="l"/>
                <a:tab pos="3279775" algn="l"/>
                <a:tab pos="3729038" algn="l"/>
                <a:tab pos="4178300" algn="l"/>
                <a:tab pos="4627563" algn="l"/>
                <a:tab pos="5076825" algn="l"/>
                <a:tab pos="5526088" algn="l"/>
                <a:tab pos="5975350" algn="l"/>
                <a:tab pos="6424613" algn="l"/>
                <a:tab pos="6873875" algn="l"/>
                <a:tab pos="7323138" algn="l"/>
                <a:tab pos="7772400" algn="l"/>
                <a:tab pos="8221663" algn="l"/>
                <a:tab pos="8670925" algn="l"/>
                <a:tab pos="9120188" algn="l"/>
              </a:tabLst>
              <a:defRPr sz="1200">
                <a:solidFill>
                  <a:srgbClr val="000000"/>
                </a:solidFill>
                <a:latin typeface="Bitstream Vera Sans" pitchFamily="32" charset="0"/>
                <a:ea typeface="DejaVu Sans" charset="0"/>
                <a:cs typeface="DejaVu Sans" charset="0"/>
              </a:defRPr>
            </a:lvl2pPr>
            <a:lvl3pPr>
              <a:tabLst>
                <a:tab pos="136525" algn="l"/>
                <a:tab pos="584200" algn="l"/>
                <a:tab pos="1033463" algn="l"/>
                <a:tab pos="1482725" algn="l"/>
                <a:tab pos="1931988" algn="l"/>
                <a:tab pos="2381250" algn="l"/>
                <a:tab pos="2830513" algn="l"/>
                <a:tab pos="3279775" algn="l"/>
                <a:tab pos="3729038" algn="l"/>
                <a:tab pos="4178300" algn="l"/>
                <a:tab pos="4627563" algn="l"/>
                <a:tab pos="5076825" algn="l"/>
                <a:tab pos="5526088" algn="l"/>
                <a:tab pos="5975350" algn="l"/>
                <a:tab pos="6424613" algn="l"/>
                <a:tab pos="6873875" algn="l"/>
                <a:tab pos="7323138" algn="l"/>
                <a:tab pos="7772400" algn="l"/>
                <a:tab pos="8221663" algn="l"/>
                <a:tab pos="8670925" algn="l"/>
                <a:tab pos="9120188" algn="l"/>
              </a:tabLst>
              <a:defRPr sz="1200">
                <a:solidFill>
                  <a:srgbClr val="000000"/>
                </a:solidFill>
                <a:latin typeface="Bitstream Vera Sans" pitchFamily="32" charset="0"/>
                <a:ea typeface="DejaVu Sans" charset="0"/>
                <a:cs typeface="DejaVu Sans" charset="0"/>
              </a:defRPr>
            </a:lvl3pPr>
            <a:lvl4pPr>
              <a:tabLst>
                <a:tab pos="136525" algn="l"/>
                <a:tab pos="584200" algn="l"/>
                <a:tab pos="1033463" algn="l"/>
                <a:tab pos="1482725" algn="l"/>
                <a:tab pos="1931988" algn="l"/>
                <a:tab pos="2381250" algn="l"/>
                <a:tab pos="2830513" algn="l"/>
                <a:tab pos="3279775" algn="l"/>
                <a:tab pos="3729038" algn="l"/>
                <a:tab pos="4178300" algn="l"/>
                <a:tab pos="4627563" algn="l"/>
                <a:tab pos="5076825" algn="l"/>
                <a:tab pos="5526088" algn="l"/>
                <a:tab pos="5975350" algn="l"/>
                <a:tab pos="6424613" algn="l"/>
                <a:tab pos="6873875" algn="l"/>
                <a:tab pos="7323138" algn="l"/>
                <a:tab pos="7772400" algn="l"/>
                <a:tab pos="8221663" algn="l"/>
                <a:tab pos="8670925" algn="l"/>
                <a:tab pos="9120188" algn="l"/>
              </a:tabLst>
              <a:defRPr sz="1200">
                <a:solidFill>
                  <a:srgbClr val="000000"/>
                </a:solidFill>
                <a:latin typeface="Bitstream Vera Sans" pitchFamily="32" charset="0"/>
                <a:ea typeface="DejaVu Sans" charset="0"/>
                <a:cs typeface="DejaVu Sans" charset="0"/>
              </a:defRPr>
            </a:lvl4pPr>
            <a:lvl5pPr>
              <a:tabLst>
                <a:tab pos="136525" algn="l"/>
                <a:tab pos="584200" algn="l"/>
                <a:tab pos="1033463" algn="l"/>
                <a:tab pos="1482725" algn="l"/>
                <a:tab pos="1931988" algn="l"/>
                <a:tab pos="2381250" algn="l"/>
                <a:tab pos="2830513" algn="l"/>
                <a:tab pos="3279775" algn="l"/>
                <a:tab pos="3729038" algn="l"/>
                <a:tab pos="4178300" algn="l"/>
                <a:tab pos="4627563" algn="l"/>
                <a:tab pos="5076825" algn="l"/>
                <a:tab pos="5526088" algn="l"/>
                <a:tab pos="5975350" algn="l"/>
                <a:tab pos="6424613" algn="l"/>
                <a:tab pos="6873875" algn="l"/>
                <a:tab pos="7323138" algn="l"/>
                <a:tab pos="7772400" algn="l"/>
                <a:tab pos="8221663" algn="l"/>
                <a:tab pos="8670925" algn="l"/>
                <a:tab pos="9120188" algn="l"/>
              </a:tabLst>
              <a:defRPr sz="1200">
                <a:solidFill>
                  <a:srgbClr val="000000"/>
                </a:solidFill>
                <a:latin typeface="Bitstream Vera Sans" pitchFamily="32" charset="0"/>
                <a:ea typeface="DejaVu Sans" charset="0"/>
                <a:cs typeface="DejaVu Sans" charset="0"/>
              </a:defRPr>
            </a:lvl5pPr>
            <a:lvl6pPr marL="2514600" indent="-228600" defTabSz="449263" fontAlgn="base">
              <a:lnSpc>
                <a:spcPct val="85000"/>
              </a:lnSpc>
              <a:spcBef>
                <a:spcPct val="0"/>
              </a:spcBef>
              <a:spcAft>
                <a:spcPct val="0"/>
              </a:spcAft>
              <a:buClr>
                <a:srgbClr val="000000"/>
              </a:buClr>
              <a:buSzPct val="100000"/>
              <a:buFont typeface="Times New Roman" pitchFamily="16" charset="0"/>
              <a:tabLst>
                <a:tab pos="136525" algn="l"/>
                <a:tab pos="584200" algn="l"/>
                <a:tab pos="1033463" algn="l"/>
                <a:tab pos="1482725" algn="l"/>
                <a:tab pos="1931988" algn="l"/>
                <a:tab pos="2381250" algn="l"/>
                <a:tab pos="2830513" algn="l"/>
                <a:tab pos="3279775" algn="l"/>
                <a:tab pos="3729038" algn="l"/>
                <a:tab pos="4178300" algn="l"/>
                <a:tab pos="4627563" algn="l"/>
                <a:tab pos="5076825" algn="l"/>
                <a:tab pos="5526088" algn="l"/>
                <a:tab pos="5975350" algn="l"/>
                <a:tab pos="6424613" algn="l"/>
                <a:tab pos="6873875" algn="l"/>
                <a:tab pos="7323138" algn="l"/>
                <a:tab pos="7772400" algn="l"/>
                <a:tab pos="8221663" algn="l"/>
                <a:tab pos="8670925" algn="l"/>
                <a:tab pos="9120188" algn="l"/>
              </a:tabLst>
              <a:defRPr sz="1200">
                <a:solidFill>
                  <a:srgbClr val="000000"/>
                </a:solidFill>
                <a:latin typeface="Bitstream Vera Sans" pitchFamily="32" charset="0"/>
                <a:ea typeface="DejaVu Sans" charset="0"/>
                <a:cs typeface="DejaVu Sans" charset="0"/>
              </a:defRPr>
            </a:lvl6pPr>
            <a:lvl7pPr marL="2971800" indent="-228600" defTabSz="449263" fontAlgn="base">
              <a:lnSpc>
                <a:spcPct val="85000"/>
              </a:lnSpc>
              <a:spcBef>
                <a:spcPct val="0"/>
              </a:spcBef>
              <a:spcAft>
                <a:spcPct val="0"/>
              </a:spcAft>
              <a:buClr>
                <a:srgbClr val="000000"/>
              </a:buClr>
              <a:buSzPct val="100000"/>
              <a:buFont typeface="Times New Roman" pitchFamily="16" charset="0"/>
              <a:tabLst>
                <a:tab pos="136525" algn="l"/>
                <a:tab pos="584200" algn="l"/>
                <a:tab pos="1033463" algn="l"/>
                <a:tab pos="1482725" algn="l"/>
                <a:tab pos="1931988" algn="l"/>
                <a:tab pos="2381250" algn="l"/>
                <a:tab pos="2830513" algn="l"/>
                <a:tab pos="3279775" algn="l"/>
                <a:tab pos="3729038" algn="l"/>
                <a:tab pos="4178300" algn="l"/>
                <a:tab pos="4627563" algn="l"/>
                <a:tab pos="5076825" algn="l"/>
                <a:tab pos="5526088" algn="l"/>
                <a:tab pos="5975350" algn="l"/>
                <a:tab pos="6424613" algn="l"/>
                <a:tab pos="6873875" algn="l"/>
                <a:tab pos="7323138" algn="l"/>
                <a:tab pos="7772400" algn="l"/>
                <a:tab pos="8221663" algn="l"/>
                <a:tab pos="8670925" algn="l"/>
                <a:tab pos="9120188" algn="l"/>
              </a:tabLst>
              <a:defRPr sz="1200">
                <a:solidFill>
                  <a:srgbClr val="000000"/>
                </a:solidFill>
                <a:latin typeface="Bitstream Vera Sans" pitchFamily="32" charset="0"/>
                <a:ea typeface="DejaVu Sans" charset="0"/>
                <a:cs typeface="DejaVu Sans" charset="0"/>
              </a:defRPr>
            </a:lvl7pPr>
            <a:lvl8pPr marL="3429000" indent="-228600" defTabSz="449263" fontAlgn="base">
              <a:lnSpc>
                <a:spcPct val="85000"/>
              </a:lnSpc>
              <a:spcBef>
                <a:spcPct val="0"/>
              </a:spcBef>
              <a:spcAft>
                <a:spcPct val="0"/>
              </a:spcAft>
              <a:buClr>
                <a:srgbClr val="000000"/>
              </a:buClr>
              <a:buSzPct val="100000"/>
              <a:buFont typeface="Times New Roman" pitchFamily="16" charset="0"/>
              <a:tabLst>
                <a:tab pos="136525" algn="l"/>
                <a:tab pos="584200" algn="l"/>
                <a:tab pos="1033463" algn="l"/>
                <a:tab pos="1482725" algn="l"/>
                <a:tab pos="1931988" algn="l"/>
                <a:tab pos="2381250" algn="l"/>
                <a:tab pos="2830513" algn="l"/>
                <a:tab pos="3279775" algn="l"/>
                <a:tab pos="3729038" algn="l"/>
                <a:tab pos="4178300" algn="l"/>
                <a:tab pos="4627563" algn="l"/>
                <a:tab pos="5076825" algn="l"/>
                <a:tab pos="5526088" algn="l"/>
                <a:tab pos="5975350" algn="l"/>
                <a:tab pos="6424613" algn="l"/>
                <a:tab pos="6873875" algn="l"/>
                <a:tab pos="7323138" algn="l"/>
                <a:tab pos="7772400" algn="l"/>
                <a:tab pos="8221663" algn="l"/>
                <a:tab pos="8670925" algn="l"/>
                <a:tab pos="9120188" algn="l"/>
              </a:tabLst>
              <a:defRPr sz="1200">
                <a:solidFill>
                  <a:srgbClr val="000000"/>
                </a:solidFill>
                <a:latin typeface="Bitstream Vera Sans" pitchFamily="32" charset="0"/>
                <a:ea typeface="DejaVu Sans" charset="0"/>
                <a:cs typeface="DejaVu Sans" charset="0"/>
              </a:defRPr>
            </a:lvl8pPr>
            <a:lvl9pPr marL="3886200" indent="-228600" defTabSz="449263" fontAlgn="base">
              <a:lnSpc>
                <a:spcPct val="85000"/>
              </a:lnSpc>
              <a:spcBef>
                <a:spcPct val="0"/>
              </a:spcBef>
              <a:spcAft>
                <a:spcPct val="0"/>
              </a:spcAft>
              <a:buClr>
                <a:srgbClr val="000000"/>
              </a:buClr>
              <a:buSzPct val="100000"/>
              <a:buFont typeface="Times New Roman" pitchFamily="16" charset="0"/>
              <a:tabLst>
                <a:tab pos="136525" algn="l"/>
                <a:tab pos="584200" algn="l"/>
                <a:tab pos="1033463" algn="l"/>
                <a:tab pos="1482725" algn="l"/>
                <a:tab pos="1931988" algn="l"/>
                <a:tab pos="2381250" algn="l"/>
                <a:tab pos="2830513" algn="l"/>
                <a:tab pos="3279775" algn="l"/>
                <a:tab pos="3729038" algn="l"/>
                <a:tab pos="4178300" algn="l"/>
                <a:tab pos="4627563" algn="l"/>
                <a:tab pos="5076825" algn="l"/>
                <a:tab pos="5526088" algn="l"/>
                <a:tab pos="5975350" algn="l"/>
                <a:tab pos="6424613" algn="l"/>
                <a:tab pos="6873875" algn="l"/>
                <a:tab pos="7323138" algn="l"/>
                <a:tab pos="7772400" algn="l"/>
                <a:tab pos="8221663" algn="l"/>
                <a:tab pos="8670925" algn="l"/>
                <a:tab pos="9120188" algn="l"/>
              </a:tabLst>
              <a:defRPr sz="1200">
                <a:solidFill>
                  <a:srgbClr val="000000"/>
                </a:solidFill>
                <a:latin typeface="Bitstream Vera Sans" pitchFamily="32" charset="0"/>
                <a:ea typeface="DejaVu Sans" charset="0"/>
                <a:cs typeface="DejaVu Sans" charset="0"/>
              </a:defRPr>
            </a:lvl9pPr>
          </a:lstStyle>
          <a:p>
            <a:pPr>
              <a:lnSpc>
                <a:spcPct val="120000"/>
              </a:lnSpc>
              <a:buClrTx/>
              <a:buFontTx/>
              <a:buNone/>
            </a:pPr>
            <a:r>
              <a:rPr lang="en-US" sz="2400" b="1" dirty="0" smtClean="0">
                <a:solidFill>
                  <a:srgbClr val="008000"/>
                </a:solidFill>
                <a:latin typeface="Arial" charset="0"/>
              </a:rPr>
              <a:t>Certificate and MS </a:t>
            </a:r>
            <a:r>
              <a:rPr lang="en-US" sz="2400" b="1" dirty="0">
                <a:solidFill>
                  <a:srgbClr val="008000"/>
                </a:solidFill>
                <a:latin typeface="Arial" charset="0"/>
              </a:rPr>
              <a:t>program in </a:t>
            </a:r>
            <a:r>
              <a:rPr lang="en-US" sz="2400" b="1" dirty="0" smtClean="0">
                <a:solidFill>
                  <a:srgbClr val="008000"/>
                </a:solidFill>
                <a:latin typeface="Arial" charset="0"/>
              </a:rPr>
              <a:t>GIST</a:t>
            </a:r>
            <a:endParaRPr lang="en-US" sz="2400" b="1" dirty="0">
              <a:solidFill>
                <a:srgbClr val="008000"/>
              </a:solidFill>
              <a:latin typeface="Arial" charset="0"/>
            </a:endParaRPr>
          </a:p>
          <a:p>
            <a:pPr marL="525780" lvl="1" indent="-342900">
              <a:lnSpc>
                <a:spcPct val="120000"/>
              </a:lnSpc>
              <a:buSzPct val="45000"/>
              <a:buFont typeface="Arial"/>
              <a:buChar char="•"/>
            </a:pPr>
            <a:r>
              <a:rPr lang="en-GB" sz="2000" dirty="0">
                <a:solidFill>
                  <a:schemeClr val="tx1">
                    <a:lumMod val="95000"/>
                    <a:lumOff val="5000"/>
                  </a:schemeClr>
                </a:solidFill>
                <a:latin typeface="Arial" charset="0"/>
                <a:cs typeface="Arial Unicode MS" charset="0"/>
              </a:rPr>
              <a:t>interdisciplinary: no geography dept</a:t>
            </a:r>
            <a:r>
              <a:rPr lang="en-GB" sz="2000" dirty="0" smtClean="0">
                <a:solidFill>
                  <a:schemeClr val="tx1">
                    <a:lumMod val="95000"/>
                    <a:lumOff val="5000"/>
                  </a:schemeClr>
                </a:solidFill>
                <a:latin typeface="Arial" charset="0"/>
                <a:cs typeface="Arial Unicode MS" charset="0"/>
              </a:rPr>
              <a:t>. </a:t>
            </a:r>
            <a:endParaRPr lang="en-US" sz="2000" dirty="0" smtClean="0">
              <a:latin typeface="Arial" charset="0"/>
            </a:endParaRPr>
          </a:p>
          <a:p>
            <a:pPr marL="525780" lvl="1" indent="-342900">
              <a:lnSpc>
                <a:spcPct val="120000"/>
              </a:lnSpc>
              <a:buSzPct val="45000"/>
              <a:buFont typeface="Arial"/>
              <a:buChar char="•"/>
            </a:pPr>
            <a:r>
              <a:rPr lang="en-US" sz="2000" dirty="0" smtClean="0">
                <a:solidFill>
                  <a:schemeClr val="tx1"/>
                </a:solidFill>
                <a:latin typeface="Arial" charset="0"/>
              </a:rPr>
              <a:t>FOSS4G</a:t>
            </a:r>
            <a:r>
              <a:rPr lang="en-GB" sz="2000" dirty="0" smtClean="0">
                <a:latin typeface="Arial" charset="0"/>
              </a:rPr>
              <a:t> </a:t>
            </a:r>
            <a:r>
              <a:rPr lang="en-US" sz="2000" dirty="0">
                <a:solidFill>
                  <a:srgbClr val="BB160E"/>
                </a:solidFill>
                <a:latin typeface="Arial" charset="0"/>
              </a:rPr>
              <a:t>i</a:t>
            </a:r>
            <a:r>
              <a:rPr lang="en-US" sz="2000" dirty="0" smtClean="0">
                <a:solidFill>
                  <a:srgbClr val="BB160E"/>
                </a:solidFill>
                <a:latin typeface="Arial" charset="0"/>
              </a:rPr>
              <a:t>ntegrated</a:t>
            </a:r>
            <a:r>
              <a:rPr lang="en-US" sz="2000" dirty="0" smtClean="0">
                <a:latin typeface="Arial" charset="0"/>
              </a:rPr>
              <a:t> into courses along </a:t>
            </a:r>
            <a:r>
              <a:rPr lang="en-US" sz="2000" dirty="0">
                <a:latin typeface="Arial" charset="0"/>
              </a:rPr>
              <a:t>with </a:t>
            </a:r>
            <a:r>
              <a:rPr lang="en-US" sz="2000" dirty="0" smtClean="0">
                <a:latin typeface="Arial" charset="0"/>
              </a:rPr>
              <a:t>proprietary software</a:t>
            </a:r>
          </a:p>
          <a:p>
            <a:pPr marL="525780" lvl="1" indent="-342900">
              <a:lnSpc>
                <a:spcPct val="120000"/>
              </a:lnSpc>
              <a:buSzPct val="45000"/>
              <a:buFont typeface="Arial"/>
              <a:buChar char="•"/>
            </a:pPr>
            <a:r>
              <a:rPr lang="en-US" sz="2000" dirty="0" smtClean="0">
                <a:solidFill>
                  <a:schemeClr val="tx1">
                    <a:lumMod val="95000"/>
                    <a:lumOff val="5000"/>
                  </a:schemeClr>
                </a:solidFill>
                <a:latin typeface="Arial" charset="0"/>
              </a:rPr>
              <a:t>core </a:t>
            </a:r>
            <a:r>
              <a:rPr lang="en-US" sz="2000" dirty="0">
                <a:solidFill>
                  <a:schemeClr val="tx1">
                    <a:lumMod val="95000"/>
                    <a:lumOff val="5000"/>
                  </a:schemeClr>
                </a:solidFill>
                <a:latin typeface="Arial" charset="0"/>
              </a:rPr>
              <a:t>GRASS-based </a:t>
            </a:r>
            <a:r>
              <a:rPr lang="en-US" sz="2000" dirty="0" smtClean="0">
                <a:solidFill>
                  <a:schemeClr val="tx1">
                    <a:lumMod val="95000"/>
                    <a:lumOff val="5000"/>
                  </a:schemeClr>
                </a:solidFill>
                <a:latin typeface="Arial" charset="0"/>
              </a:rPr>
              <a:t>course, elective </a:t>
            </a:r>
            <a:r>
              <a:rPr lang="en-US" sz="2000" dirty="0">
                <a:solidFill>
                  <a:schemeClr val="tx1">
                    <a:lumMod val="95000"/>
                    <a:lumOff val="5000"/>
                  </a:schemeClr>
                </a:solidFill>
                <a:latin typeface="Arial" charset="0"/>
              </a:rPr>
              <a:t>courses: python, </a:t>
            </a:r>
            <a:r>
              <a:rPr lang="en-US" sz="2000" dirty="0" err="1">
                <a:solidFill>
                  <a:schemeClr val="tx1">
                    <a:lumMod val="95000"/>
                    <a:lumOff val="5000"/>
                  </a:schemeClr>
                </a:solidFill>
                <a:latin typeface="Arial" charset="0"/>
              </a:rPr>
              <a:t>PostGIS</a:t>
            </a:r>
            <a:r>
              <a:rPr lang="en-US" sz="2000" dirty="0">
                <a:solidFill>
                  <a:schemeClr val="tx1">
                    <a:lumMod val="95000"/>
                    <a:lumOff val="5000"/>
                  </a:schemeClr>
                </a:solidFill>
                <a:latin typeface="Arial" charset="0"/>
              </a:rPr>
              <a:t> and </a:t>
            </a:r>
            <a:r>
              <a:rPr lang="en-US" sz="2000" dirty="0" err="1">
                <a:solidFill>
                  <a:schemeClr val="tx1">
                    <a:lumMod val="95000"/>
                    <a:lumOff val="5000"/>
                  </a:schemeClr>
                </a:solidFill>
                <a:latin typeface="Arial" charset="0"/>
              </a:rPr>
              <a:t>WebGIS</a:t>
            </a:r>
            <a:r>
              <a:rPr lang="en-US" sz="2000" dirty="0">
                <a:solidFill>
                  <a:schemeClr val="tx1">
                    <a:lumMod val="95000"/>
                    <a:lumOff val="5000"/>
                  </a:schemeClr>
                </a:solidFill>
                <a:latin typeface="Arial" charset="0"/>
              </a:rPr>
              <a:t> applications: </a:t>
            </a:r>
            <a:r>
              <a:rPr lang="en-US" sz="2000" i="1" dirty="0" err="1" smtClean="0">
                <a:solidFill>
                  <a:schemeClr val="tx1">
                    <a:lumMod val="95000"/>
                    <a:lumOff val="5000"/>
                  </a:schemeClr>
                </a:solidFill>
                <a:latin typeface="Arial" charset="0"/>
              </a:rPr>
              <a:t>OpenGeo</a:t>
            </a:r>
            <a:r>
              <a:rPr lang="en-US" sz="2000" i="1" dirty="0" smtClean="0">
                <a:solidFill>
                  <a:schemeClr val="tx1">
                    <a:lumMod val="95000"/>
                    <a:lumOff val="5000"/>
                  </a:schemeClr>
                </a:solidFill>
                <a:latin typeface="Arial" charset="0"/>
              </a:rPr>
              <a:t> stack</a:t>
            </a:r>
            <a:endParaRPr lang="en-GB" sz="2400" dirty="0">
              <a:latin typeface="Arial" charset="0"/>
            </a:endParaRPr>
          </a:p>
        </p:txBody>
      </p:sp>
      <p:pic>
        <p:nvPicPr>
          <p:cNvPr id="922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b="11925"/>
          <a:stretch>
            <a:fillRect/>
          </a:stretch>
        </p:blipFill>
        <p:spPr bwMode="auto">
          <a:xfrm>
            <a:off x="6400800" y="4152900"/>
            <a:ext cx="2328181" cy="1905000"/>
          </a:xfrm>
          <a:prstGeom prst="rect">
            <a:avLst/>
          </a:prstGeom>
          <a:noFill/>
          <a:ln>
            <a:noFill/>
          </a:ln>
          <a:effectLst/>
          <a:extLst>
            <a:ext uri="{909E8E84-426E-40dd-AFC4-6F175D3DCCD1}">
              <a14:hiddenFill xmlns:a14="http://schemas.microsoft.com/office/drawing/2010/main">
                <a:blipFill dpi="0" rotWithShape="0">
                  <a:blip/>
                  <a:srcRect b="1192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546225"/>
            <a:ext cx="2641161" cy="1273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ectangle 1"/>
          <p:cNvSpPr/>
          <p:nvPr/>
        </p:nvSpPr>
        <p:spPr>
          <a:xfrm>
            <a:off x="457200" y="1600200"/>
            <a:ext cx="4876800" cy="1077218"/>
          </a:xfrm>
          <a:prstGeom prst="rect">
            <a:avLst/>
          </a:prstGeom>
        </p:spPr>
        <p:txBody>
          <a:bodyPr wrap="square">
            <a:spAutoFit/>
          </a:bodyPr>
          <a:lstStyle/>
          <a:p>
            <a:pPr>
              <a:lnSpc>
                <a:spcPct val="100000"/>
              </a:lnSpc>
            </a:pPr>
            <a:r>
              <a:rPr lang="en-US" sz="2400" b="1" dirty="0" smtClean="0">
                <a:solidFill>
                  <a:srgbClr val="008000"/>
                </a:solidFill>
                <a:latin typeface="Arial" charset="0"/>
              </a:rPr>
              <a:t>NCSU Open </a:t>
            </a:r>
            <a:r>
              <a:rPr lang="en-US" sz="2400" b="1" dirty="0">
                <a:solidFill>
                  <a:srgbClr val="008000"/>
                </a:solidFill>
                <a:latin typeface="Arial" charset="0"/>
              </a:rPr>
              <a:t>Source </a:t>
            </a:r>
            <a:r>
              <a:rPr lang="en-US" sz="2400" b="1" dirty="0" smtClean="0">
                <a:solidFill>
                  <a:srgbClr val="008000"/>
                </a:solidFill>
                <a:latin typeface="Arial" charset="0"/>
              </a:rPr>
              <a:t>Initiative</a:t>
            </a:r>
          </a:p>
          <a:p>
            <a:pPr lvl="1">
              <a:lnSpc>
                <a:spcPct val="100000"/>
              </a:lnSpc>
            </a:pPr>
            <a:r>
              <a:rPr lang="en-US" sz="2000" dirty="0" smtClean="0">
                <a:solidFill>
                  <a:schemeClr val="tx1">
                    <a:lumMod val="85000"/>
                    <a:lumOff val="15000"/>
                  </a:schemeClr>
                </a:solidFill>
                <a:latin typeface="Arial" charset="0"/>
              </a:rPr>
              <a:t>supported </a:t>
            </a:r>
            <a:r>
              <a:rPr lang="en-US" sz="2000" dirty="0">
                <a:solidFill>
                  <a:schemeClr val="tx1">
                    <a:lumMod val="85000"/>
                    <a:lumOff val="15000"/>
                  </a:schemeClr>
                </a:solidFill>
                <a:latin typeface="Arial" charset="0"/>
              </a:rPr>
              <a:t>by</a:t>
            </a:r>
            <a:r>
              <a:rPr lang="en-US" sz="2000" dirty="0">
                <a:solidFill>
                  <a:srgbClr val="262699"/>
                </a:solidFill>
                <a:latin typeface="Arial" charset="0"/>
              </a:rPr>
              <a:t> </a:t>
            </a:r>
            <a:r>
              <a:rPr lang="en-US" sz="2000" b="1" dirty="0" err="1" smtClean="0">
                <a:solidFill>
                  <a:srgbClr val="BB160E"/>
                </a:solidFill>
                <a:latin typeface="Arial" charset="0"/>
              </a:rPr>
              <a:t>RedHat</a:t>
            </a:r>
            <a:r>
              <a:rPr lang="en-US" sz="2000" b="1" dirty="0" smtClean="0">
                <a:solidFill>
                  <a:srgbClr val="BB160E"/>
                </a:solidFill>
                <a:latin typeface="Arial" charset="0"/>
              </a:rPr>
              <a:t>:</a:t>
            </a:r>
            <a:r>
              <a:rPr lang="en-US" sz="2000" b="1" dirty="0" smtClean="0">
                <a:solidFill>
                  <a:srgbClr val="262699"/>
                </a:solidFill>
                <a:latin typeface="Arial" charset="0"/>
              </a:rPr>
              <a:t> </a:t>
            </a:r>
            <a:r>
              <a:rPr lang="en-US" sz="2000" dirty="0" smtClean="0">
                <a:solidFill>
                  <a:srgbClr val="262699"/>
                </a:solidFill>
                <a:latin typeface="Arial" charset="0"/>
              </a:rPr>
              <a:t>the</a:t>
            </a:r>
            <a:r>
              <a:rPr lang="en-US" sz="2000" dirty="0" smtClean="0">
                <a:solidFill>
                  <a:srgbClr val="DC2300"/>
                </a:solidFill>
                <a:latin typeface="Arial" charset="0"/>
              </a:rPr>
              <a:t> </a:t>
            </a:r>
            <a:r>
              <a:rPr lang="en-US" sz="2000" dirty="0" smtClean="0">
                <a:solidFill>
                  <a:schemeClr val="tx1"/>
                </a:solidFill>
                <a:latin typeface="Arial" charset="0"/>
              </a:rPr>
              <a:t>largest open </a:t>
            </a:r>
            <a:r>
              <a:rPr lang="en-US" sz="2000" dirty="0">
                <a:solidFill>
                  <a:schemeClr val="tx1"/>
                </a:solidFill>
                <a:latin typeface="Arial" charset="0"/>
              </a:rPr>
              <a:t>source software </a:t>
            </a:r>
            <a:r>
              <a:rPr lang="en-US" sz="2000" dirty="0" smtClean="0">
                <a:solidFill>
                  <a:schemeClr val="tx1"/>
                </a:solidFill>
                <a:latin typeface="Arial" charset="0"/>
              </a:rPr>
              <a:t>company</a:t>
            </a:r>
            <a:endParaRPr lang="en-US" sz="2000" b="1" dirty="0">
              <a:solidFill>
                <a:srgbClr val="FF0000"/>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457200" y="457201"/>
            <a:ext cx="8001000" cy="528638"/>
          </a:xfrm>
          <a:ln/>
        </p:spPr>
        <p:txBody>
          <a:bodyPr lIns="123480" rIns="147960"/>
          <a:lstStyle/>
          <a:p>
            <a:pPr algn="l">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90"/>
                </a:solidFill>
                <a:latin typeface="Arial" charset="0"/>
                <a:ea typeface="DejaVu Sans" charset="0"/>
                <a:cs typeface="DejaVu Sans" charset="0"/>
              </a:rPr>
              <a:t>Course: Geospatial </a:t>
            </a:r>
            <a:r>
              <a:rPr lang="en-GB" dirty="0" err="1" smtClean="0">
                <a:solidFill>
                  <a:srgbClr val="000090"/>
                </a:solidFill>
                <a:latin typeface="Arial" charset="0"/>
                <a:ea typeface="DejaVu Sans" charset="0"/>
                <a:cs typeface="DejaVu Sans" charset="0"/>
              </a:rPr>
              <a:t>Modeling</a:t>
            </a:r>
            <a:endParaRPr lang="en-US" dirty="0">
              <a:solidFill>
                <a:srgbClr val="000090"/>
              </a:solidFill>
            </a:endParaRPr>
          </a:p>
        </p:txBody>
      </p:sp>
      <p:sp>
        <p:nvSpPr>
          <p:cNvPr id="10242" name="Rectangle 2"/>
          <p:cNvSpPr>
            <a:spLocks noChangeArrowheads="1"/>
          </p:cNvSpPr>
          <p:nvPr/>
        </p:nvSpPr>
        <p:spPr bwMode="auto">
          <a:xfrm>
            <a:off x="6689698" y="2514599"/>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43" name="Rectangle 3"/>
          <p:cNvSpPr>
            <a:spLocks noChangeArrowheads="1"/>
          </p:cNvSpPr>
          <p:nvPr/>
        </p:nvSpPr>
        <p:spPr bwMode="auto">
          <a:xfrm>
            <a:off x="304800" y="1643651"/>
            <a:ext cx="5105400" cy="4385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3480" tIns="0" rIns="147960" bIns="0" anchor="ctr">
            <a:spAutoFit/>
          </a:bodyPr>
          <a:lstStyle/>
          <a:p>
            <a:pPr marL="182880">
              <a:lnSpc>
                <a:spcPct val="120000"/>
              </a:lnSpc>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smtClean="0">
                <a:solidFill>
                  <a:srgbClr val="008000"/>
                </a:solidFill>
                <a:latin typeface="Arial" charset="0"/>
                <a:ea typeface="DejaVu Sans" charset="0"/>
                <a:cs typeface="DejaVu Sans" charset="0"/>
              </a:rPr>
              <a:t>L</a:t>
            </a:r>
            <a:r>
              <a:rPr lang="en-GB" sz="2000" b="1" dirty="0" smtClean="0">
                <a:solidFill>
                  <a:srgbClr val="008000"/>
                </a:solidFill>
                <a:latin typeface="Arial" charset="0"/>
                <a:ea typeface="DejaVu Sans" charset="0"/>
                <a:cs typeface="DejaVu Sans" charset="0"/>
              </a:rPr>
              <a:t>ectures</a:t>
            </a:r>
            <a:r>
              <a:rPr lang="en-GB" sz="2000" b="1" dirty="0">
                <a:solidFill>
                  <a:srgbClr val="008000"/>
                </a:solidFill>
                <a:latin typeface="Arial" charset="0"/>
                <a:ea typeface="DejaVu Sans" charset="0"/>
                <a:cs typeface="DejaVu Sans" charset="0"/>
              </a:rPr>
              <a:t>:</a:t>
            </a:r>
            <a:r>
              <a:rPr lang="en-GB" sz="2000" b="1" dirty="0">
                <a:solidFill>
                  <a:srgbClr val="000000"/>
                </a:solidFill>
                <a:latin typeface="Arial" charset="0"/>
                <a:ea typeface="DejaVu Sans" charset="0"/>
                <a:cs typeface="DejaVu Sans" charset="0"/>
              </a:rPr>
              <a:t> </a:t>
            </a:r>
            <a:endParaRPr lang="en-GB" sz="2000" b="1" dirty="0" smtClean="0">
              <a:solidFill>
                <a:srgbClr val="000000"/>
              </a:solidFill>
              <a:latin typeface="Arial" charset="0"/>
              <a:ea typeface="DejaVu Sans" charset="0"/>
              <a:cs typeface="DejaVu Sans" charset="0"/>
            </a:endParaRPr>
          </a:p>
          <a:p>
            <a:pPr marL="925830" lvl="1">
              <a:lnSpc>
                <a:spcPct val="120000"/>
              </a:lnSpc>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charset="0"/>
                <a:ea typeface="DejaVu Sans" charset="0"/>
                <a:cs typeface="DejaVu Sans" charset="0"/>
              </a:rPr>
              <a:t>fundamentals and methods </a:t>
            </a:r>
          </a:p>
          <a:p>
            <a:pPr marL="925830" lvl="1">
              <a:lnSpc>
                <a:spcPct val="120000"/>
              </a:lnSpc>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charset="0"/>
                <a:ea typeface="DejaVu Sans" charset="0"/>
                <a:cs typeface="DejaVu Sans" charset="0"/>
              </a:rPr>
              <a:t>software </a:t>
            </a:r>
            <a:r>
              <a:rPr lang="en-GB" sz="2000" dirty="0">
                <a:solidFill>
                  <a:srgbClr val="000000"/>
                </a:solidFill>
                <a:latin typeface="Arial" charset="0"/>
                <a:ea typeface="DejaVu Sans" charset="0"/>
                <a:cs typeface="DejaVu Sans" charset="0"/>
              </a:rPr>
              <a:t>independent </a:t>
            </a:r>
          </a:p>
          <a:p>
            <a:pPr marL="182880">
              <a:lnSpc>
                <a:spcPct val="120000"/>
              </a:lnSpc>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smtClean="0">
                <a:solidFill>
                  <a:srgbClr val="008000"/>
                </a:solidFill>
                <a:latin typeface="Arial" charset="0"/>
                <a:ea typeface="DejaVu Sans" charset="0"/>
                <a:cs typeface="DejaVu Sans" charset="0"/>
              </a:rPr>
              <a:t>Weekly A</a:t>
            </a:r>
            <a:r>
              <a:rPr lang="en-GB" sz="2000" b="1" dirty="0" smtClean="0">
                <a:solidFill>
                  <a:srgbClr val="008000"/>
                </a:solidFill>
                <a:latin typeface="Arial" charset="0"/>
                <a:ea typeface="DejaVu Sans" charset="0"/>
                <a:cs typeface="DejaVu Sans" charset="0"/>
              </a:rPr>
              <a:t>ssignments:</a:t>
            </a:r>
          </a:p>
          <a:p>
            <a:pPr marL="925830" lvl="1">
              <a:lnSpc>
                <a:spcPct val="120000"/>
              </a:lnSpc>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charset="0"/>
                <a:ea typeface="DejaVu Sans" charset="0"/>
                <a:cs typeface="DejaVu Sans" charset="0"/>
              </a:rPr>
              <a:t> </a:t>
            </a:r>
            <a:r>
              <a:rPr lang="en-GB" sz="2000" dirty="0" smtClean="0">
                <a:solidFill>
                  <a:srgbClr val="008000"/>
                </a:solidFill>
                <a:latin typeface="Arial" charset="0"/>
                <a:ea typeface="DejaVu Sans" charset="0"/>
                <a:cs typeface="DejaVu Sans" charset="0"/>
              </a:rPr>
              <a:t>GRASS </a:t>
            </a:r>
            <a:r>
              <a:rPr lang="en-GB" sz="2000" dirty="0">
                <a:solidFill>
                  <a:srgbClr val="008000"/>
                </a:solidFill>
                <a:latin typeface="Arial" charset="0"/>
                <a:ea typeface="DejaVu Sans" charset="0"/>
                <a:cs typeface="DejaVu Sans" charset="0"/>
              </a:rPr>
              <a:t>GIS</a:t>
            </a:r>
            <a:r>
              <a:rPr lang="en-GB" sz="2000" dirty="0">
                <a:solidFill>
                  <a:srgbClr val="000000"/>
                </a:solidFill>
                <a:latin typeface="Arial" charset="0"/>
                <a:ea typeface="DejaVu Sans" charset="0"/>
                <a:cs typeface="DejaVu Sans" charset="0"/>
              </a:rPr>
              <a:t> </a:t>
            </a:r>
            <a:r>
              <a:rPr lang="en-GB" sz="2000" dirty="0" smtClean="0">
                <a:solidFill>
                  <a:srgbClr val="000000"/>
                </a:solidFill>
                <a:latin typeface="Arial" charset="0"/>
                <a:ea typeface="DejaVu Sans" charset="0"/>
                <a:cs typeface="DejaVu Sans" charset="0"/>
              </a:rPr>
              <a:t>+ </a:t>
            </a:r>
            <a:r>
              <a:rPr lang="en-GB" sz="2000" dirty="0" smtClean="0">
                <a:solidFill>
                  <a:srgbClr val="3333CC"/>
                </a:solidFill>
                <a:latin typeface="Arial" charset="0"/>
                <a:ea typeface="DejaVu Sans" charset="0"/>
                <a:cs typeface="DejaVu Sans" charset="0"/>
              </a:rPr>
              <a:t>ArcGIS</a:t>
            </a:r>
          </a:p>
          <a:p>
            <a:pPr marL="925830" lvl="1">
              <a:lnSpc>
                <a:spcPct val="120000"/>
              </a:lnSpc>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00000"/>
                </a:solidFill>
                <a:latin typeface="Arial" charset="0"/>
              </a:rPr>
              <a:t>“flipped approach”: given workflow, </a:t>
            </a:r>
            <a:r>
              <a:rPr lang="en-GB" sz="2000" dirty="0" smtClean="0">
                <a:solidFill>
                  <a:srgbClr val="000000"/>
                </a:solidFill>
                <a:latin typeface="Arial" charset="0"/>
              </a:rPr>
              <a:t>explain methods </a:t>
            </a:r>
            <a:r>
              <a:rPr lang="en-GB" sz="2000" dirty="0">
                <a:solidFill>
                  <a:srgbClr val="000000"/>
                </a:solidFill>
                <a:latin typeface="Arial" charset="0"/>
              </a:rPr>
              <a:t>and </a:t>
            </a:r>
            <a:r>
              <a:rPr lang="en-GB" sz="2000" dirty="0" smtClean="0">
                <a:solidFill>
                  <a:srgbClr val="000000"/>
                </a:solidFill>
                <a:latin typeface="Arial" charset="0"/>
              </a:rPr>
              <a:t>results</a:t>
            </a:r>
            <a:endParaRPr lang="en-GB" sz="2000" dirty="0">
              <a:solidFill>
                <a:srgbClr val="3333CC"/>
              </a:solidFill>
              <a:latin typeface="Arial" charset="0"/>
              <a:ea typeface="DejaVu Sans" charset="0"/>
              <a:cs typeface="DejaVu Sans" charset="0"/>
            </a:endParaRPr>
          </a:p>
          <a:p>
            <a:pPr marL="182880">
              <a:lnSpc>
                <a:spcPct val="120000"/>
              </a:lnSpc>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a:solidFill>
                  <a:srgbClr val="008000"/>
                </a:solidFill>
                <a:latin typeface="Arial" charset="0"/>
                <a:ea typeface="DejaVu Sans" charset="0"/>
                <a:cs typeface="DejaVu Sans" charset="0"/>
              </a:rPr>
              <a:t>I</a:t>
            </a:r>
            <a:r>
              <a:rPr lang="en-GB" sz="2000" b="1" dirty="0" smtClean="0">
                <a:solidFill>
                  <a:srgbClr val="008000"/>
                </a:solidFill>
                <a:latin typeface="Arial" charset="0"/>
                <a:ea typeface="DejaVu Sans" charset="0"/>
                <a:cs typeface="DejaVu Sans" charset="0"/>
              </a:rPr>
              <a:t>ndependent </a:t>
            </a:r>
            <a:r>
              <a:rPr lang="en-GB" sz="2000" b="1" dirty="0">
                <a:solidFill>
                  <a:srgbClr val="008000"/>
                </a:solidFill>
                <a:latin typeface="Arial" charset="0"/>
                <a:ea typeface="DejaVu Sans" charset="0"/>
                <a:cs typeface="DejaVu Sans" charset="0"/>
              </a:rPr>
              <a:t>project</a:t>
            </a:r>
            <a:r>
              <a:rPr lang="en-GB" sz="2000" dirty="0" smtClean="0">
                <a:solidFill>
                  <a:srgbClr val="008000"/>
                </a:solidFill>
                <a:latin typeface="Arial" charset="0"/>
                <a:ea typeface="DejaVu Sans" charset="0"/>
                <a:cs typeface="DejaVu Sans" charset="0"/>
              </a:rPr>
              <a:t>:</a:t>
            </a:r>
          </a:p>
          <a:p>
            <a:pPr marL="925830" lvl="1">
              <a:lnSpc>
                <a:spcPct val="120000"/>
              </a:lnSpc>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charset="0"/>
                <a:ea typeface="DejaVu Sans" charset="0"/>
                <a:cs typeface="DejaVu Sans" charset="0"/>
              </a:rPr>
              <a:t>thesis-based or selected topic</a:t>
            </a:r>
          </a:p>
          <a:p>
            <a:pPr marL="925830" lvl="1">
              <a:lnSpc>
                <a:spcPct val="120000"/>
              </a:lnSpc>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charset="0"/>
                <a:ea typeface="DejaVu Sans" charset="0"/>
                <a:cs typeface="DejaVu Sans" charset="0"/>
              </a:rPr>
              <a:t>students </a:t>
            </a:r>
            <a:r>
              <a:rPr lang="en-GB" sz="2000" dirty="0">
                <a:solidFill>
                  <a:srgbClr val="000000"/>
                </a:solidFill>
                <a:latin typeface="Arial" charset="0"/>
                <a:ea typeface="DejaVu Sans" charset="0"/>
                <a:cs typeface="DejaVu Sans" charset="0"/>
              </a:rPr>
              <a:t>chose </a:t>
            </a:r>
            <a:r>
              <a:rPr lang="en-GB" sz="2000" dirty="0" smtClean="0">
                <a:solidFill>
                  <a:srgbClr val="000000"/>
                </a:solidFill>
                <a:latin typeface="Arial" charset="0"/>
                <a:ea typeface="DejaVu Sans" charset="0"/>
                <a:cs typeface="DejaVu Sans" charset="0"/>
              </a:rPr>
              <a:t>software </a:t>
            </a:r>
          </a:p>
          <a:p>
            <a:pPr marL="925830" lvl="1">
              <a:lnSpc>
                <a:spcPct val="120000"/>
              </a:lnSpc>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charset="0"/>
                <a:ea typeface="DejaVu Sans" charset="0"/>
                <a:cs typeface="DejaVu Sans" charset="0"/>
              </a:rPr>
              <a:t>combining </a:t>
            </a:r>
            <a:r>
              <a:rPr lang="en-GB" sz="2000" dirty="0">
                <a:solidFill>
                  <a:srgbClr val="000000"/>
                </a:solidFill>
                <a:latin typeface="Arial" charset="0"/>
                <a:ea typeface="DejaVu Sans" charset="0"/>
                <a:cs typeface="DejaVu Sans" charset="0"/>
              </a:rPr>
              <a:t>is encouraged</a:t>
            </a:r>
          </a:p>
          <a:p>
            <a:pPr>
              <a:lnSpc>
                <a:spcPct val="12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800" dirty="0" smtClean="0">
              <a:solidFill>
                <a:srgbClr val="000000"/>
              </a:solidFill>
              <a:latin typeface="Arial" charset="0"/>
            </a:endParaRPr>
          </a:p>
        </p:txBody>
      </p:sp>
      <p:pic>
        <p:nvPicPr>
          <p:cNvPr id="2" name="Picture 1" descr="C52_fig2_spatialvar_revH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524000"/>
            <a:ext cx="2845362" cy="2133600"/>
          </a:xfrm>
          <a:prstGeom prst="rect">
            <a:avLst/>
          </a:prstGeom>
        </p:spPr>
      </p:pic>
      <p:pic>
        <p:nvPicPr>
          <p:cNvPr id="9" name="Picture 1" descr="bals_erdepva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505200"/>
            <a:ext cx="2495550" cy="2512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smtClean="0">
                <a:solidFill>
                  <a:srgbClr val="000066"/>
                </a:solidFill>
              </a:rPr>
              <a:t>Internet-based section</a:t>
            </a:r>
            <a:endParaRPr lang="en-US" dirty="0">
              <a:solidFill>
                <a:srgbClr val="000066"/>
              </a:solidFill>
            </a:endParaRPr>
          </a:p>
        </p:txBody>
      </p:sp>
      <p:sp>
        <p:nvSpPr>
          <p:cNvPr id="13314" name="Rectangle 2"/>
          <p:cNvSpPr>
            <a:spLocks noChangeArrowheads="1"/>
          </p:cNvSpPr>
          <p:nvPr/>
        </p:nvSpPr>
        <p:spPr bwMode="auto">
          <a:xfrm>
            <a:off x="7597775" y="2525712"/>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315" name="Rectangle 3"/>
          <p:cNvSpPr>
            <a:spLocks noChangeArrowheads="1"/>
          </p:cNvSpPr>
          <p:nvPr/>
        </p:nvSpPr>
        <p:spPr bwMode="auto">
          <a:xfrm>
            <a:off x="457200" y="1219200"/>
            <a:ext cx="5410200" cy="3683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23480" tIns="0" rIns="147960" bIns="0" anchor="ctr">
            <a:spAutoFit/>
          </a:bodyPr>
          <a:lstStyle/>
          <a:p>
            <a:pPr marL="182880">
              <a:lnSpc>
                <a:spcPct val="120000"/>
              </a:lnSpc>
              <a:buSzPct val="45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dirty="0" smtClean="0">
                <a:solidFill>
                  <a:srgbClr val="008000"/>
                </a:solidFill>
                <a:latin typeface="Arial" charset="0"/>
              </a:rPr>
              <a:t>Screen </a:t>
            </a:r>
            <a:r>
              <a:rPr lang="en-GB" sz="2000" b="1" dirty="0">
                <a:solidFill>
                  <a:srgbClr val="008000"/>
                </a:solidFill>
                <a:latin typeface="Arial" charset="0"/>
              </a:rPr>
              <a:t>capture with </a:t>
            </a:r>
            <a:r>
              <a:rPr lang="en-GB" sz="2000" b="1" dirty="0" smtClean="0">
                <a:solidFill>
                  <a:srgbClr val="008000"/>
                </a:solidFill>
                <a:latin typeface="Arial" charset="0"/>
              </a:rPr>
              <a:t>audio:</a:t>
            </a:r>
          </a:p>
          <a:p>
            <a:pPr marL="923544" lvl="1" indent="-182880">
              <a:lnSpc>
                <a:spcPct val="120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smtClean="0">
                <a:solidFill>
                  <a:srgbClr val="000000"/>
                </a:solidFill>
                <a:latin typeface="Arial" charset="0"/>
              </a:rPr>
              <a:t>lectures</a:t>
            </a:r>
          </a:p>
          <a:p>
            <a:pPr marL="923544" lvl="1" indent="-182880">
              <a:lnSpc>
                <a:spcPct val="120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smtClean="0">
                <a:solidFill>
                  <a:srgbClr val="000000"/>
                </a:solidFill>
                <a:latin typeface="Arial" charset="0"/>
              </a:rPr>
              <a:t>interactive </a:t>
            </a:r>
            <a:r>
              <a:rPr lang="en-GB" sz="2000" dirty="0">
                <a:solidFill>
                  <a:srgbClr val="000000"/>
                </a:solidFill>
                <a:latin typeface="Arial" charset="0"/>
              </a:rPr>
              <a:t>tools such as </a:t>
            </a:r>
            <a:r>
              <a:rPr lang="en-GB" sz="2000" dirty="0" smtClean="0">
                <a:solidFill>
                  <a:srgbClr val="000000"/>
                </a:solidFill>
                <a:latin typeface="Arial" charset="0"/>
              </a:rPr>
              <a:t>visualization</a:t>
            </a:r>
          </a:p>
          <a:p>
            <a:pPr>
              <a:lnSpc>
                <a:spcPct val="120000"/>
              </a:lnSpc>
              <a:buSzPct val="45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dirty="0" smtClean="0">
                <a:solidFill>
                  <a:srgbClr val="008000"/>
                </a:solidFill>
                <a:latin typeface="Arial" charset="0"/>
              </a:rPr>
              <a:t>A</a:t>
            </a:r>
            <a:r>
              <a:rPr lang="en-GB" sz="2000" b="1" dirty="0" smtClean="0">
                <a:solidFill>
                  <a:srgbClr val="008000"/>
                </a:solidFill>
                <a:latin typeface="Arial" charset="0"/>
              </a:rPr>
              <a:t>ssignments for GRASS</a:t>
            </a:r>
            <a:r>
              <a:rPr lang="en-GB" sz="2000" b="1" dirty="0" smtClean="0">
                <a:solidFill>
                  <a:srgbClr val="008000"/>
                </a:solidFill>
                <a:latin typeface="Arial" charset="0"/>
              </a:rPr>
              <a:t>, </a:t>
            </a:r>
            <a:r>
              <a:rPr lang="en-GB" sz="2000" b="1" dirty="0" smtClean="0">
                <a:solidFill>
                  <a:srgbClr val="008000"/>
                </a:solidFill>
                <a:latin typeface="Arial" charset="0"/>
              </a:rPr>
              <a:t>ArcGIS</a:t>
            </a:r>
            <a:r>
              <a:rPr lang="en-GB" sz="2000" dirty="0" smtClean="0">
                <a:solidFill>
                  <a:srgbClr val="008000"/>
                </a:solidFill>
                <a:latin typeface="Arial" charset="0"/>
              </a:rPr>
              <a:t>:</a:t>
            </a:r>
          </a:p>
          <a:p>
            <a:pPr marL="525780" indent="-342900">
              <a:lnSpc>
                <a:spcPct val="120000"/>
              </a:lnSpc>
              <a:buSzPct val="45000"/>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smtClean="0">
                <a:solidFill>
                  <a:srgbClr val="000000"/>
                </a:solidFill>
                <a:latin typeface="Arial" charset="0"/>
              </a:rPr>
              <a:t> in plain html for easy updates</a:t>
            </a:r>
          </a:p>
          <a:p>
            <a:pPr marL="525780" indent="-342900">
              <a:lnSpc>
                <a:spcPct val="120000"/>
              </a:lnSpc>
              <a:buSzPct val="45000"/>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000" b="1" dirty="0">
              <a:solidFill>
                <a:srgbClr val="000000"/>
              </a:solidFill>
              <a:latin typeface="Arial" charset="0"/>
            </a:endParaRPr>
          </a:p>
          <a:p>
            <a:pPr>
              <a:lnSpc>
                <a:spcPct val="12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dirty="0" smtClean="0">
                <a:solidFill>
                  <a:srgbClr val="008000"/>
                </a:solidFill>
                <a:latin typeface="Arial" charset="0"/>
              </a:rPr>
              <a:t>Course is free online</a:t>
            </a:r>
          </a:p>
          <a:p>
            <a:pPr marL="342900" indent="-342900">
              <a:lnSpc>
                <a:spcPct val="120000"/>
              </a:lnSpc>
              <a:buClrTx/>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smtClean="0">
                <a:solidFill>
                  <a:srgbClr val="000000"/>
                </a:solidFill>
                <a:latin typeface="Arial" charset="0"/>
              </a:rPr>
              <a:t>message </a:t>
            </a:r>
            <a:r>
              <a:rPr lang="en-GB" sz="2000" dirty="0" smtClean="0">
                <a:solidFill>
                  <a:srgbClr val="000000"/>
                </a:solidFill>
                <a:latin typeface="Arial" charset="0"/>
              </a:rPr>
              <a:t>board discussion, </a:t>
            </a:r>
            <a:r>
              <a:rPr lang="en-GB" sz="2000" dirty="0" smtClean="0">
                <a:solidFill>
                  <a:srgbClr val="000000"/>
                </a:solidFill>
                <a:latin typeface="Arial" charset="0"/>
              </a:rPr>
              <a:t>help</a:t>
            </a:r>
          </a:p>
          <a:p>
            <a:pPr marL="342900" indent="-342900">
              <a:lnSpc>
                <a:spcPct val="120000"/>
              </a:lnSpc>
              <a:buClrTx/>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smtClean="0">
                <a:solidFill>
                  <a:srgbClr val="000000"/>
                </a:solidFill>
                <a:latin typeface="Arial" charset="0"/>
              </a:rPr>
              <a:t>Google </a:t>
            </a:r>
            <a:r>
              <a:rPr lang="en-GB" sz="2000" dirty="0" smtClean="0">
                <a:solidFill>
                  <a:srgbClr val="000000"/>
                </a:solidFill>
                <a:latin typeface="Arial" charset="0"/>
              </a:rPr>
              <a:t>sites: post HW, get </a:t>
            </a:r>
            <a:r>
              <a:rPr lang="en-GB" sz="2000" dirty="0" smtClean="0">
                <a:solidFill>
                  <a:srgbClr val="000000"/>
                </a:solidFill>
                <a:latin typeface="Arial" charset="0"/>
              </a:rPr>
              <a:t>feedback</a:t>
            </a:r>
            <a:endParaRPr lang="en-GB" sz="2000" dirty="0">
              <a:solidFill>
                <a:srgbClr val="000000"/>
              </a:solidFill>
              <a:latin typeface="Arial" charset="0"/>
            </a:endParaRPr>
          </a:p>
          <a:p>
            <a:pPr marL="342900" indent="-342900">
              <a:lnSpc>
                <a:spcPct val="120000"/>
              </a:lnSpc>
              <a:buClrTx/>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smtClean="0">
                <a:solidFill>
                  <a:srgbClr val="000000"/>
                </a:solidFill>
                <a:latin typeface="Arial" charset="0"/>
              </a:rPr>
              <a:t>register </a:t>
            </a:r>
            <a:r>
              <a:rPr lang="en-GB" sz="2000" dirty="0">
                <a:solidFill>
                  <a:srgbClr val="000000"/>
                </a:solidFill>
                <a:latin typeface="Arial" charset="0"/>
              </a:rPr>
              <a:t>to get </a:t>
            </a:r>
            <a:r>
              <a:rPr lang="en-GB" sz="2000" dirty="0" smtClean="0">
                <a:solidFill>
                  <a:srgbClr val="000000"/>
                </a:solidFill>
                <a:latin typeface="Arial" charset="0"/>
              </a:rPr>
              <a:t>credit</a:t>
            </a:r>
            <a:endParaRPr lang="en-GB" sz="2000" dirty="0">
              <a:solidFill>
                <a:srgbClr val="000000"/>
              </a:solidFill>
              <a:latin typeface="Arial" charset="0"/>
            </a:endParaRPr>
          </a:p>
        </p:txBody>
      </p:sp>
      <p:sp>
        <p:nvSpPr>
          <p:cNvPr id="2" name="Rectangle 1"/>
          <p:cNvSpPr/>
          <p:nvPr/>
        </p:nvSpPr>
        <p:spPr>
          <a:xfrm>
            <a:off x="609600" y="5181600"/>
            <a:ext cx="4572000" cy="1080296"/>
          </a:xfrm>
          <a:prstGeom prst="rect">
            <a:avLst/>
          </a:prstGeom>
        </p:spPr>
        <p:txBody>
          <a:bodyPr>
            <a:spAutoFit/>
          </a:bodyPr>
          <a:lstStyle/>
          <a:p>
            <a:pPr>
              <a:lnSpc>
                <a:spcPct val="12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dirty="0">
                <a:solidFill>
                  <a:srgbClr val="000000"/>
                </a:solidFill>
                <a:latin typeface="Arial" charset="0"/>
              </a:rPr>
              <a:t>Most students: experienced ArcGIS users, with backgrounds in engineering, natural resources, earth sciences</a:t>
            </a:r>
            <a:endParaRPr lang="en-GB" sz="1800" b="1" dirty="0">
              <a:solidFill>
                <a:srgbClr val="000000"/>
              </a:solidFill>
              <a:latin typeface="Arial" charset="0"/>
              <a:cs typeface="Arial Unicode MS" charset="0"/>
            </a:endParaRPr>
          </a:p>
        </p:txBody>
      </p:sp>
      <p:pic>
        <p:nvPicPr>
          <p:cNvPr id="3" name="Picture 2" descr="Lect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295400"/>
            <a:ext cx="2819399" cy="2159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Action Button: Forward or Next 3">
            <a:hlinkClick r:id="" action="ppaction://noaction" highlightClick="1"/>
          </p:cNvPr>
          <p:cNvSpPr/>
          <p:nvPr/>
        </p:nvSpPr>
        <p:spPr bwMode="auto">
          <a:xfrm>
            <a:off x="6934200" y="2971800"/>
            <a:ext cx="228600" cy="228600"/>
          </a:xfrm>
          <a:prstGeom prst="actionButtonForwardNext">
            <a:avLst/>
          </a:prstGeom>
          <a:solidFill>
            <a:srgbClr val="76BAF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Bitstream Vera Sans" pitchFamily="32" charset="0"/>
            </a:endParaRPr>
          </a:p>
        </p:txBody>
      </p:sp>
      <p:sp>
        <p:nvSpPr>
          <p:cNvPr id="5" name="Action Button: Sound 4">
            <a:hlinkClick r:id="" action="ppaction://noaction" highlightClick="1"/>
          </p:cNvPr>
          <p:cNvSpPr/>
          <p:nvPr/>
        </p:nvSpPr>
        <p:spPr bwMode="auto">
          <a:xfrm>
            <a:off x="7315200" y="2971800"/>
            <a:ext cx="228600" cy="228600"/>
          </a:xfrm>
          <a:prstGeom prst="actionButtonSound">
            <a:avLst/>
          </a:prstGeom>
          <a:solidFill>
            <a:srgbClr val="76BAF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Bitstream Vera Sans" pitchFamily="32" charset="0"/>
            </a:endParaRPr>
          </a:p>
        </p:txBody>
      </p:sp>
      <p:pic>
        <p:nvPicPr>
          <p:cNvPr id="6" name="Picture 5" descr="Assig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6054" y="3962400"/>
            <a:ext cx="3026383" cy="1905000"/>
          </a:xfrm>
          <a:prstGeom prst="rect">
            <a:avLst/>
          </a:prstGeom>
        </p:spPr>
      </p:pic>
    </p:spTree>
    <p:extLst>
      <p:ext uri="{BB962C8B-B14F-4D97-AF65-F5344CB8AC3E}">
        <p14:creationId xmlns:p14="http://schemas.microsoft.com/office/powerpoint/2010/main" val="16509257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457200" y="457200"/>
            <a:ext cx="8458200" cy="511175"/>
          </a:xfrm>
          <a:ln/>
        </p:spPr>
        <p:txBody>
          <a:bodyPr lIns="123480" rIns="147960"/>
          <a:lstStyle/>
          <a:p>
            <a:pPr algn="l">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Assignment: Data Display</a:t>
            </a:r>
            <a:endParaRPr lang="en-US" dirty="0">
              <a:solidFill>
                <a:srgbClr val="000066"/>
              </a:solidFill>
            </a:endParaRPr>
          </a:p>
        </p:txBody>
      </p:sp>
      <p:sp>
        <p:nvSpPr>
          <p:cNvPr id="10242" name="Rectangle 2"/>
          <p:cNvSpPr>
            <a:spLocks noChangeArrowheads="1"/>
          </p:cNvSpPr>
          <p:nvPr/>
        </p:nvSpPr>
        <p:spPr bwMode="auto">
          <a:xfrm>
            <a:off x="685800" y="2831929"/>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 name="Rectangle 3"/>
          <p:cNvSpPr/>
          <p:nvPr/>
        </p:nvSpPr>
        <p:spPr>
          <a:xfrm>
            <a:off x="304800" y="6096000"/>
            <a:ext cx="8001000" cy="338554"/>
          </a:xfrm>
          <a:prstGeom prst="rect">
            <a:avLst/>
          </a:prstGeom>
        </p:spPr>
        <p:txBody>
          <a:bodyPr wrap="square">
            <a:spAutoFit/>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dirty="0">
                <a:solidFill>
                  <a:schemeClr val="accent1">
                    <a:lumMod val="50000"/>
                  </a:schemeClr>
                </a:solidFill>
                <a:latin typeface="Arial" charset="0"/>
                <a:cs typeface="Arial Unicode MS" charset="0"/>
              </a:rPr>
              <a:t>GRASS </a:t>
            </a:r>
            <a:r>
              <a:rPr lang="en-GB" sz="1600" b="1" dirty="0">
                <a:solidFill>
                  <a:srgbClr val="000000"/>
                </a:solidFill>
                <a:latin typeface="Arial" charset="0"/>
                <a:cs typeface="Arial Unicode MS" charset="0"/>
              </a:rPr>
              <a:t> </a:t>
            </a:r>
            <a:r>
              <a:rPr lang="en-GB" sz="1600" b="1" dirty="0" smtClean="0">
                <a:solidFill>
                  <a:srgbClr val="000000"/>
                </a:solidFill>
                <a:latin typeface="Arial" charset="0"/>
                <a:cs typeface="Arial Unicode MS" charset="0"/>
              </a:rPr>
              <a:t>                                                               </a:t>
            </a:r>
            <a:r>
              <a:rPr lang="en-GB" sz="1600" b="1" dirty="0" smtClean="0">
                <a:solidFill>
                  <a:schemeClr val="accent2">
                    <a:lumMod val="75000"/>
                  </a:schemeClr>
                </a:solidFill>
                <a:latin typeface="Arial" charset="0"/>
                <a:cs typeface="Arial Unicode MS" charset="0"/>
              </a:rPr>
              <a:t>ArcGIS</a:t>
            </a:r>
            <a:endParaRPr lang="en-GB" sz="1600" b="1" dirty="0">
              <a:solidFill>
                <a:schemeClr val="accent2">
                  <a:lumMod val="75000"/>
                </a:schemeClr>
              </a:solidFill>
              <a:latin typeface="Arial" charset="0"/>
              <a:cs typeface="Arial Unicode MS" charset="0"/>
            </a:endParaRPr>
          </a:p>
        </p:txBody>
      </p:sp>
      <p:sp>
        <p:nvSpPr>
          <p:cNvPr id="5" name="Rectangle 4"/>
          <p:cNvSpPr/>
          <p:nvPr/>
        </p:nvSpPr>
        <p:spPr>
          <a:xfrm>
            <a:off x="533400" y="1143000"/>
            <a:ext cx="8001000" cy="400110"/>
          </a:xfrm>
          <a:prstGeom prst="rect">
            <a:avLst/>
          </a:prstGeom>
        </p:spPr>
        <p:txBody>
          <a:bodyPr wrap="square">
            <a:spAutoFit/>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00000"/>
                </a:solidFill>
                <a:latin typeface="Arial" charset="0"/>
                <a:cs typeface="Arial Unicode MS" charset="0"/>
              </a:rPr>
              <a:t>Display </a:t>
            </a:r>
            <a:r>
              <a:rPr lang="en-GB" sz="2000" dirty="0" smtClean="0">
                <a:solidFill>
                  <a:srgbClr val="000000"/>
                </a:solidFill>
                <a:latin typeface="Arial" charset="0"/>
                <a:cs typeface="Arial Unicode MS" charset="0"/>
              </a:rPr>
              <a:t>provided data in </a:t>
            </a:r>
            <a:r>
              <a:rPr lang="en-GB" sz="2000" dirty="0">
                <a:solidFill>
                  <a:srgbClr val="000000"/>
                </a:solidFill>
                <a:latin typeface="Arial" charset="0"/>
                <a:cs typeface="Arial Unicode MS" charset="0"/>
              </a:rPr>
              <a:t>2D and </a:t>
            </a:r>
            <a:r>
              <a:rPr lang="en-GB" sz="2000" dirty="0" smtClean="0">
                <a:solidFill>
                  <a:srgbClr val="000000"/>
                </a:solidFill>
                <a:latin typeface="Arial" charset="0"/>
                <a:cs typeface="Arial Unicode MS" charset="0"/>
              </a:rPr>
              <a:t>3D to support spatial analysis </a:t>
            </a:r>
            <a:endParaRPr lang="en-GB" sz="2000" dirty="0">
              <a:solidFill>
                <a:srgbClr val="000000"/>
              </a:solidFill>
              <a:latin typeface="Arial" charset="0"/>
              <a:cs typeface="Arial Unicode MS" charset="0"/>
            </a:endParaRPr>
          </a:p>
        </p:txBody>
      </p:sp>
      <p:pic>
        <p:nvPicPr>
          <p:cNvPr id="6" name="Picture 5" descr="Makiko_dataGRASSAr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76400"/>
            <a:ext cx="4971464" cy="4114800"/>
          </a:xfrm>
          <a:prstGeom prst="rect">
            <a:avLst/>
          </a:prstGeom>
        </p:spPr>
      </p:pic>
      <p:pic>
        <p:nvPicPr>
          <p:cNvPr id="7" name="Picture 6" descr="AlletLUAr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7764" y="3581401"/>
            <a:ext cx="1916689" cy="2590800"/>
          </a:xfrm>
          <a:prstGeom prst="rect">
            <a:avLst/>
          </a:prstGeom>
        </p:spPr>
      </p:pic>
      <p:pic>
        <p:nvPicPr>
          <p:cNvPr id="8" name="Picture 7" descr="AlletScoolsGR.png"/>
          <p:cNvPicPr>
            <a:picLocks noChangeAspect="1"/>
          </p:cNvPicPr>
          <p:nvPr/>
        </p:nvPicPr>
        <p:blipFill rotWithShape="1">
          <a:blip r:embed="rId5">
            <a:extLst>
              <a:ext uri="{28A0092B-C50C-407E-A947-70E740481C1C}">
                <a14:useLocalDpi xmlns:a14="http://schemas.microsoft.com/office/drawing/2010/main" val="0"/>
              </a:ext>
            </a:extLst>
          </a:blip>
          <a:srcRect t="3618" b="13620"/>
          <a:stretch/>
        </p:blipFill>
        <p:spPr>
          <a:xfrm>
            <a:off x="5715000" y="1676400"/>
            <a:ext cx="2403736" cy="1828800"/>
          </a:xfrm>
          <a:prstGeom prst="rect">
            <a:avLst/>
          </a:prstGeom>
        </p:spPr>
      </p:pic>
      <p:sp>
        <p:nvSpPr>
          <p:cNvPr id="12" name="Rectangle 11"/>
          <p:cNvSpPr/>
          <p:nvPr/>
        </p:nvSpPr>
        <p:spPr>
          <a:xfrm>
            <a:off x="8153400" y="3124200"/>
            <a:ext cx="990600" cy="2800766"/>
          </a:xfrm>
          <a:prstGeom prst="rect">
            <a:avLst/>
          </a:prstGeom>
        </p:spPr>
        <p:txBody>
          <a:bodyPr wrap="square">
            <a:spAutoFit/>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dirty="0">
                <a:solidFill>
                  <a:schemeClr val="accent1">
                    <a:lumMod val="50000"/>
                  </a:schemeClr>
                </a:solidFill>
                <a:latin typeface="Arial" charset="0"/>
                <a:cs typeface="Arial Unicode MS" charset="0"/>
              </a:rPr>
              <a:t>GRASS </a:t>
            </a:r>
            <a:r>
              <a:rPr lang="en-GB" sz="1600" b="1" dirty="0">
                <a:solidFill>
                  <a:srgbClr val="000000"/>
                </a:solidFill>
                <a:latin typeface="Arial" charset="0"/>
                <a:cs typeface="Arial Unicode MS" charset="0"/>
              </a:rPr>
              <a:t> </a:t>
            </a:r>
            <a:r>
              <a:rPr lang="en-GB" sz="1600" b="1" dirty="0" smtClean="0">
                <a:solidFill>
                  <a:srgbClr val="000000"/>
                </a:solidFill>
                <a:latin typeface="Arial" charset="0"/>
                <a:cs typeface="Arial Unicode MS" charset="0"/>
              </a:rPr>
              <a:t>                                                               </a:t>
            </a:r>
            <a:endParaRPr lang="en-GB" sz="1600" b="1" dirty="0" smtClean="0">
              <a:solidFill>
                <a:srgbClr val="000000"/>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a:solidFill>
                <a:srgbClr val="000000"/>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smtClean="0">
              <a:solidFill>
                <a:srgbClr val="000000"/>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a:solidFill>
                <a:srgbClr val="000000"/>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smtClean="0">
              <a:solidFill>
                <a:srgbClr val="000000"/>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a:solidFill>
                <a:srgbClr val="000000"/>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smtClean="0">
              <a:solidFill>
                <a:srgbClr val="000000"/>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a:solidFill>
                <a:srgbClr val="000000"/>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smtClean="0">
              <a:solidFill>
                <a:srgbClr val="000000"/>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b="1" dirty="0">
              <a:solidFill>
                <a:srgbClr val="000000"/>
              </a:solidFill>
              <a:latin typeface="Arial" charset="0"/>
              <a:cs typeface="Arial Unicode M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dirty="0" smtClean="0">
                <a:solidFill>
                  <a:schemeClr val="accent2">
                    <a:lumMod val="75000"/>
                  </a:schemeClr>
                </a:solidFill>
                <a:latin typeface="Arial" charset="0"/>
                <a:cs typeface="Arial Unicode MS" charset="0"/>
              </a:rPr>
              <a:t>ArcGIS</a:t>
            </a:r>
            <a:endParaRPr lang="en-GB" sz="1600" b="1" dirty="0">
              <a:solidFill>
                <a:schemeClr val="accent2">
                  <a:lumMod val="75000"/>
                </a:schemeClr>
              </a:solidFill>
              <a:latin typeface="Arial" charset="0"/>
              <a:cs typeface="Arial Unicode MS" charset="0"/>
            </a:endParaRPr>
          </a:p>
        </p:txBody>
      </p:sp>
    </p:spTree>
    <p:extLst>
      <p:ext uri="{BB962C8B-B14F-4D97-AF65-F5344CB8AC3E}">
        <p14:creationId xmlns:p14="http://schemas.microsoft.com/office/powerpoint/2010/main" val="27673168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Times New Roman"/>
      </a:majorFont>
      <a:minorFont>
        <a:latin typeface="Arial"/>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72585</TotalTime>
  <Words>2833</Words>
  <Application>Microsoft Macintosh PowerPoint</Application>
  <PresentationFormat>On-screen Show (4:3)</PresentationFormat>
  <Paragraphs>573</Paragraphs>
  <Slides>43</Slides>
  <Notes>32</Notes>
  <HiddenSlides>0</HiddenSlides>
  <MMClips>0</MMClips>
  <ScaleCrop>false</ScaleCrop>
  <HeadingPairs>
    <vt:vector size="4" baseType="variant">
      <vt:variant>
        <vt:lpstr>Theme</vt:lpstr>
      </vt:variant>
      <vt:variant>
        <vt:i4>4</vt:i4>
      </vt:variant>
      <vt:variant>
        <vt:lpstr>Slide Titles</vt:lpstr>
      </vt:variant>
      <vt:variant>
        <vt:i4>43</vt:i4>
      </vt:variant>
    </vt:vector>
  </HeadingPairs>
  <TitlesOfParts>
    <vt:vector size="47" baseType="lpstr">
      <vt:lpstr>Office Theme</vt:lpstr>
      <vt:lpstr>Office Theme</vt:lpstr>
      <vt:lpstr>Office Theme</vt:lpstr>
      <vt:lpstr>Office Theme</vt:lpstr>
      <vt:lpstr>Building open source geospatial education at research universities </vt:lpstr>
      <vt:lpstr>Motivation </vt:lpstr>
      <vt:lpstr>What works</vt:lpstr>
      <vt:lpstr>What needs more effort</vt:lpstr>
      <vt:lpstr>What may help </vt:lpstr>
      <vt:lpstr>Open Source Geospatial at NCSU </vt:lpstr>
      <vt:lpstr>Course: Geospatial Modeling</vt:lpstr>
      <vt:lpstr>Internet-based section</vt:lpstr>
      <vt:lpstr>Assignment: Data Display</vt:lpstr>
      <vt:lpstr>Assignment: Viewsheds</vt:lpstr>
      <vt:lpstr>Assignment: Lidar</vt:lpstr>
      <vt:lpstr>Midterm exam</vt:lpstr>
      <vt:lpstr>Independent Projects</vt:lpstr>
      <vt:lpstr>Project: Mammoth Cave National Park</vt:lpstr>
      <vt:lpstr>Project: Mammoth Cave National Park</vt:lpstr>
      <vt:lpstr>Project: Mammoth Cave National Park</vt:lpstr>
      <vt:lpstr>PowerPoint Presentation</vt:lpstr>
      <vt:lpstr>Project: DEM by mobile phone</vt:lpstr>
      <vt:lpstr>Project: DEM by mobile phone</vt:lpstr>
      <vt:lpstr>Project: Coastal Flooding</vt:lpstr>
      <vt:lpstr>Student projects: development</vt:lpstr>
      <vt:lpstr>Beyond courses: Research and collaboration with CTU Prague </vt:lpstr>
      <vt:lpstr>NCSU Research using GRASS</vt:lpstr>
      <vt:lpstr>PowerPoint Presentation</vt:lpstr>
      <vt:lpstr>Coastal terrain dynamics</vt:lpstr>
      <vt:lpstr>DEM processing</vt:lpstr>
      <vt:lpstr>Corrected DEM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of Open source GIS at NCSU</vt:lpstr>
      <vt:lpstr>Conclusions: challenges</vt:lpstr>
      <vt:lpstr>Conclusions: ideas for future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Laser Scanning and Open Source GIS to Analyze Trends and Impacts of Topographic Change</dc:title>
  <dc:creator>Alinda</dc:creator>
  <cp:lastModifiedBy>Helena Mitasova User</cp:lastModifiedBy>
  <cp:revision>245</cp:revision>
  <cp:lastPrinted>2012-10-21T16:17:55Z</cp:lastPrinted>
  <dcterms:created xsi:type="dcterms:W3CDTF">1601-01-01T00:00:00Z</dcterms:created>
  <dcterms:modified xsi:type="dcterms:W3CDTF">2012-10-23T15:20:04Z</dcterms:modified>
</cp:coreProperties>
</file>