
<file path=[Content_Types].xml><?xml version="1.0" encoding="utf-8"?>
<Types xmlns="http://schemas.openxmlformats.org/package/2006/content-types">
  <Default Extension="xml" ContentType="application/xml"/>
  <Default Extension="tif" ContentType="image/tiff"/>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Lst>
  <p:notesMasterIdLst>
    <p:notesMasterId r:id="rId37"/>
  </p:notesMasterIdLst>
  <p:handoutMasterIdLst>
    <p:handoutMasterId r:id="rId38"/>
  </p:handoutMasterIdLst>
  <p:sldIdLst>
    <p:sldId id="256" r:id="rId5"/>
    <p:sldId id="326" r:id="rId6"/>
    <p:sldId id="284" r:id="rId7"/>
    <p:sldId id="322" r:id="rId8"/>
    <p:sldId id="259" r:id="rId9"/>
    <p:sldId id="260" r:id="rId10"/>
    <p:sldId id="281" r:id="rId11"/>
    <p:sldId id="287" r:id="rId12"/>
    <p:sldId id="286" r:id="rId13"/>
    <p:sldId id="373" r:id="rId14"/>
    <p:sldId id="298" r:id="rId15"/>
    <p:sldId id="328" r:id="rId16"/>
    <p:sldId id="364" r:id="rId17"/>
    <p:sldId id="368" r:id="rId18"/>
    <p:sldId id="291" r:id="rId19"/>
    <p:sldId id="292" r:id="rId20"/>
    <p:sldId id="348" r:id="rId21"/>
    <p:sldId id="352" r:id="rId22"/>
    <p:sldId id="356" r:id="rId23"/>
    <p:sldId id="295" r:id="rId24"/>
    <p:sldId id="357" r:id="rId25"/>
    <p:sldId id="369" r:id="rId26"/>
    <p:sldId id="370" r:id="rId27"/>
    <p:sldId id="371" r:id="rId28"/>
    <p:sldId id="372" r:id="rId29"/>
    <p:sldId id="318" r:id="rId30"/>
    <p:sldId id="337" r:id="rId31"/>
    <p:sldId id="309" r:id="rId32"/>
    <p:sldId id="358" r:id="rId33"/>
    <p:sldId id="360" r:id="rId34"/>
    <p:sldId id="374" r:id="rId35"/>
    <p:sldId id="289" r:id="rId36"/>
  </p:sldIdLst>
  <p:sldSz cx="9144000" cy="6858000" type="screen4x3"/>
  <p:notesSz cx="6858000" cy="9144000"/>
  <p:defaultTextStyle>
    <a:defPPr>
      <a:defRPr lang="en-GB"/>
    </a:defPPr>
    <a:lvl1pPr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1pPr>
    <a:lvl2pPr marL="742950" indent="-28575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2pPr>
    <a:lvl3pPr marL="1143000" indent="-22860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3pPr>
    <a:lvl4pPr marL="1600200" indent="-22860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4pPr>
    <a:lvl5pPr marL="2057400" indent="-22860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5pPr>
    <a:lvl6pPr marL="2286000" algn="l" defTabSz="914400" rtl="0" eaLnBrk="1" latinLnBrk="0" hangingPunct="1">
      <a:defRPr sz="1200" kern="1200">
        <a:solidFill>
          <a:schemeClr val="bg1"/>
        </a:solidFill>
        <a:latin typeface="Bitstream Vera Sans" pitchFamily="32" charset="0"/>
        <a:ea typeface="+mn-ea"/>
        <a:cs typeface="+mn-cs"/>
      </a:defRPr>
    </a:lvl6pPr>
    <a:lvl7pPr marL="2743200" algn="l" defTabSz="914400" rtl="0" eaLnBrk="1" latinLnBrk="0" hangingPunct="1">
      <a:defRPr sz="1200" kern="1200">
        <a:solidFill>
          <a:schemeClr val="bg1"/>
        </a:solidFill>
        <a:latin typeface="Bitstream Vera Sans" pitchFamily="32" charset="0"/>
        <a:ea typeface="+mn-ea"/>
        <a:cs typeface="+mn-cs"/>
      </a:defRPr>
    </a:lvl7pPr>
    <a:lvl8pPr marL="3200400" algn="l" defTabSz="914400" rtl="0" eaLnBrk="1" latinLnBrk="0" hangingPunct="1">
      <a:defRPr sz="1200" kern="1200">
        <a:solidFill>
          <a:schemeClr val="bg1"/>
        </a:solidFill>
        <a:latin typeface="Bitstream Vera Sans" pitchFamily="32" charset="0"/>
        <a:ea typeface="+mn-ea"/>
        <a:cs typeface="+mn-cs"/>
      </a:defRPr>
    </a:lvl8pPr>
    <a:lvl9pPr marL="3657600" algn="l" defTabSz="914400" rtl="0" eaLnBrk="1" latinLnBrk="0" hangingPunct="1">
      <a:defRPr sz="1200" kern="1200">
        <a:solidFill>
          <a:schemeClr val="bg1"/>
        </a:solidFill>
        <a:latin typeface="Bitstream Vera Sans" pitchFamily="3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6BAF3"/>
    <a:srgbClr val="1E55A9"/>
    <a:srgbClr val="286DD4"/>
    <a:srgbClr val="005900"/>
    <a:srgbClr val="66A22D"/>
    <a:srgbClr val="66CC33"/>
    <a:srgbClr val="458912"/>
    <a:srgbClr val="008000"/>
    <a:srgbClr val="B44D10"/>
    <a:srgbClr val="BB16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84" autoAdjust="0"/>
    <p:restoredTop sz="99844" autoAdjust="0"/>
  </p:normalViewPr>
  <p:slideViewPr>
    <p:cSldViewPr>
      <p:cViewPr>
        <p:scale>
          <a:sx n="112" d="100"/>
          <a:sy n="112" d="100"/>
        </p:scale>
        <p:origin x="-600" y="88"/>
      </p:cViewPr>
      <p:guideLst>
        <p:guide orient="horz" pos="2496"/>
        <p:guide pos="5568"/>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617DBB-FAD0-7B46-9B55-ADA8F7D223E4}" type="datetimeFigureOut">
              <a:rPr lang="en-US" smtClean="0"/>
              <a:t>2/6/13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23605A-0428-0E4A-A192-BAAFFB6E5D06}" type="slidenum">
              <a:rPr lang="en-US" smtClean="0"/>
              <a:t>‹#›</a:t>
            </a:fld>
            <a:endParaRPr lang="en-US"/>
          </a:p>
        </p:txBody>
      </p:sp>
    </p:spTree>
    <p:extLst>
      <p:ext uri="{BB962C8B-B14F-4D97-AF65-F5344CB8AC3E}">
        <p14:creationId xmlns:p14="http://schemas.microsoft.com/office/powerpoint/2010/main" val="19371508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2"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3"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4"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5"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6"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7"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8"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9"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30"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31"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32" name="Rectangle 12"/>
          <p:cNvSpPr>
            <a:spLocks noGrp="1" noChangeArrowheads="1"/>
          </p:cNvSpPr>
          <p:nvPr>
            <p:ph type="hdr"/>
          </p:nvPr>
        </p:nvSpPr>
        <p:spPr bwMode="auto">
          <a:xfrm>
            <a:off x="0" y="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endParaRPr lang="en-GB"/>
          </a:p>
        </p:txBody>
      </p:sp>
      <p:sp>
        <p:nvSpPr>
          <p:cNvPr id="5133" name="Rectangle 13"/>
          <p:cNvSpPr>
            <a:spLocks noGrp="1" noChangeArrowheads="1"/>
          </p:cNvSpPr>
          <p:nvPr>
            <p:ph type="dt"/>
          </p:nvPr>
        </p:nvSpPr>
        <p:spPr bwMode="auto">
          <a:xfrm>
            <a:off x="3886200" y="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endParaRPr lang="en-GB"/>
          </a:p>
        </p:txBody>
      </p:sp>
      <p:sp>
        <p:nvSpPr>
          <p:cNvPr id="5134" name="Rectangle 14"/>
          <p:cNvSpPr>
            <a:spLocks noGrp="1" noRot="1" noChangeAspect="1" noChangeArrowheads="1"/>
          </p:cNvSpPr>
          <p:nvPr>
            <p:ph type="sldImg"/>
          </p:nvPr>
        </p:nvSpPr>
        <p:spPr bwMode="auto">
          <a:xfrm>
            <a:off x="1143000" y="685800"/>
            <a:ext cx="4554538" cy="3414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35" name="Rectangle 15"/>
          <p:cNvSpPr>
            <a:spLocks noGrp="1" noChangeArrowheads="1"/>
          </p:cNvSpPr>
          <p:nvPr>
            <p:ph type="body"/>
          </p:nvPr>
        </p:nvSpPr>
        <p:spPr bwMode="auto">
          <a:xfrm>
            <a:off x="914400" y="4343400"/>
            <a:ext cx="5011738" cy="410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smtClean="0"/>
          </a:p>
        </p:txBody>
      </p:sp>
      <p:sp>
        <p:nvSpPr>
          <p:cNvPr id="5136" name="Rectangle 16"/>
          <p:cNvSpPr>
            <a:spLocks noGrp="1" noChangeArrowheads="1"/>
          </p:cNvSpPr>
          <p:nvPr>
            <p:ph type="ftr"/>
          </p:nvPr>
        </p:nvSpPr>
        <p:spPr bwMode="auto">
          <a:xfrm>
            <a:off x="0" y="868680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endParaRPr lang="en-GB"/>
          </a:p>
        </p:txBody>
      </p:sp>
      <p:sp>
        <p:nvSpPr>
          <p:cNvPr id="5137" name="Rectangle 17"/>
          <p:cNvSpPr>
            <a:spLocks noGrp="1" noChangeArrowheads="1"/>
          </p:cNvSpPr>
          <p:nvPr>
            <p:ph type="sldNum"/>
          </p:nvPr>
        </p:nvSpPr>
        <p:spPr bwMode="auto">
          <a:xfrm>
            <a:off x="3886200" y="868680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fld id="{98766346-4CD4-4FBF-AD9C-A138F4D99159}" type="slidenum">
              <a:rPr lang="en-GB"/>
              <a:pPr/>
              <a:t>‹#›</a:t>
            </a:fld>
            <a:endParaRPr lang="en-GB"/>
          </a:p>
        </p:txBody>
      </p:sp>
    </p:spTree>
    <p:extLst>
      <p:ext uri="{BB962C8B-B14F-4D97-AF65-F5344CB8AC3E}">
        <p14:creationId xmlns:p14="http://schemas.microsoft.com/office/powerpoint/2010/main" val="1948458107"/>
      </p:ext>
    </p:extLst>
  </p:cSld>
  <p:clrMap bg1="lt1" tx1="dk1" bg2="lt2" tx2="dk2" accent1="accent1" accent2="accent2" accent3="accent3" accent4="accent4" accent5="accent5" accent6="accent6" hlink="hlink" folHlink="folHlink"/>
  <p:hf hdr="0" ftr="0" dt="0"/>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158C920F-CB3F-4D9A-BEDD-9CAAC3136786}" type="slidenum">
              <a:rPr lang="en-GB"/>
              <a:pPr/>
              <a:t>1</a:t>
            </a:fld>
            <a:endParaRPr lang="en-GB"/>
          </a:p>
        </p:txBody>
      </p:sp>
      <p:sp>
        <p:nvSpPr>
          <p:cNvPr id="2969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698" name="Text Box 2"/>
          <p:cNvSpPr txBox="1">
            <a:spLocks noGrp="1" noChangeArrowheads="1"/>
          </p:cNvSpPr>
          <p:nvPr>
            <p:ph type="body"/>
          </p:nvPr>
        </p:nvSpPr>
        <p:spPr bwMode="auto">
          <a:xfrm>
            <a:off x="685800" y="4343400"/>
            <a:ext cx="5486400" cy="7112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lnSpc>
                <a:spcPct val="87000"/>
              </a:lnSpc>
              <a:spcBef>
                <a:spcPts val="1600"/>
              </a:spcBef>
              <a:buClrTx/>
              <a:buFontTx/>
              <a:buNone/>
            </a:pPr>
            <a:r>
              <a:rPr lang="en-GB" sz="1600">
                <a:latin typeface="Arial" charset="0"/>
                <a:cs typeface="Arial" charset="0"/>
              </a:rPr>
              <a:t>Over the past decade free and open source software (FOSS) has moved into mainstreem and its growth includes a wide range of geospatial software tools. The presentation will briefly describe the principles of FOSS and provide an overview of major FOSS projects that support management, processing, analysis, visualization and on-line distribution of georeferenced data. Interoperability between the different tools enabled by the FOSS concept will be highlighted using examples of applications that combine software developed by several projects, such as GRASS, Mapserver, GDAL, PROJ, R-stats, PostGIS, paraview and others. Special focus will be given to the recent new developments in Geographic Resources Analysis Support System (GRASS, </a:t>
            </a:r>
            <a:r>
              <a:rPr lang="en-GB" sz="1600" u="sng">
                <a:solidFill>
                  <a:srgbClr val="CCCCFF"/>
                </a:solidFill>
                <a:latin typeface="Arial" charset="0"/>
                <a:cs typeface="Arial" charset="0"/>
              </a:rPr>
              <a:t>http://grass.itc.it</a:t>
            </a:r>
            <a:r>
              <a:rPr lang="en-GB" sz="1600">
                <a:latin typeface="Arial" charset="0"/>
                <a:cs typeface="Arial" charset="0"/>
              </a:rPr>
              <a:t>). Since its original design as a land management tool for military installationsthe system has evolved into one of the most comprehensive, general purpose GIS and support for environmental modeling has been an integral part of its development. Overview of the GRASS6 capabilities relevant to environmental modeling will be provided, including tools for working with 2D and 3D raster data, the completely redesigned topological 2D/3D vector engine, vector network analysis and SQL-based attribute management. Various graphical user interfaces, such as QGIS and JAVAGRASS, that are being used with GRASS will be introduced and enhancements to 3D dynamic visualization will be presented. Environmental modeling will be illustrated by examples in the area of coastal management and sediment pollution control using the latest lidar data and new or updated GRASS6 modules. The talk will conclude with discussion of visions for the future of FOSS geospatial modeling.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10</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11</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07E9BA6-8720-4745-B7F3-76BEE09D1924}" type="slidenum">
              <a:rPr lang="en-GB"/>
              <a:pPr/>
              <a:t>12</a:t>
            </a:fld>
            <a:endParaRPr lang="en-GB"/>
          </a:p>
        </p:txBody>
      </p:sp>
      <p:sp>
        <p:nvSpPr>
          <p:cNvPr id="430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010" name="Text Box 2"/>
          <p:cNvSpPr txBox="1">
            <a:spLocks noGrp="1" noChangeArrowheads="1"/>
          </p:cNvSpPr>
          <p:nvPr>
            <p:ph type="body"/>
          </p:nvPr>
        </p:nvSpPr>
        <p:spPr bwMode="auto">
          <a:xfrm>
            <a:off x="914400" y="4343400"/>
            <a:ext cx="50196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15</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16</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17</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18</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18A738-B5EC-BD45-A4B0-C45CA175931A}" type="slidenum">
              <a:rPr lang="en-US"/>
              <a:pPr>
                <a:defRPr/>
              </a:pPr>
              <a:t>19</a:t>
            </a:fld>
            <a:endParaRPr lang="en-US"/>
          </a:p>
        </p:txBody>
      </p:sp>
      <p:sp>
        <p:nvSpPr>
          <p:cNvPr id="71682" name="Rectangle 2"/>
          <p:cNvSpPr>
            <a:spLocks noGrp="1" noRot="1" noChangeAspect="1" noChangeArrowheads="1" noTextEdit="1"/>
          </p:cNvSpPr>
          <p:nvPr>
            <p:ph type="sldImg"/>
          </p:nvPr>
        </p:nvSpPr>
        <p:spPr>
          <a:xfrm>
            <a:off x="1152525" y="685800"/>
            <a:ext cx="4491038" cy="3367088"/>
          </a:xfrm>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583B9F5C-BCAE-42C7-9CB0-57479E1875D4}" type="slidenum">
              <a:rPr lang="en-GB"/>
              <a:pPr/>
              <a:t>20</a:t>
            </a:fld>
            <a:endParaRPr lang="en-GB"/>
          </a:p>
        </p:txBody>
      </p:sp>
      <p:sp>
        <p:nvSpPr>
          <p:cNvPr id="38913" name="Rectangle 1"/>
          <p:cNvSpPr txBox="1">
            <a:spLocks noGrp="1" noRot="1" noChangeAspect="1" noChangeArrowheads="1"/>
          </p:cNvSpPr>
          <p:nvPr>
            <p:ph type="sldImg"/>
          </p:nvPr>
        </p:nvSpPr>
        <p:spPr bwMode="auto">
          <a:xfrm>
            <a:off x="1143000" y="685800"/>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BD40F9EB-4A57-6B4E-B9D4-6B8161729244}" type="slidenum">
              <a:rPr lang="en-GB"/>
              <a:pPr>
                <a:defRPr/>
              </a:pPr>
              <a:t>21</a:t>
            </a:fld>
            <a:endParaRPr lang="en-GB"/>
          </a:p>
        </p:txBody>
      </p:sp>
      <p:sp>
        <p:nvSpPr>
          <p:cNvPr id="440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34" name="Text Box 2"/>
          <p:cNvSpPr txBox="1">
            <a:spLocks noGrp="1" noChangeArrowheads="1"/>
          </p:cNvSpPr>
          <p:nvPr>
            <p:ph type="body"/>
          </p:nvPr>
        </p:nvSpPr>
        <p:spPr>
          <a:xfrm>
            <a:off x="685800" y="4343400"/>
            <a:ext cx="5486400" cy="71120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lnSpc>
                <a:spcPct val="87000"/>
              </a:lnSpc>
              <a:spcBef>
                <a:spcPts val="1600"/>
              </a:spcBef>
              <a:buClrTx/>
              <a:buFontTx/>
              <a:buNone/>
              <a:defRPr/>
            </a:pPr>
            <a:r>
              <a:rPr lang="en-GB" sz="1600" smtClean="0">
                <a:latin typeface="Arial" charset="0"/>
                <a:cs typeface="Arial" charset="0"/>
              </a:rPr>
              <a:t>Over the past decade free and open source software (FOSS) has moved into mainstreem and its growth includes a wide range of geospatial software tools. The presentation will briefly describe the principles of FOSS and provide an overview of major FOSS projects that support management, processing, analysis, visualization and on-line distribution of georeferenced data. Interoperability between the different tools enabled by the FOSS concept will be highlighted using examples of applications that combine software developed by several projects, such as GRASS, Mapserver, GDAL, PROJ, R-stats, PostGIS, paraview and others. Special focus will be given to the recent new developments in Geographic Resources Analysis Support System (GRASS, </a:t>
            </a:r>
            <a:r>
              <a:rPr lang="en-GB" sz="1600" u="sng" smtClean="0">
                <a:solidFill>
                  <a:srgbClr val="CCCCFF"/>
                </a:solidFill>
                <a:latin typeface="Arial" charset="0"/>
                <a:cs typeface="Arial" charset="0"/>
              </a:rPr>
              <a:t>http://grass.itc.it</a:t>
            </a:r>
            <a:r>
              <a:rPr lang="en-GB" sz="1600" smtClean="0">
                <a:latin typeface="Arial" charset="0"/>
                <a:cs typeface="Arial" charset="0"/>
              </a:rPr>
              <a:t>). Since its original design as a land management tool for military installationsthe system has evolved into one of the most comprehensive, general purpose GIS and support for environmental modeling has been an integral part of its development. Overview of the GRASS6 capabilities relevant to environmental modeling will be provided, including tools for working with 2D and 3D raster data, the completely redesigned topological 2D/3D vector engine, vector network analysis and SQL-based attribute management. Various graphical user interfaces, such as QGIS and JAVAGRASS, that are being used with GRASS will be introduced and enhancements to 3D dynamic visualization will be presented. Environmental modeling will be illustrated by examples in the area of coastal management and sediment pollution control using the latest lidar data and new or updated GRASS6 modules. The talk will conclude with discussion of visions for the future of FOSS geospatial modeling.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0CDBAC87-8FC8-4D43-9FF1-D97D6FC97760}" type="slidenum">
              <a:rPr lang="en-GB"/>
              <a:pPr/>
              <a:t>2</a:t>
            </a:fld>
            <a:endParaRPr lang="en-GB"/>
          </a:p>
        </p:txBody>
      </p:sp>
      <p:sp>
        <p:nvSpPr>
          <p:cNvPr id="3072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22"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85800"/>
            <a:ext cx="4491038" cy="3367088"/>
          </a:xfrm>
        </p:spPr>
      </p:sp>
      <p:sp>
        <p:nvSpPr>
          <p:cNvPr id="3" name="Notes Placeholder 2"/>
          <p:cNvSpPr>
            <a:spLocks noGrp="1"/>
          </p:cNvSpPr>
          <p:nvPr>
            <p:ph type="body" idx="1"/>
          </p:nvPr>
        </p:nvSpPr>
        <p:spPr/>
        <p:txBody>
          <a:bodyPr/>
          <a:lstStyle/>
          <a:p>
            <a:r>
              <a:rPr lang="en-US" dirty="0" smtClean="0"/>
              <a:t>Road </a:t>
            </a:r>
            <a:r>
              <a:rPr lang="en-US" dirty="0" err="1" smtClean="0"/>
              <a:t>lidar</a:t>
            </a:r>
            <a:r>
              <a:rPr lang="en-US" dirty="0" smtClean="0"/>
              <a:t> 15cm profiles, sub 1cm along profile</a:t>
            </a:r>
            <a:endParaRPr lang="en-US" dirty="0"/>
          </a:p>
        </p:txBody>
      </p:sp>
      <p:sp>
        <p:nvSpPr>
          <p:cNvPr id="4" name="Slide Number Placeholder 3"/>
          <p:cNvSpPr>
            <a:spLocks noGrp="1"/>
          </p:cNvSpPr>
          <p:nvPr>
            <p:ph type="sldNum" idx="10"/>
          </p:nvPr>
        </p:nvSpPr>
        <p:spPr/>
        <p:txBody>
          <a:bodyPr/>
          <a:lstStyle/>
          <a:p>
            <a:pPr>
              <a:defRPr/>
            </a:pPr>
            <a:fld id="{F815DD5C-4946-5C48-BCF0-E9708121CB07}" type="slidenum">
              <a:rPr lang="en-GB" smtClean="0"/>
              <a:pPr>
                <a:defRPr/>
              </a:pPr>
              <a:t>22</a:t>
            </a:fld>
            <a:endParaRPr lang="en-GB"/>
          </a:p>
        </p:txBody>
      </p:sp>
    </p:spTree>
    <p:extLst>
      <p:ext uri="{BB962C8B-B14F-4D97-AF65-F5344CB8AC3E}">
        <p14:creationId xmlns:p14="http://schemas.microsoft.com/office/powerpoint/2010/main" val="960205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5"/>
          <p:cNvSpPr>
            <a:spLocks noGrp="1" noChangeArrowheads="1"/>
          </p:cNvSpPr>
          <p:nvPr>
            <p:ph type="sldNum" sz="quarter"/>
          </p:nvPr>
        </p:nvSpPr>
        <p:spPr/>
        <p:txBody>
          <a:bodyPr/>
          <a:lstStyle/>
          <a:p>
            <a:pPr>
              <a:defRPr/>
            </a:pPr>
            <a:fld id="{40D9C26A-F7E1-A34A-9B76-3FB73EB37D3E}" type="slidenum">
              <a:rPr lang="en-GB"/>
              <a:pPr>
                <a:defRPr/>
              </a:pPr>
              <a:t>29</a:t>
            </a:fld>
            <a:endParaRPr lang="en-GB"/>
          </a:p>
        </p:txBody>
      </p:sp>
      <p:sp>
        <p:nvSpPr>
          <p:cNvPr id="59393"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1">
              <a:lnSpc>
                <a:spcPct val="100000"/>
              </a:lnSpc>
              <a:buClrTx/>
              <a:buFontTx/>
              <a:buNone/>
              <a:defRPr/>
            </a:pPr>
            <a:fld id="{F192C0EA-AA23-2048-9BD5-133485BCE66C}" type="slidenum">
              <a:rPr lang="en-GB" sz="1200" smtClean="0">
                <a:solidFill>
                  <a:srgbClr val="000000"/>
                </a:solidFill>
                <a:latin typeface="Times New Roman" charset="0"/>
                <a:cs typeface="Arial Unicode MS" charset="0"/>
              </a:rPr>
              <a:pPr algn="r" eaLnBrk="1">
                <a:lnSpc>
                  <a:spcPct val="100000"/>
                </a:lnSpc>
                <a:buClrTx/>
                <a:buFontTx/>
                <a:buNone/>
                <a:defRPr/>
              </a:pPr>
              <a:t>29</a:t>
            </a:fld>
            <a:endParaRPr lang="en-GB" sz="1200" smtClean="0">
              <a:solidFill>
                <a:srgbClr val="000000"/>
              </a:solidFill>
              <a:latin typeface="Times New Roman" charset="0"/>
              <a:cs typeface="Arial Unicode MS" charset="0"/>
            </a:endParaRPr>
          </a:p>
        </p:txBody>
      </p:sp>
      <p:sp>
        <p:nvSpPr>
          <p:cNvPr id="59394"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buClrTx/>
              <a:buFontTx/>
              <a:buNone/>
              <a:defRPr/>
            </a:pPr>
            <a:fld id="{4B62B91D-1ADB-5C4F-B12E-83AE19070835}" type="slidenum">
              <a:rPr lang="en-GB" sz="1200" smtClean="0">
                <a:solidFill>
                  <a:srgbClr val="000000"/>
                </a:solidFill>
              </a:rPr>
              <a:pPr algn="r">
                <a:buClrTx/>
                <a:buFontTx/>
                <a:buNone/>
                <a:defRPr/>
              </a:pPr>
              <a:t>29</a:t>
            </a:fld>
            <a:endParaRPr lang="en-GB" sz="1200" smtClean="0">
              <a:solidFill>
                <a:srgbClr val="000000"/>
              </a:solidFill>
            </a:endParaRPr>
          </a:p>
        </p:txBody>
      </p:sp>
      <p:sp>
        <p:nvSpPr>
          <p:cNvPr id="59395"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396" name="Text Box 4"/>
          <p:cNvSpPr txBox="1">
            <a:spLocks noGrp="1" noChangeArrowheads="1"/>
          </p:cNvSpPr>
          <p:nvPr>
            <p:ph type="body"/>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5"/>
          <p:cNvSpPr>
            <a:spLocks noGrp="1" noChangeArrowheads="1"/>
          </p:cNvSpPr>
          <p:nvPr>
            <p:ph type="sldNum" sz="quarter"/>
          </p:nvPr>
        </p:nvSpPr>
        <p:spPr/>
        <p:txBody>
          <a:bodyPr/>
          <a:lstStyle/>
          <a:p>
            <a:pPr>
              <a:defRPr/>
            </a:pPr>
            <a:fld id="{40D9C26A-F7E1-A34A-9B76-3FB73EB37D3E}" type="slidenum">
              <a:rPr lang="en-GB"/>
              <a:pPr>
                <a:defRPr/>
              </a:pPr>
              <a:t>30</a:t>
            </a:fld>
            <a:endParaRPr lang="en-GB"/>
          </a:p>
        </p:txBody>
      </p:sp>
      <p:sp>
        <p:nvSpPr>
          <p:cNvPr id="59393"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1">
              <a:lnSpc>
                <a:spcPct val="100000"/>
              </a:lnSpc>
              <a:buClrTx/>
              <a:buFontTx/>
              <a:buNone/>
              <a:defRPr/>
            </a:pPr>
            <a:fld id="{F192C0EA-AA23-2048-9BD5-133485BCE66C}" type="slidenum">
              <a:rPr lang="en-GB" sz="1200" smtClean="0">
                <a:solidFill>
                  <a:srgbClr val="000000"/>
                </a:solidFill>
                <a:latin typeface="Times New Roman" charset="0"/>
                <a:cs typeface="Arial Unicode MS" charset="0"/>
              </a:rPr>
              <a:pPr algn="r" eaLnBrk="1">
                <a:lnSpc>
                  <a:spcPct val="100000"/>
                </a:lnSpc>
                <a:buClrTx/>
                <a:buFontTx/>
                <a:buNone/>
                <a:defRPr/>
              </a:pPr>
              <a:t>30</a:t>
            </a:fld>
            <a:endParaRPr lang="en-GB" sz="1200" smtClean="0">
              <a:solidFill>
                <a:srgbClr val="000000"/>
              </a:solidFill>
              <a:latin typeface="Times New Roman" charset="0"/>
              <a:cs typeface="Arial Unicode MS" charset="0"/>
            </a:endParaRPr>
          </a:p>
        </p:txBody>
      </p:sp>
      <p:sp>
        <p:nvSpPr>
          <p:cNvPr id="59394"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buClrTx/>
              <a:buFontTx/>
              <a:buNone/>
              <a:defRPr/>
            </a:pPr>
            <a:fld id="{4B62B91D-1ADB-5C4F-B12E-83AE19070835}" type="slidenum">
              <a:rPr lang="en-GB" sz="1200" smtClean="0">
                <a:solidFill>
                  <a:srgbClr val="000000"/>
                </a:solidFill>
              </a:rPr>
              <a:pPr algn="r">
                <a:buClrTx/>
                <a:buFontTx/>
                <a:buNone/>
                <a:defRPr/>
              </a:pPr>
              <a:t>30</a:t>
            </a:fld>
            <a:endParaRPr lang="en-GB" sz="1200" smtClean="0">
              <a:solidFill>
                <a:srgbClr val="000000"/>
              </a:solidFill>
            </a:endParaRPr>
          </a:p>
        </p:txBody>
      </p:sp>
      <p:sp>
        <p:nvSpPr>
          <p:cNvPr id="59395"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396" name="Text Box 4"/>
          <p:cNvSpPr txBox="1">
            <a:spLocks noGrp="1" noChangeArrowheads="1"/>
          </p:cNvSpPr>
          <p:nvPr>
            <p:ph type="body"/>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5"/>
          <p:cNvSpPr>
            <a:spLocks noGrp="1" noChangeArrowheads="1"/>
          </p:cNvSpPr>
          <p:nvPr>
            <p:ph type="sldNum" sz="quarter"/>
          </p:nvPr>
        </p:nvSpPr>
        <p:spPr/>
        <p:txBody>
          <a:bodyPr/>
          <a:lstStyle/>
          <a:p>
            <a:pPr>
              <a:defRPr/>
            </a:pPr>
            <a:fld id="{40D9C26A-F7E1-A34A-9B76-3FB73EB37D3E}" type="slidenum">
              <a:rPr lang="en-GB"/>
              <a:pPr>
                <a:defRPr/>
              </a:pPr>
              <a:t>31</a:t>
            </a:fld>
            <a:endParaRPr lang="en-GB"/>
          </a:p>
        </p:txBody>
      </p:sp>
      <p:sp>
        <p:nvSpPr>
          <p:cNvPr id="59393"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1">
              <a:lnSpc>
                <a:spcPct val="100000"/>
              </a:lnSpc>
              <a:buClrTx/>
              <a:buFontTx/>
              <a:buNone/>
              <a:defRPr/>
            </a:pPr>
            <a:fld id="{F192C0EA-AA23-2048-9BD5-133485BCE66C}" type="slidenum">
              <a:rPr lang="en-GB" sz="1200" smtClean="0">
                <a:solidFill>
                  <a:srgbClr val="000000"/>
                </a:solidFill>
                <a:latin typeface="Times New Roman" charset="0"/>
                <a:cs typeface="Arial Unicode MS" charset="0"/>
              </a:rPr>
              <a:pPr algn="r" eaLnBrk="1">
                <a:lnSpc>
                  <a:spcPct val="100000"/>
                </a:lnSpc>
                <a:buClrTx/>
                <a:buFontTx/>
                <a:buNone/>
                <a:defRPr/>
              </a:pPr>
              <a:t>31</a:t>
            </a:fld>
            <a:endParaRPr lang="en-GB" sz="1200" smtClean="0">
              <a:solidFill>
                <a:srgbClr val="000000"/>
              </a:solidFill>
              <a:latin typeface="Times New Roman" charset="0"/>
              <a:cs typeface="Arial Unicode MS" charset="0"/>
            </a:endParaRPr>
          </a:p>
        </p:txBody>
      </p:sp>
      <p:sp>
        <p:nvSpPr>
          <p:cNvPr id="59394"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buClrTx/>
              <a:buFontTx/>
              <a:buNone/>
              <a:defRPr/>
            </a:pPr>
            <a:fld id="{4B62B91D-1ADB-5C4F-B12E-83AE19070835}" type="slidenum">
              <a:rPr lang="en-GB" sz="1200" smtClean="0">
                <a:solidFill>
                  <a:srgbClr val="000000"/>
                </a:solidFill>
              </a:rPr>
              <a:pPr algn="r">
                <a:buClrTx/>
                <a:buFontTx/>
                <a:buNone/>
                <a:defRPr/>
              </a:pPr>
              <a:t>31</a:t>
            </a:fld>
            <a:endParaRPr lang="en-GB" sz="1200" smtClean="0">
              <a:solidFill>
                <a:srgbClr val="000000"/>
              </a:solidFill>
            </a:endParaRPr>
          </a:p>
        </p:txBody>
      </p:sp>
      <p:sp>
        <p:nvSpPr>
          <p:cNvPr id="59395"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396" name="Text Box 4"/>
          <p:cNvSpPr txBox="1">
            <a:spLocks noGrp="1" noChangeArrowheads="1"/>
          </p:cNvSpPr>
          <p:nvPr>
            <p:ph type="body"/>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D42D1C9A-86A6-7447-9ACF-07C5CA1152BB}" type="slidenum">
              <a:rPr lang="en-GB"/>
              <a:pPr/>
              <a:t>32</a:t>
            </a:fld>
            <a:endParaRPr lang="en-GB"/>
          </a:p>
        </p:txBody>
      </p:sp>
      <p:sp>
        <p:nvSpPr>
          <p:cNvPr id="47105" name="Text Box 1"/>
          <p:cNvSpPr txBox="1">
            <a:spLocks noGrp="1" noRot="1" noChangeAspect="1" noChangeArrowheads="1"/>
          </p:cNvSpPr>
          <p:nvPr>
            <p:ph type="sldImg"/>
          </p:nvPr>
        </p:nvSpPr>
        <p:spPr bwMode="auto">
          <a:xfrm>
            <a:off x="1143000" y="685800"/>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914400" y="4343400"/>
            <a:ext cx="5019675" cy="4017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DB65D7-7C32-4245-B3F7-23C1ED29A56B}" type="slidenum">
              <a:rPr lang="en-GB"/>
              <a:pPr/>
              <a:t>3</a:t>
            </a:fld>
            <a:endParaRPr lang="en-GB"/>
          </a:p>
        </p:txBody>
      </p:sp>
      <p:sp>
        <p:nvSpPr>
          <p:cNvPr id="317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746"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DB65D7-7C32-4245-B3F7-23C1ED29A56B}" type="slidenum">
              <a:rPr lang="en-GB"/>
              <a:pPr/>
              <a:t>4</a:t>
            </a:fld>
            <a:endParaRPr lang="en-GB"/>
          </a:p>
        </p:txBody>
      </p:sp>
      <p:sp>
        <p:nvSpPr>
          <p:cNvPr id="317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746"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7CC2E9E5-63BA-4665-885A-4F8D26625833}" type="slidenum">
              <a:rPr lang="en-GB"/>
              <a:pPr/>
              <a:t>5</a:t>
            </a:fld>
            <a:endParaRPr lang="en-GB"/>
          </a:p>
        </p:txBody>
      </p:sp>
      <p:sp>
        <p:nvSpPr>
          <p:cNvPr id="3276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770"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6</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07E9BA6-8720-4745-B7F3-76BEE09D1924}" type="slidenum">
              <a:rPr lang="en-GB"/>
              <a:pPr/>
              <a:t>7</a:t>
            </a:fld>
            <a:endParaRPr lang="en-GB"/>
          </a:p>
        </p:txBody>
      </p:sp>
      <p:sp>
        <p:nvSpPr>
          <p:cNvPr id="430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010" name="Text Box 2"/>
          <p:cNvSpPr txBox="1">
            <a:spLocks noGrp="1" noChangeArrowheads="1"/>
          </p:cNvSpPr>
          <p:nvPr>
            <p:ph type="body"/>
          </p:nvPr>
        </p:nvSpPr>
        <p:spPr bwMode="auto">
          <a:xfrm>
            <a:off x="914400" y="4343400"/>
            <a:ext cx="50196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8</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9</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6729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904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99213" y="1154113"/>
            <a:ext cx="1835150" cy="47609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175" y="1154113"/>
            <a:ext cx="5354638" cy="4760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485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9904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2091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38530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175" y="1141413"/>
            <a:ext cx="3594100" cy="5608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141413"/>
            <a:ext cx="3595688" cy="5608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9731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4709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4404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950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112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5537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9350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7274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99213" y="155575"/>
            <a:ext cx="1835150" cy="659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175" y="155575"/>
            <a:ext cx="5354638" cy="659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1416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21045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548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6284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513" y="1906588"/>
            <a:ext cx="3817937"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906588"/>
            <a:ext cx="3819525"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3477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3543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1877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332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42021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647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0889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139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76238"/>
            <a:ext cx="1946275" cy="6467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376238"/>
            <a:ext cx="5691187" cy="6467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7371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7362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6628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76788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513" y="1906588"/>
            <a:ext cx="3814762"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906588"/>
            <a:ext cx="3816350"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1226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1419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823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175" y="3432175"/>
            <a:ext cx="3594100" cy="2482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3432175"/>
            <a:ext cx="3595688" cy="2482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2368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851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8273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23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2650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0338" y="368300"/>
            <a:ext cx="1944687" cy="64754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368300"/>
            <a:ext cx="5686425" cy="6475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078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0954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215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3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254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47249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80000"/>
          </a:schemeClr>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175" y="1154113"/>
            <a:ext cx="7342188" cy="2303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dirty="0" smtClean="0"/>
              <a:t>Click to edit the title text format</a:t>
            </a:r>
          </a:p>
        </p:txBody>
      </p:sp>
      <p:sp>
        <p:nvSpPr>
          <p:cNvPr id="1026" name="Rectangle 2"/>
          <p:cNvSpPr>
            <a:spLocks noGrp="1" noChangeArrowheads="1"/>
          </p:cNvSpPr>
          <p:nvPr>
            <p:ph type="body" idx="1"/>
          </p:nvPr>
        </p:nvSpPr>
        <p:spPr bwMode="auto">
          <a:xfrm>
            <a:off x="892175" y="3432175"/>
            <a:ext cx="7342188" cy="248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sp>
        <p:nvSpPr>
          <p:cNvPr id="2" name="TextBox 1"/>
          <p:cNvSpPr txBox="1"/>
          <p:nvPr userDrawn="1"/>
        </p:nvSpPr>
        <p:spPr>
          <a:xfrm>
            <a:off x="6324600" y="6477000"/>
            <a:ext cx="1852415" cy="253916"/>
          </a:xfrm>
          <a:prstGeom prst="rect">
            <a:avLst/>
          </a:prstGeom>
          <a:noFill/>
        </p:spPr>
        <p:txBody>
          <a:bodyPr wrap="none" rtlCol="0">
            <a:spAutoFit/>
          </a:bodyPr>
          <a:lstStyle/>
          <a:p>
            <a:r>
              <a:rPr lang="en-US" dirty="0" smtClean="0">
                <a:solidFill>
                  <a:schemeClr val="accent1">
                    <a:lumMod val="75000"/>
                  </a:schemeClr>
                </a:solidFill>
              </a:rPr>
              <a:t>Helena Mitasova, NCSU</a:t>
            </a:r>
            <a:endParaRPr lang="en-US" dirty="0">
              <a:solidFill>
                <a:schemeClr val="accent1">
                  <a:lumMod val="75000"/>
                </a:schemeClr>
              </a:solidFill>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dt="0"/>
  <p:txStyles>
    <p:title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p:titleStyle>
    <p:bodyStyle>
      <a:lvl1pPr marL="342900" indent="-3429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80000"/>
          </a:schemeClr>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175" y="155575"/>
            <a:ext cx="7342188"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050" name="Rectangle 2"/>
          <p:cNvSpPr>
            <a:spLocks noGrp="1" noChangeArrowheads="1"/>
          </p:cNvSpPr>
          <p:nvPr>
            <p:ph type="body" idx="1"/>
          </p:nvPr>
        </p:nvSpPr>
        <p:spPr bwMode="auto">
          <a:xfrm>
            <a:off x="892175" y="1141413"/>
            <a:ext cx="7342188" cy="560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dt="0"/>
  <p:txStyles>
    <p:titleStyle>
      <a:lvl1pPr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marL="742950" indent="-28575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2pPr>
      <a:lvl3pPr marL="11430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3pPr>
      <a:lvl4pPr marL="16002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4pPr>
      <a:lvl5pPr marL="20574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5pPr>
      <a:lvl6pPr marL="25146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6pPr>
      <a:lvl7pPr marL="29718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7pPr>
      <a:lvl8pPr marL="34290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8pPr>
      <a:lvl9pPr marL="38862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9pPr>
    </p:titleStyle>
    <p:bodyStyle>
      <a:lvl1pPr marL="342900" indent="-3429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1pPr>
      <a:lvl2pPr marL="742950" indent="-28575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2pPr>
      <a:lvl3pPr marL="11430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3pPr>
      <a:lvl4pPr marL="16002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80000"/>
          </a:schemeClr>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71513" y="376238"/>
            <a:ext cx="7789862" cy="151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3074" name="Rectangle 2"/>
          <p:cNvSpPr>
            <a:spLocks noGrp="1" noChangeArrowheads="1"/>
          </p:cNvSpPr>
          <p:nvPr>
            <p:ph type="body" idx="1"/>
          </p:nvPr>
        </p:nvSpPr>
        <p:spPr bwMode="auto">
          <a:xfrm>
            <a:off x="671513" y="1906588"/>
            <a:ext cx="7789862"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dt="0"/>
  <p:txStyles>
    <p:titleStyle>
      <a:lvl1pPr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marL="742950" indent="-28575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2pPr>
      <a:lvl3pPr marL="11430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3pPr>
      <a:lvl4pPr marL="16002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4pPr>
      <a:lvl5pPr marL="20574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5pPr>
      <a:lvl6pPr marL="25146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6pPr>
      <a:lvl7pPr marL="29718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7pPr>
      <a:lvl8pPr marL="34290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8pPr>
      <a:lvl9pPr marL="38862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9pPr>
    </p:titleStyle>
    <p:bodyStyle>
      <a:lvl1pPr marL="342900" indent="-342900" algn="l" defTabSz="449263" rtl="0" fontAlgn="base">
        <a:lnSpc>
          <a:spcPct val="57000"/>
        </a:lnSpc>
        <a:spcBef>
          <a:spcPts val="725"/>
        </a:spcBef>
        <a:spcAft>
          <a:spcPct val="0"/>
        </a:spcAft>
        <a:buClr>
          <a:srgbClr val="000000"/>
        </a:buClr>
        <a:buSzPct val="100000"/>
        <a:buFont typeface="Times New Roman" pitchFamily="16" charset="0"/>
        <a:defRPr sz="3100">
          <a:solidFill>
            <a:srgbClr val="000000"/>
          </a:solidFill>
          <a:latin typeface="+mn-lt"/>
          <a:ea typeface="+mn-ea"/>
          <a:cs typeface="+mn-cs"/>
        </a:defRPr>
      </a:lvl1pPr>
      <a:lvl2pPr marL="742950" indent="-285750" algn="l" defTabSz="449263" rtl="0" fontAlgn="base">
        <a:lnSpc>
          <a:spcPct val="57000"/>
        </a:lnSpc>
        <a:spcBef>
          <a:spcPts val="625"/>
        </a:spcBef>
        <a:spcAft>
          <a:spcPct val="0"/>
        </a:spcAft>
        <a:buClr>
          <a:srgbClr val="000000"/>
        </a:buClr>
        <a:buSzPct val="100000"/>
        <a:buFont typeface="Times New Roman" pitchFamily="16" charset="0"/>
        <a:defRPr sz="2700">
          <a:solidFill>
            <a:srgbClr val="000000"/>
          </a:solidFill>
          <a:latin typeface="+mn-lt"/>
          <a:cs typeface="+mn-cs"/>
        </a:defRPr>
      </a:lvl2pPr>
      <a:lvl3pPr marL="1143000" indent="-228600" algn="l" defTabSz="449263" rtl="0" fontAlgn="base">
        <a:lnSpc>
          <a:spcPct val="57000"/>
        </a:lnSpc>
        <a:spcBef>
          <a:spcPts val="538"/>
        </a:spcBef>
        <a:spcAft>
          <a:spcPct val="0"/>
        </a:spcAft>
        <a:buClr>
          <a:srgbClr val="000000"/>
        </a:buClr>
        <a:buSzPct val="100000"/>
        <a:buFont typeface="Times New Roman" pitchFamily="16" charset="0"/>
        <a:defRPr sz="2300">
          <a:solidFill>
            <a:srgbClr val="000000"/>
          </a:solidFill>
          <a:latin typeface="+mn-lt"/>
          <a:cs typeface="+mn-cs"/>
        </a:defRPr>
      </a:lvl3pPr>
      <a:lvl4pPr marL="16002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4pPr>
      <a:lvl5pPr marL="20574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5pPr>
      <a:lvl6pPr marL="25146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80000"/>
          </a:schemeClr>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71513" y="368300"/>
            <a:ext cx="7783512" cy="151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4098" name="Rectangle 2"/>
          <p:cNvSpPr>
            <a:spLocks noGrp="1" noChangeArrowheads="1"/>
          </p:cNvSpPr>
          <p:nvPr>
            <p:ph type="body" idx="1"/>
          </p:nvPr>
        </p:nvSpPr>
        <p:spPr bwMode="auto">
          <a:xfrm>
            <a:off x="671513" y="1906588"/>
            <a:ext cx="7783512"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marL="742950" indent="-28575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2pPr>
      <a:lvl3pPr marL="11430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3pPr>
      <a:lvl4pPr marL="16002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4pPr>
      <a:lvl5pPr marL="20574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5pPr>
      <a:lvl6pPr marL="25146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6pPr>
      <a:lvl7pPr marL="29718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7pPr>
      <a:lvl8pPr marL="34290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8pPr>
      <a:lvl9pPr marL="38862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9pPr>
    </p:titleStyle>
    <p:bodyStyle>
      <a:lvl1pPr marL="342900" indent="-342900" algn="l" defTabSz="449263" rtl="0" fontAlgn="base">
        <a:lnSpc>
          <a:spcPct val="49000"/>
        </a:lnSpc>
        <a:spcBef>
          <a:spcPts val="725"/>
        </a:spcBef>
        <a:spcAft>
          <a:spcPct val="0"/>
        </a:spcAft>
        <a:buClr>
          <a:srgbClr val="000000"/>
        </a:buClr>
        <a:buSzPct val="100000"/>
        <a:buFont typeface="Times New Roman" pitchFamily="16" charset="0"/>
        <a:defRPr sz="2000">
          <a:solidFill>
            <a:srgbClr val="000000"/>
          </a:solidFill>
          <a:latin typeface="+mn-lt"/>
          <a:ea typeface="+mn-ea"/>
          <a:cs typeface="+mn-cs"/>
        </a:defRPr>
      </a:lvl1pPr>
      <a:lvl2pPr marL="742950" indent="-285750" algn="l" defTabSz="449263" rtl="0" fontAlgn="base">
        <a:lnSpc>
          <a:spcPct val="48000"/>
        </a:lnSpc>
        <a:spcBef>
          <a:spcPts val="625"/>
        </a:spcBef>
        <a:spcAft>
          <a:spcPct val="0"/>
        </a:spcAft>
        <a:buClr>
          <a:srgbClr val="000000"/>
        </a:buClr>
        <a:buSzPct val="100000"/>
        <a:buFont typeface="Times New Roman" pitchFamily="16" charset="0"/>
        <a:defRPr sz="2700">
          <a:solidFill>
            <a:srgbClr val="000000"/>
          </a:solidFill>
          <a:latin typeface="Times New Roman" pitchFamily="16" charset="0"/>
          <a:cs typeface="+mn-cs"/>
        </a:defRPr>
      </a:lvl2pPr>
      <a:lvl3pPr marL="1143000" indent="-228600" algn="l" defTabSz="449263" rtl="0" fontAlgn="base">
        <a:lnSpc>
          <a:spcPct val="48000"/>
        </a:lnSpc>
        <a:spcBef>
          <a:spcPts val="538"/>
        </a:spcBef>
        <a:spcAft>
          <a:spcPct val="0"/>
        </a:spcAft>
        <a:buClr>
          <a:srgbClr val="000000"/>
        </a:buClr>
        <a:buSzPct val="100000"/>
        <a:buFont typeface="Times New Roman" pitchFamily="16" charset="0"/>
        <a:defRPr sz="2300">
          <a:solidFill>
            <a:srgbClr val="000000"/>
          </a:solidFill>
          <a:latin typeface="Times New Roman" pitchFamily="16" charset="0"/>
          <a:cs typeface="+mn-cs"/>
        </a:defRPr>
      </a:lvl3pPr>
      <a:lvl4pPr marL="16002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4pPr>
      <a:lvl5pPr marL="20574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5pPr>
      <a:lvl6pPr marL="25146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6pPr>
      <a:lvl7pPr marL="29718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7pPr>
      <a:lvl8pPr marL="34290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8pPr>
      <a:lvl9pPr marL="38862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jp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www.csc.noaa.gov/digitalcoast/data/index.html" TargetMode="External"/><Relationship Id="rId4" Type="http://schemas.openxmlformats.org/officeDocument/2006/relationships/hyperlink" Target="http://hdds.usgs.gov/hdds2/"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8.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5" Type="http://schemas.openxmlformats.org/officeDocument/2006/relationships/image" Target="../media/image49.gif"/><Relationship Id="rId6" Type="http://schemas.openxmlformats.org/officeDocument/2006/relationships/image" Target="../media/image50.jpg"/><Relationship Id="rId7" Type="http://schemas.openxmlformats.org/officeDocument/2006/relationships/image" Target="../media/image19.jpeg"/><Relationship Id="rId8"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mailto:steve.ansari@noaa.gov" TargetMode="External"/><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jp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jp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18.png"/><Relationship Id="rId5" Type="http://schemas.openxmlformats.org/officeDocument/2006/relationships/image" Target="../media/image64.jp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18.xml"/><Relationship Id="rId2"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9.jpeg"/><Relationship Id="rId5" Type="http://schemas.openxmlformats.org/officeDocument/2006/relationships/image" Target="../media/image69.png"/><Relationship Id="rId6" Type="http://schemas.openxmlformats.org/officeDocument/2006/relationships/image" Target="../media/image72.gif"/><Relationship Id="rId7" Type="http://schemas.openxmlformats.org/officeDocument/2006/relationships/image" Target="../media/image70.png"/><Relationship Id="rId1" Type="http://schemas.openxmlformats.org/officeDocument/2006/relationships/slideLayout" Target="../slideLayouts/slideLayout18.xml"/><Relationship Id="rId2"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71.png"/><Relationship Id="rId5" Type="http://schemas.openxmlformats.org/officeDocument/2006/relationships/image" Target="../media/image19.jpeg"/><Relationship Id="rId6" Type="http://schemas.openxmlformats.org/officeDocument/2006/relationships/image" Target="../media/image69.png"/><Relationship Id="rId7" Type="http://schemas.openxmlformats.org/officeDocument/2006/relationships/image" Target="../media/image70.png"/><Relationship Id="rId1" Type="http://schemas.openxmlformats.org/officeDocument/2006/relationships/slideLayout" Target="../slideLayouts/slideLayout18.xml"/><Relationship Id="rId2" Type="http://schemas.openxmlformats.org/officeDocument/2006/relationships/image" Target="../media/image73.tif"/></Relationships>
</file>

<file path=ppt/slides/_rels/slide26.xml.rels><?xml version="1.0" encoding="UTF-8" standalone="yes"?>
<Relationships xmlns="http://schemas.openxmlformats.org/package/2006/relationships"><Relationship Id="rId3" Type="http://schemas.openxmlformats.org/officeDocument/2006/relationships/image" Target="../media/image75.gif"/><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g"/><Relationship Id="rId5"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79.jp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18.png"/><Relationship Id="rId6" Type="http://schemas.openxmlformats.org/officeDocument/2006/relationships/image" Target="../media/image85.jpe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jpg"/><Relationship Id="rId5" Type="http://schemas.openxmlformats.org/officeDocument/2006/relationships/image" Target="../media/image93.jpeg"/><Relationship Id="rId6" Type="http://schemas.openxmlformats.org/officeDocument/2006/relationships/image" Target="../media/image94.jp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jpg"/><Relationship Id="rId5" Type="http://schemas.openxmlformats.org/officeDocument/2006/relationships/image" Target="../media/image93.jpeg"/><Relationship Id="rId6" Type="http://schemas.openxmlformats.org/officeDocument/2006/relationships/image" Target="../media/image94.jpg"/><Relationship Id="rId7" Type="http://schemas.openxmlformats.org/officeDocument/2006/relationships/image" Target="../media/image95.gi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png"/><Relationship Id="rId5" Type="http://schemas.openxmlformats.org/officeDocument/2006/relationships/image" Target="../media/image98.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9.pn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1.wdp"/><Relationship Id="rId5"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228601" y="685800"/>
            <a:ext cx="8610600" cy="2209800"/>
          </a:xfrm>
          <a:ln/>
        </p:spPr>
        <p:txBody>
          <a:bodyPr lIns="123480" rIns="147960" anchor="b"/>
          <a:lstStyle/>
          <a:p>
            <a:pPr>
              <a:lnSpc>
                <a:spcPct val="12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smtClean="0">
                <a:solidFill>
                  <a:srgbClr val="000090"/>
                </a:solidFill>
              </a:rPr>
              <a:t>Building open </a:t>
            </a:r>
            <a:r>
              <a:rPr lang="en-US" sz="4000" dirty="0">
                <a:solidFill>
                  <a:srgbClr val="000090"/>
                </a:solidFill>
              </a:rPr>
              <a:t>source geospatial education at research </a:t>
            </a:r>
            <a:r>
              <a:rPr lang="en-US" sz="4000" dirty="0" smtClean="0">
                <a:solidFill>
                  <a:srgbClr val="000090"/>
                </a:solidFill>
              </a:rPr>
              <a:t>universities</a:t>
            </a:r>
            <a:br>
              <a:rPr lang="en-US" sz="4000" dirty="0" smtClean="0">
                <a:solidFill>
                  <a:srgbClr val="000090"/>
                </a:solidFill>
              </a:rPr>
            </a:br>
            <a:endParaRPr lang="en-US" sz="2800" dirty="0">
              <a:solidFill>
                <a:schemeClr val="accent1">
                  <a:lumMod val="75000"/>
                </a:schemeClr>
              </a:solidFill>
              <a:ea typeface="ArialMT" pitchFamily="32" charset="0"/>
              <a:cs typeface="ArialMT" pitchFamily="32" charset="0"/>
            </a:endParaRPr>
          </a:p>
        </p:txBody>
      </p:sp>
      <p:sp>
        <p:nvSpPr>
          <p:cNvPr id="6146" name="Rectangle 2"/>
          <p:cNvSpPr>
            <a:spLocks noGrp="1" noChangeArrowheads="1"/>
          </p:cNvSpPr>
          <p:nvPr>
            <p:ph type="body" idx="4294967295"/>
          </p:nvPr>
        </p:nvSpPr>
        <p:spPr>
          <a:xfrm>
            <a:off x="436563" y="3048000"/>
            <a:ext cx="8402637" cy="2184400"/>
          </a:xfrm>
          <a:ln/>
        </p:spPr>
        <p:txBody>
          <a:bodyPr lIns="41040" rIns="41040"/>
          <a:lstStyle/>
          <a:p>
            <a:pPr marL="0" indent="0">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2400" b="1" dirty="0">
                <a:solidFill>
                  <a:schemeClr val="bg2">
                    <a:lumMod val="75000"/>
                  </a:schemeClr>
                </a:solidFill>
              </a:rPr>
              <a:t>Helena </a:t>
            </a:r>
            <a:r>
              <a:rPr lang="en-US" sz="2400" b="1" dirty="0" smtClean="0">
                <a:solidFill>
                  <a:schemeClr val="bg2">
                    <a:lumMod val="75000"/>
                  </a:schemeClr>
                </a:solidFill>
              </a:rPr>
              <a:t>Mitasova </a:t>
            </a:r>
          </a:p>
          <a:p>
            <a:pPr marL="0" indent="0">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2400" b="1" dirty="0" smtClean="0">
                <a:solidFill>
                  <a:srgbClr val="BB160E"/>
                </a:solidFill>
              </a:rPr>
              <a:t>North </a:t>
            </a:r>
            <a:r>
              <a:rPr lang="en-US" sz="2400" b="1" dirty="0">
                <a:solidFill>
                  <a:srgbClr val="BB160E"/>
                </a:solidFill>
              </a:rPr>
              <a:t>Carolina State University, Raleigh, NC, </a:t>
            </a:r>
            <a:r>
              <a:rPr lang="en-US" sz="2400" b="1" dirty="0" smtClean="0">
                <a:solidFill>
                  <a:srgbClr val="BB160E"/>
                </a:solidFill>
              </a:rPr>
              <a:t>USA</a:t>
            </a: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sz="2400" b="1" dirty="0" smtClean="0">
              <a:solidFill>
                <a:srgbClr val="BB160E"/>
              </a:solidFill>
            </a:endParaRP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2400" b="1" dirty="0" smtClean="0">
                <a:solidFill>
                  <a:srgbClr val="BB160E"/>
                </a:solidFill>
              </a:rPr>
              <a:t>with contributions </a:t>
            </a:r>
            <a:r>
              <a:rPr lang="en-US" sz="2400" b="1" dirty="0">
                <a:solidFill>
                  <a:srgbClr val="BB160E"/>
                </a:solidFill>
              </a:rPr>
              <a:t>by </a:t>
            </a:r>
            <a:r>
              <a:rPr lang="en-US" sz="2400" b="1" dirty="0" smtClean="0">
                <a:solidFill>
                  <a:srgbClr val="BB160E"/>
                </a:solidFill>
              </a:rPr>
              <a:t>NCSU GIST students</a:t>
            </a: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b="1" dirty="0">
              <a:solidFill>
                <a:srgbClr val="B44D10"/>
              </a:solidFill>
            </a:endParaRPr>
          </a:p>
          <a:p>
            <a:pPr marL="0" indent="0">
              <a:lnSpc>
                <a:spcPct val="93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b="1" dirty="0">
              <a:solidFill>
                <a:srgbClr val="004A4A"/>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5561013"/>
            <a:ext cx="838200" cy="817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8" name="Group 4"/>
          <p:cNvGrpSpPr>
            <a:grpSpLocks/>
          </p:cNvGrpSpPr>
          <p:nvPr/>
        </p:nvGrpSpPr>
        <p:grpSpPr bwMode="auto">
          <a:xfrm>
            <a:off x="4519613" y="6400800"/>
            <a:ext cx="941387" cy="152400"/>
            <a:chOff x="2847" y="4032"/>
            <a:chExt cx="593" cy="96"/>
          </a:xfrm>
        </p:grpSpPr>
        <p:sp>
          <p:nvSpPr>
            <p:cNvPr id="6149" name="Rectangle 5"/>
            <p:cNvSpPr>
              <a:spLocks noChangeArrowheads="1"/>
            </p:cNvSpPr>
            <p:nvPr/>
          </p:nvSpPr>
          <p:spPr bwMode="auto">
            <a:xfrm>
              <a:off x="2847" y="4032"/>
              <a:ext cx="594" cy="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nSpc>
                  <a:spcPct val="72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67F08"/>
                  </a:solidFill>
                  <a:latin typeface="Lucida Grande" pitchFamily="32" charset="0"/>
                  <a:ea typeface="DejaVu Sans" charset="0"/>
                  <a:cs typeface="DejaVu Sans" charset="0"/>
                </a:rPr>
                <a:t>GRASS GIS</a:t>
              </a:r>
            </a:p>
          </p:txBody>
        </p:sp>
      </p:grpSp>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815013"/>
            <a:ext cx="1595437"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3" y="5708650"/>
            <a:ext cx="1685925" cy="760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7413" y="5702300"/>
            <a:ext cx="2011362" cy="733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Assignment: Lidar</a:t>
            </a:r>
            <a:endParaRPr lang="en-US" dirty="0">
              <a:solidFill>
                <a:srgbClr val="000066"/>
              </a:solidFill>
            </a:endParaRPr>
          </a:p>
        </p:txBody>
      </p:sp>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Rectangle 6"/>
          <p:cNvSpPr/>
          <p:nvPr/>
        </p:nvSpPr>
        <p:spPr>
          <a:xfrm>
            <a:off x="533400" y="5791200"/>
            <a:ext cx="7010400" cy="553998"/>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chemeClr val="accent1">
                    <a:lumMod val="50000"/>
                  </a:schemeClr>
                </a:solidFill>
                <a:latin typeface="Arial" charset="0"/>
                <a:cs typeface="Arial Unicode MS" charset="0"/>
              </a:rPr>
              <a:t>GRASS </a:t>
            </a:r>
            <a:r>
              <a:rPr lang="en-GB" sz="1600" b="1" dirty="0">
                <a:solidFill>
                  <a:srgbClr val="000000"/>
                </a:solidFill>
                <a:latin typeface="Arial" charset="0"/>
                <a:cs typeface="Arial Unicode MS" charset="0"/>
              </a:rPr>
              <a:t> </a:t>
            </a:r>
            <a:r>
              <a:rPr lang="en-GB" sz="1600" b="1" dirty="0" smtClean="0">
                <a:solidFill>
                  <a:srgbClr val="000000"/>
                </a:solidFill>
                <a:latin typeface="Arial" charset="0"/>
                <a:cs typeface="Arial Unicode MS" charset="0"/>
              </a:rPr>
              <a:t>                                                      </a:t>
            </a:r>
            <a:r>
              <a:rPr lang="en-GB" sz="1600" b="1" dirty="0" smtClean="0">
                <a:solidFill>
                  <a:schemeClr val="accent2">
                    <a:lumMod val="75000"/>
                  </a:schemeClr>
                </a:solidFill>
                <a:latin typeface="Arial" charset="0"/>
                <a:cs typeface="Arial Unicode MS" charset="0"/>
              </a:rPr>
              <a:t>ArcGIS</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dirty="0" smtClean="0">
                <a:solidFill>
                  <a:schemeClr val="tx1"/>
                </a:solidFill>
                <a:latin typeface="Arial" charset="0"/>
                <a:cs typeface="Arial Unicode MS" charset="0"/>
              </a:rPr>
              <a:t>Mathew J Pare, fall 2012</a:t>
            </a:r>
            <a:endParaRPr lang="en-GB" sz="1400" dirty="0">
              <a:solidFill>
                <a:schemeClr val="tx1"/>
              </a:solidFill>
              <a:latin typeface="Arial" charset="0"/>
              <a:cs typeface="Arial Unicode MS" charset="0"/>
            </a:endParaRPr>
          </a:p>
        </p:txBody>
      </p:sp>
      <p:sp>
        <p:nvSpPr>
          <p:cNvPr id="2" name="Rectangle 1"/>
          <p:cNvSpPr/>
          <p:nvPr/>
        </p:nvSpPr>
        <p:spPr>
          <a:xfrm>
            <a:off x="533400" y="1143000"/>
            <a:ext cx="7162800" cy="369332"/>
          </a:xfrm>
          <a:prstGeom prst="rect">
            <a:avLst/>
          </a:prstGeom>
        </p:spPr>
        <p:txBody>
          <a:bodyPr wrap="square">
            <a:spAutoFit/>
          </a:bodyPr>
          <a:lstStyle/>
          <a:p>
            <a:pPr>
              <a:lnSpc>
                <a:spcPct val="10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Compare </a:t>
            </a:r>
            <a:r>
              <a:rPr lang="en-GB" sz="1800" dirty="0">
                <a:solidFill>
                  <a:srgbClr val="000000"/>
                </a:solidFill>
                <a:latin typeface="Arial" charset="0"/>
                <a:cs typeface="Arial Unicode MS" charset="0"/>
              </a:rPr>
              <a:t>DEM and </a:t>
            </a:r>
            <a:r>
              <a:rPr lang="en-GB" sz="1800" dirty="0" smtClean="0">
                <a:solidFill>
                  <a:srgbClr val="000000"/>
                </a:solidFill>
                <a:latin typeface="Arial" charset="0"/>
                <a:cs typeface="Arial Unicode MS" charset="0"/>
              </a:rPr>
              <a:t>DSM, </a:t>
            </a:r>
            <a:r>
              <a:rPr lang="en-GB" sz="1800" dirty="0" err="1">
                <a:solidFill>
                  <a:srgbClr val="000000"/>
                </a:solidFill>
                <a:latin typeface="Arial" charset="0"/>
                <a:cs typeface="Arial Unicode MS" charset="0"/>
              </a:rPr>
              <a:t>a</a:t>
            </a:r>
            <a:r>
              <a:rPr lang="en-GB" sz="1800" dirty="0" err="1" smtClean="0">
                <a:solidFill>
                  <a:srgbClr val="000000"/>
                </a:solidFill>
                <a:latin typeface="Arial" charset="0"/>
                <a:cs typeface="Arial Unicode MS" charset="0"/>
              </a:rPr>
              <a:t>nalyze</a:t>
            </a:r>
            <a:r>
              <a:rPr lang="en-GB" sz="1800" dirty="0" smtClean="0">
                <a:solidFill>
                  <a:srgbClr val="000000"/>
                </a:solidFill>
                <a:latin typeface="Arial" charset="0"/>
                <a:cs typeface="Arial Unicode MS" charset="0"/>
              </a:rPr>
              <a:t> </a:t>
            </a:r>
            <a:r>
              <a:rPr lang="en-GB" sz="1800" dirty="0" err="1" smtClean="0">
                <a:solidFill>
                  <a:srgbClr val="000000"/>
                </a:solidFill>
                <a:latin typeface="Arial" charset="0"/>
                <a:cs typeface="Arial Unicode MS" charset="0"/>
              </a:rPr>
              <a:t>lidar</a:t>
            </a:r>
            <a:r>
              <a:rPr lang="en-GB" sz="1800" dirty="0" smtClean="0">
                <a:solidFill>
                  <a:srgbClr val="000000"/>
                </a:solidFill>
                <a:latin typeface="Arial" charset="0"/>
                <a:cs typeface="Arial Unicode MS" charset="0"/>
              </a:rPr>
              <a:t> point cloud properties</a:t>
            </a:r>
            <a:endParaRPr lang="en-GB" sz="1800" dirty="0">
              <a:solidFill>
                <a:srgbClr val="000000"/>
              </a:solidFill>
              <a:latin typeface="Arial" charset="0"/>
              <a:cs typeface="Arial Unicode MS" charset="0"/>
            </a:endParaRPr>
          </a:p>
        </p:txBody>
      </p:sp>
      <p:pic>
        <p:nvPicPr>
          <p:cNvPr id="4" name="Picture 3" descr="PareM_hwlidararc.jpg"/>
          <p:cNvPicPr>
            <a:picLocks noChangeAspect="1"/>
          </p:cNvPicPr>
          <p:nvPr/>
        </p:nvPicPr>
        <p:blipFill rotWithShape="1">
          <a:blip r:embed="rId3">
            <a:extLst>
              <a:ext uri="{28A0092B-C50C-407E-A947-70E740481C1C}">
                <a14:useLocalDpi xmlns:a14="http://schemas.microsoft.com/office/drawing/2010/main" val="0"/>
              </a:ext>
            </a:extLst>
          </a:blip>
          <a:srcRect l="1432" t="2848" r="44041" b="3894"/>
          <a:stretch/>
        </p:blipFill>
        <p:spPr>
          <a:xfrm>
            <a:off x="4659944" y="1717640"/>
            <a:ext cx="3656679" cy="3844959"/>
          </a:xfrm>
          <a:prstGeom prst="rect">
            <a:avLst/>
          </a:prstGeom>
        </p:spPr>
      </p:pic>
      <p:pic>
        <p:nvPicPr>
          <p:cNvPr id="5" name="Picture 4" descr="PareM_hwlidar.jpg"/>
          <p:cNvPicPr>
            <a:picLocks noChangeAspect="1"/>
          </p:cNvPicPr>
          <p:nvPr/>
        </p:nvPicPr>
        <p:blipFill rotWithShape="1">
          <a:blip r:embed="rId4">
            <a:extLst>
              <a:ext uri="{28A0092B-C50C-407E-A947-70E740481C1C}">
                <a14:useLocalDpi xmlns:a14="http://schemas.microsoft.com/office/drawing/2010/main" val="0"/>
              </a:ext>
            </a:extLst>
          </a:blip>
          <a:srcRect l="2355" t="1470" r="3185" b="18247"/>
          <a:stretch/>
        </p:blipFill>
        <p:spPr>
          <a:xfrm>
            <a:off x="621326" y="1735912"/>
            <a:ext cx="3526939" cy="3830047"/>
          </a:xfrm>
          <a:prstGeom prst="rect">
            <a:avLst/>
          </a:prstGeom>
        </p:spPr>
      </p:pic>
    </p:spTree>
    <p:extLst>
      <p:ext uri="{BB962C8B-B14F-4D97-AF65-F5344CB8AC3E}">
        <p14:creationId xmlns:p14="http://schemas.microsoft.com/office/powerpoint/2010/main" val="11097568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xam_makiko_LCP.png"/>
          <p:cNvPicPr>
            <a:picLocks noChangeAspect="1"/>
          </p:cNvPicPr>
          <p:nvPr/>
        </p:nvPicPr>
        <p:blipFill rotWithShape="1">
          <a:blip r:embed="rId3">
            <a:extLst>
              <a:ext uri="{28A0092B-C50C-407E-A947-70E740481C1C}">
                <a14:useLocalDpi xmlns:a14="http://schemas.microsoft.com/office/drawing/2010/main" val="0"/>
              </a:ext>
            </a:extLst>
          </a:blip>
          <a:srcRect l="3341" t="58944" r="33966" b="2084"/>
          <a:stretch/>
        </p:blipFill>
        <p:spPr>
          <a:xfrm>
            <a:off x="3077057" y="3886200"/>
            <a:ext cx="2688483" cy="2148746"/>
          </a:xfrm>
          <a:prstGeom prst="rect">
            <a:avLst/>
          </a:prstGeom>
        </p:spPr>
      </p:pic>
      <p:sp>
        <p:nvSpPr>
          <p:cNvPr id="10241"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Midterm exam</a:t>
            </a:r>
            <a:endParaRPr lang="en-US" dirty="0">
              <a:solidFill>
                <a:srgbClr val="000066"/>
              </a:solidFill>
            </a:endParaRPr>
          </a:p>
        </p:txBody>
      </p:sp>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457200" y="1172008"/>
            <a:ext cx="8153400" cy="260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Find </a:t>
            </a:r>
            <a:r>
              <a:rPr lang="en-GB" sz="1800" dirty="0">
                <a:solidFill>
                  <a:srgbClr val="000000"/>
                </a:solidFill>
                <a:latin typeface="Arial" charset="0"/>
                <a:cs typeface="Arial Unicode MS" charset="0"/>
              </a:rPr>
              <a:t>least cost path between two </a:t>
            </a:r>
            <a:r>
              <a:rPr lang="en-GB" sz="1800" dirty="0" smtClean="0">
                <a:solidFill>
                  <a:srgbClr val="000000"/>
                </a:solidFill>
                <a:latin typeface="Arial" charset="0"/>
                <a:cs typeface="Arial Unicode MS" charset="0"/>
              </a:rPr>
              <a:t>off-road locations using GRASS </a:t>
            </a:r>
            <a:r>
              <a:rPr lang="en-GB" sz="1800" i="1" dirty="0" smtClean="0">
                <a:solidFill>
                  <a:srgbClr val="0000FF"/>
                </a:solidFill>
                <a:latin typeface="Arial" charset="0"/>
                <a:cs typeface="Arial Unicode MS" charset="0"/>
              </a:rPr>
              <a:t>or</a:t>
            </a:r>
            <a:r>
              <a:rPr lang="en-GB" sz="1800" dirty="0" smtClean="0">
                <a:solidFill>
                  <a:srgbClr val="000000"/>
                </a:solidFill>
                <a:latin typeface="Arial" charset="0"/>
                <a:cs typeface="Arial Unicode MS" charset="0"/>
              </a:rPr>
              <a:t> ArcGIS. </a:t>
            </a:r>
            <a:endParaRPr lang="en-GB" sz="1800" dirty="0">
              <a:solidFill>
                <a:srgbClr val="000000"/>
              </a:solidFill>
              <a:latin typeface="Arial" charset="0"/>
              <a:cs typeface="Arial Unicode MS" charset="0"/>
            </a:endParaRPr>
          </a:p>
        </p:txBody>
      </p:sp>
      <p:pic>
        <p:nvPicPr>
          <p:cNvPr id="3" name="Picture 2" descr="exam_nick_LCP.png"/>
          <p:cNvPicPr>
            <a:picLocks noChangeAspect="1"/>
          </p:cNvPicPr>
          <p:nvPr/>
        </p:nvPicPr>
        <p:blipFill rotWithShape="1">
          <a:blip r:embed="rId4">
            <a:extLst>
              <a:ext uri="{28A0092B-C50C-407E-A947-70E740481C1C}">
                <a14:useLocalDpi xmlns:a14="http://schemas.microsoft.com/office/drawing/2010/main" val="0"/>
              </a:ext>
            </a:extLst>
          </a:blip>
          <a:srcRect l="7181" t="56451" r="21540" b="2590"/>
          <a:stretch/>
        </p:blipFill>
        <p:spPr>
          <a:xfrm>
            <a:off x="5829976" y="3886200"/>
            <a:ext cx="2933024" cy="2126407"/>
          </a:xfrm>
          <a:prstGeom prst="rect">
            <a:avLst/>
          </a:prstGeom>
        </p:spPr>
      </p:pic>
      <p:pic>
        <p:nvPicPr>
          <p:cNvPr id="9" name="Picture 8" descr="exam_granzow-lcp.png"/>
          <p:cNvPicPr>
            <a:picLocks noChangeAspect="1"/>
          </p:cNvPicPr>
          <p:nvPr/>
        </p:nvPicPr>
        <p:blipFill rotWithShape="1">
          <a:blip r:embed="rId5">
            <a:extLst>
              <a:ext uri="{28A0092B-C50C-407E-A947-70E740481C1C}">
                <a14:useLocalDpi xmlns:a14="http://schemas.microsoft.com/office/drawing/2010/main" val="0"/>
              </a:ext>
            </a:extLst>
          </a:blip>
          <a:srcRect t="-174" r="5082" b="1459"/>
          <a:stretch/>
        </p:blipFill>
        <p:spPr>
          <a:xfrm>
            <a:off x="755552" y="1600200"/>
            <a:ext cx="2031278" cy="2438083"/>
          </a:xfrm>
          <a:prstGeom prst="rect">
            <a:avLst/>
          </a:prstGeom>
        </p:spPr>
      </p:pic>
      <p:pic>
        <p:nvPicPr>
          <p:cNvPr id="6" name="Picture 5" descr="exam_shortley.png"/>
          <p:cNvPicPr>
            <a:picLocks noChangeAspect="1"/>
          </p:cNvPicPr>
          <p:nvPr/>
        </p:nvPicPr>
        <p:blipFill rotWithShape="1">
          <a:blip r:embed="rId6">
            <a:extLst>
              <a:ext uri="{28A0092B-C50C-407E-A947-70E740481C1C}">
                <a14:useLocalDpi xmlns:a14="http://schemas.microsoft.com/office/drawing/2010/main" val="0"/>
              </a:ext>
            </a:extLst>
          </a:blip>
          <a:srcRect l="3013" t="4636" r="11587" b="15603"/>
          <a:stretch/>
        </p:blipFill>
        <p:spPr>
          <a:xfrm>
            <a:off x="762000" y="4038600"/>
            <a:ext cx="2082394" cy="2488756"/>
          </a:xfrm>
          <a:prstGeom prst="rect">
            <a:avLst/>
          </a:prstGeom>
        </p:spPr>
      </p:pic>
      <p:pic>
        <p:nvPicPr>
          <p:cNvPr id="4" name="Picture 3" descr="butts_exam_lc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9525" y="2057400"/>
            <a:ext cx="3339675" cy="1711639"/>
          </a:xfrm>
          <a:prstGeom prst="rect">
            <a:avLst/>
          </a:prstGeom>
        </p:spPr>
      </p:pic>
      <p:pic>
        <p:nvPicPr>
          <p:cNvPr id="2" name="Picture 1" descr="exam_alet_LCP.png"/>
          <p:cNvPicPr>
            <a:picLocks noChangeAspect="1"/>
          </p:cNvPicPr>
          <p:nvPr/>
        </p:nvPicPr>
        <p:blipFill rotWithShape="1">
          <a:blip r:embed="rId8">
            <a:extLst>
              <a:ext uri="{28A0092B-C50C-407E-A947-70E740481C1C}">
                <a14:useLocalDpi xmlns:a14="http://schemas.microsoft.com/office/drawing/2010/main" val="0"/>
              </a:ext>
            </a:extLst>
          </a:blip>
          <a:srcRect l="53658" t="8442" r="3055" b="25256"/>
          <a:stretch/>
        </p:blipFill>
        <p:spPr>
          <a:xfrm>
            <a:off x="2929849" y="2057400"/>
            <a:ext cx="2632751" cy="1718389"/>
          </a:xfrm>
          <a:prstGeom prst="rect">
            <a:avLst/>
          </a:prstGeom>
        </p:spPr>
      </p:pic>
      <p:sp>
        <p:nvSpPr>
          <p:cNvPr id="5" name="Rectangle 4"/>
          <p:cNvSpPr/>
          <p:nvPr/>
        </p:nvSpPr>
        <p:spPr>
          <a:xfrm>
            <a:off x="152400" y="1676400"/>
            <a:ext cx="4572000" cy="334707"/>
          </a:xfrm>
          <a:prstGeom prst="rect">
            <a:avLst/>
          </a:prstGeom>
        </p:spPr>
        <p:txBody>
          <a:bodyPr wrap="square">
            <a:spAutoFit/>
          </a:bodyPr>
          <a:lstStyle/>
          <a:p>
            <a:r>
              <a:rPr lang="en-GB" sz="1800" b="1" dirty="0" smtClean="0">
                <a:solidFill>
                  <a:srgbClr val="000090"/>
                </a:solidFill>
                <a:latin typeface="Arial" charset="0"/>
                <a:cs typeface="Arial Unicode MS" charset="0"/>
              </a:rPr>
              <a:t>ARC</a:t>
            </a:r>
            <a:r>
              <a:rPr lang="en-GB" sz="1800" b="1" dirty="0" smtClean="0">
                <a:solidFill>
                  <a:srgbClr val="008000"/>
                </a:solidFill>
                <a:latin typeface="Arial" charset="0"/>
                <a:cs typeface="Arial Unicode MS" charset="0"/>
              </a:rPr>
              <a:t>                                               GRASS</a:t>
            </a:r>
            <a:endParaRPr lang="en-US" sz="1800" b="1" dirty="0">
              <a:solidFill>
                <a:srgbClr val="008000"/>
              </a:solidFill>
            </a:endParaRPr>
          </a:p>
        </p:txBody>
      </p:sp>
      <p:sp>
        <p:nvSpPr>
          <p:cNvPr id="7" name="TextBox 6"/>
          <p:cNvSpPr txBox="1"/>
          <p:nvPr/>
        </p:nvSpPr>
        <p:spPr>
          <a:xfrm>
            <a:off x="3048000" y="6172200"/>
            <a:ext cx="3626489" cy="253916"/>
          </a:xfrm>
          <a:prstGeom prst="rect">
            <a:avLst/>
          </a:prstGeom>
          <a:noFill/>
        </p:spPr>
        <p:txBody>
          <a:bodyPr wrap="none" rtlCol="0">
            <a:spAutoFit/>
          </a:bodyPr>
          <a:lstStyle/>
          <a:p>
            <a:r>
              <a:rPr lang="en-US" dirty="0" err="1">
                <a:solidFill>
                  <a:srgbClr val="000000"/>
                </a:solidFill>
                <a:latin typeface="+mn-lt"/>
              </a:rPr>
              <a:t>G</a:t>
            </a:r>
            <a:r>
              <a:rPr lang="en-US" dirty="0" err="1" smtClean="0">
                <a:solidFill>
                  <a:srgbClr val="000000"/>
                </a:solidFill>
                <a:latin typeface="+mn-lt"/>
              </a:rPr>
              <a:t>ranzow</a:t>
            </a:r>
            <a:r>
              <a:rPr lang="en-US" dirty="0" smtClean="0">
                <a:solidFill>
                  <a:srgbClr val="000000"/>
                </a:solidFill>
                <a:latin typeface="+mn-lt"/>
              </a:rPr>
              <a:t>, </a:t>
            </a:r>
            <a:r>
              <a:rPr lang="en-US" dirty="0" err="1" smtClean="0">
                <a:solidFill>
                  <a:srgbClr val="000000"/>
                </a:solidFill>
                <a:latin typeface="+mn-lt"/>
              </a:rPr>
              <a:t>Shortley</a:t>
            </a:r>
            <a:r>
              <a:rPr lang="en-US" dirty="0" smtClean="0">
                <a:solidFill>
                  <a:srgbClr val="000000"/>
                </a:solidFill>
                <a:latin typeface="+mn-lt"/>
              </a:rPr>
              <a:t>, </a:t>
            </a:r>
            <a:r>
              <a:rPr lang="en-US" dirty="0" err="1" smtClean="0">
                <a:solidFill>
                  <a:srgbClr val="000000"/>
                </a:solidFill>
                <a:latin typeface="+mn-lt"/>
              </a:rPr>
              <a:t>Terblanche</a:t>
            </a:r>
            <a:r>
              <a:rPr lang="en-US" dirty="0" smtClean="0">
                <a:solidFill>
                  <a:srgbClr val="000000"/>
                </a:solidFill>
                <a:latin typeface="+mn-lt"/>
              </a:rPr>
              <a:t>, </a:t>
            </a:r>
            <a:r>
              <a:rPr lang="en-US" dirty="0" err="1" smtClean="0">
                <a:solidFill>
                  <a:srgbClr val="000000"/>
                </a:solidFill>
                <a:latin typeface="+mn-lt"/>
              </a:rPr>
              <a:t>Shukunobe</a:t>
            </a:r>
            <a:r>
              <a:rPr lang="en-US" dirty="0" smtClean="0">
                <a:solidFill>
                  <a:srgbClr val="000000"/>
                </a:solidFill>
                <a:latin typeface="+mn-lt"/>
              </a:rPr>
              <a:t>, </a:t>
            </a:r>
            <a:r>
              <a:rPr lang="en-US" dirty="0" smtClean="0">
                <a:solidFill>
                  <a:srgbClr val="000000"/>
                </a:solidFill>
                <a:latin typeface="+mn-lt"/>
              </a:rPr>
              <a:t>Spore</a:t>
            </a:r>
            <a:r>
              <a:rPr lang="en-US" dirty="0" smtClean="0">
                <a:solidFill>
                  <a:srgbClr val="000000"/>
                </a:solidFill>
                <a:latin typeface="+mn-lt"/>
              </a:rPr>
              <a:t>  </a:t>
            </a:r>
            <a:endParaRPr lang="en-US" dirty="0">
              <a:solidFill>
                <a:srgbClr val="000000"/>
              </a:solidFill>
              <a:latin typeface="+mn-lt"/>
            </a:endParaRPr>
          </a:p>
        </p:txBody>
      </p:sp>
    </p:spTree>
    <p:extLst>
      <p:ext uri="{BB962C8B-B14F-4D97-AF65-F5344CB8AC3E}">
        <p14:creationId xmlns:p14="http://schemas.microsoft.com/office/powerpoint/2010/main" val="1362839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7597775" y="2525712"/>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Rectangle 3"/>
          <p:cNvSpPr>
            <a:spLocks noChangeArrowheads="1"/>
          </p:cNvSpPr>
          <p:nvPr/>
        </p:nvSpPr>
        <p:spPr bwMode="auto">
          <a:xfrm>
            <a:off x="533400" y="1171032"/>
            <a:ext cx="8085138" cy="4840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458912"/>
                </a:solidFill>
                <a:latin typeface="Arial" charset="0"/>
              </a:rPr>
              <a:t>Core of the course</a:t>
            </a:r>
          </a:p>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400" b="1" dirty="0" smtClean="0">
              <a:solidFill>
                <a:srgbClr val="000000"/>
              </a:solidFill>
              <a:latin typeface="Arial" charset="0"/>
            </a:endParaRPr>
          </a:p>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00000"/>
                </a:solidFill>
                <a:latin typeface="Arial" charset="0"/>
              </a:rPr>
              <a:t>D</a:t>
            </a:r>
            <a:r>
              <a:rPr lang="en-GB" sz="2400" dirty="0" smtClean="0">
                <a:solidFill>
                  <a:srgbClr val="000000"/>
                </a:solidFill>
                <a:latin typeface="Arial" charset="0"/>
              </a:rPr>
              <a:t>efine problem, acquire data, </a:t>
            </a:r>
          </a:p>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00000"/>
                </a:solidFill>
                <a:latin typeface="Arial" charset="0"/>
              </a:rPr>
              <a:t>D</a:t>
            </a:r>
            <a:r>
              <a:rPr lang="en-GB" sz="2400" dirty="0" smtClean="0">
                <a:solidFill>
                  <a:srgbClr val="000000"/>
                </a:solidFill>
                <a:latin typeface="Arial" charset="0"/>
              </a:rPr>
              <a:t>evelop workflow, produce and present results</a:t>
            </a:r>
            <a:endParaRPr lang="en-GB" sz="2400" dirty="0">
              <a:solidFill>
                <a:srgbClr val="000000"/>
              </a:solidFill>
              <a:latin typeface="Arial" charset="0"/>
            </a:endParaRPr>
          </a:p>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400" b="1" dirty="0" smtClean="0">
              <a:solidFill>
                <a:srgbClr val="000000"/>
              </a:solidFill>
              <a:latin typeface="Arial" charset="0"/>
              <a:cs typeface="Arial Unicode MS" charset="0"/>
            </a:endParaRPr>
          </a:p>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0000"/>
                </a:solidFill>
                <a:latin typeface="Arial" charset="0"/>
                <a:cs typeface="Arial Unicode MS" charset="0"/>
              </a:rPr>
              <a:t>M</a:t>
            </a:r>
            <a:r>
              <a:rPr lang="en-GB" sz="2000" dirty="0" smtClean="0">
                <a:solidFill>
                  <a:srgbClr val="000000"/>
                </a:solidFill>
                <a:latin typeface="Arial" charset="0"/>
                <a:cs typeface="Arial Unicode MS" charset="0"/>
              </a:rPr>
              <a:t>ost students use ArcGIS but number of students who use GRASS for at least part of their project is increasing every semester</a:t>
            </a:r>
          </a:p>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400" b="1" dirty="0">
              <a:solidFill>
                <a:srgbClr val="000000"/>
              </a:solidFill>
              <a:latin typeface="Arial" charset="0"/>
              <a:cs typeface="Arial Unicode MS" charset="0"/>
            </a:endParaRPr>
          </a:p>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a:solidFill>
                  <a:srgbClr val="458912"/>
                </a:solidFill>
                <a:latin typeface="Arial" charset="0"/>
                <a:cs typeface="Arial Unicode MS" charset="0"/>
              </a:rPr>
              <a:t>E</a:t>
            </a:r>
            <a:r>
              <a:rPr lang="en-GB" sz="2000" b="1" dirty="0" smtClean="0">
                <a:solidFill>
                  <a:srgbClr val="458912"/>
                </a:solidFill>
                <a:latin typeface="Arial" charset="0"/>
                <a:cs typeface="Arial Unicode MS" charset="0"/>
              </a:rPr>
              <a:t>xample topics</a:t>
            </a:r>
          </a:p>
          <a:p>
            <a:endParaRPr lang="hu-HU" sz="1400" b="1" dirty="0" smtClean="0">
              <a:solidFill>
                <a:schemeClr val="tx1"/>
              </a:solidFill>
              <a:latin typeface="+mn-lt"/>
            </a:endParaRPr>
          </a:p>
          <a:p>
            <a:pPr marL="285750" indent="-285750">
              <a:buFont typeface="Arial"/>
              <a:buChar char="•"/>
            </a:pPr>
            <a:r>
              <a:rPr lang="hu-HU" sz="1600" dirty="0" smtClean="0">
                <a:solidFill>
                  <a:schemeClr val="tx1"/>
                </a:solidFill>
                <a:latin typeface="+mn-lt"/>
              </a:rPr>
              <a:t>Coastal dynamics</a:t>
            </a:r>
            <a:endParaRPr lang="en-US" sz="1600" dirty="0">
              <a:solidFill>
                <a:schemeClr val="tx1"/>
              </a:solidFill>
              <a:latin typeface="+mn-lt"/>
              <a:hlinkClick r:id="rId3"/>
            </a:endParaRPr>
          </a:p>
          <a:p>
            <a:pPr marL="285750" indent="-285750">
              <a:buFont typeface="Arial"/>
              <a:buChar char="•"/>
            </a:pPr>
            <a:r>
              <a:rPr lang="en-US" sz="1600" dirty="0">
                <a:solidFill>
                  <a:schemeClr val="tx1"/>
                </a:solidFill>
                <a:latin typeface="+mn-lt"/>
              </a:rPr>
              <a:t>Solar irradiation and energy potential</a:t>
            </a:r>
          </a:p>
          <a:p>
            <a:pPr marL="285750" indent="-285750">
              <a:buFont typeface="Arial"/>
              <a:buChar char="•"/>
            </a:pPr>
            <a:r>
              <a:rPr lang="en-US" sz="1600" dirty="0" smtClean="0">
                <a:solidFill>
                  <a:schemeClr val="tx1"/>
                </a:solidFill>
                <a:latin typeface="+mn-lt"/>
              </a:rPr>
              <a:t>Lidar </a:t>
            </a:r>
            <a:r>
              <a:rPr lang="en-US" sz="1600" dirty="0">
                <a:solidFill>
                  <a:schemeClr val="tx1"/>
                </a:solidFill>
                <a:latin typeface="+mn-lt"/>
              </a:rPr>
              <a:t>data processing and Watershed analysis </a:t>
            </a:r>
          </a:p>
          <a:p>
            <a:pPr marL="285750" indent="-285750">
              <a:buFont typeface="Arial"/>
              <a:buChar char="•"/>
            </a:pPr>
            <a:r>
              <a:rPr lang="en-US" sz="1600" dirty="0" smtClean="0">
                <a:solidFill>
                  <a:schemeClr val="tx1"/>
                </a:solidFill>
                <a:latin typeface="+mn-lt"/>
              </a:rPr>
              <a:t>Cost </a:t>
            </a:r>
            <a:r>
              <a:rPr lang="en-US" sz="1600" dirty="0">
                <a:solidFill>
                  <a:schemeClr val="tx1"/>
                </a:solidFill>
                <a:latin typeface="+mn-lt"/>
              </a:rPr>
              <a:t>surfaces and least cost paths</a:t>
            </a:r>
          </a:p>
          <a:p>
            <a:pPr marL="285750" indent="-285750">
              <a:buFont typeface="Arial"/>
              <a:buChar char="•"/>
            </a:pPr>
            <a:r>
              <a:rPr lang="en-US" sz="1600" dirty="0" smtClean="0">
                <a:solidFill>
                  <a:schemeClr val="tx1"/>
                </a:solidFill>
                <a:latin typeface="+mn-lt"/>
              </a:rPr>
              <a:t>Hazards </a:t>
            </a:r>
            <a:r>
              <a:rPr lang="en-US" sz="1600" dirty="0">
                <a:solidFill>
                  <a:schemeClr val="tx1"/>
                </a:solidFill>
                <a:latin typeface="+mn-lt"/>
              </a:rPr>
              <a:t>mapping and response </a:t>
            </a:r>
            <a:r>
              <a:rPr lang="en-US" sz="1600" dirty="0" smtClean="0">
                <a:solidFill>
                  <a:schemeClr val="tx1"/>
                </a:solidFill>
                <a:latin typeface="+mn-lt"/>
              </a:rPr>
              <a:t>management</a:t>
            </a:r>
            <a:endParaRPr lang="en-US" sz="1600" dirty="0">
              <a:solidFill>
                <a:schemeClr val="tx1"/>
              </a:solidFill>
              <a:latin typeface="+mn-lt"/>
              <a:hlinkClick r:id="rId4"/>
            </a:endParaRPr>
          </a:p>
          <a:p>
            <a:pPr marL="285750" indent="-285750">
              <a:buFont typeface="Arial"/>
              <a:buChar char="•"/>
            </a:pPr>
            <a:r>
              <a:rPr lang="en-US" sz="1600" dirty="0">
                <a:solidFill>
                  <a:schemeClr val="tx1"/>
                </a:solidFill>
                <a:latin typeface="+mn-lt"/>
              </a:rPr>
              <a:t>Process modeling</a:t>
            </a:r>
          </a:p>
          <a:p>
            <a:pPr marL="285750" indent="-285750">
              <a:buFont typeface="Arial"/>
              <a:buChar char="•"/>
            </a:pPr>
            <a:r>
              <a:rPr lang="en-US" sz="1600" dirty="0" smtClean="0">
                <a:solidFill>
                  <a:schemeClr val="tx1"/>
                </a:solidFill>
                <a:latin typeface="+mn-lt"/>
              </a:rPr>
              <a:t>Utilities </a:t>
            </a:r>
            <a:r>
              <a:rPr lang="en-US" sz="1600" dirty="0">
                <a:solidFill>
                  <a:schemeClr val="tx1"/>
                </a:solidFill>
                <a:latin typeface="+mn-lt"/>
              </a:rPr>
              <a:t>planning and assessment</a:t>
            </a:r>
          </a:p>
          <a:p>
            <a:pPr marL="285750" indent="-285750">
              <a:buFont typeface="Arial"/>
              <a:buChar char="•"/>
            </a:pPr>
            <a:r>
              <a:rPr lang="en-US" sz="1600" dirty="0" smtClean="0">
                <a:solidFill>
                  <a:schemeClr val="tx1"/>
                </a:solidFill>
                <a:latin typeface="+mn-lt"/>
              </a:rPr>
              <a:t>Open </a:t>
            </a:r>
            <a:r>
              <a:rPr lang="en-US" sz="1600" dirty="0">
                <a:solidFill>
                  <a:schemeClr val="tx1"/>
                </a:solidFill>
                <a:latin typeface="+mn-lt"/>
              </a:rPr>
              <a:t>source GIS development</a:t>
            </a:r>
            <a:endParaRPr lang="en-GB" sz="1600" dirty="0" smtClean="0">
              <a:solidFill>
                <a:schemeClr val="tx1"/>
              </a:solidFill>
              <a:latin typeface="+mn-lt"/>
              <a:cs typeface="Arial Unicode MS" charset="0"/>
            </a:endParaRPr>
          </a:p>
        </p:txBody>
      </p:sp>
      <p:sp>
        <p:nvSpPr>
          <p:cNvPr id="6"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Independent Projects</a:t>
            </a:r>
            <a:endParaRPr lang="en-US" dirty="0">
              <a:solidFill>
                <a:srgbClr val="000066"/>
              </a:solidFill>
            </a:endParaRPr>
          </a:p>
        </p:txBody>
      </p:sp>
    </p:spTree>
    <p:extLst>
      <p:ext uri="{BB962C8B-B14F-4D97-AF65-F5344CB8AC3E}">
        <p14:creationId xmlns:p14="http://schemas.microsoft.com/office/powerpoint/2010/main" val="35247345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txBox="1">
            <a:spLocks noChangeArrowheads="1"/>
          </p:cNvSpPr>
          <p:nvPr/>
        </p:nvSpPr>
        <p:spPr bwMode="auto">
          <a:xfrm>
            <a:off x="457200" y="474663"/>
            <a:ext cx="85344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3480" tIns="0" rIns="147960" bIns="0" numCol="1" anchor="ctr" anchorCtr="0" compatLnSpc="1">
            <a:prstTxWarp prst="textNoShape">
              <a:avLst/>
            </a:prstTxWarp>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Impact of building shadows</a:t>
            </a:r>
            <a:endParaRPr lang="en-US" dirty="0">
              <a:solidFill>
                <a:srgbClr val="000066"/>
              </a:solidFill>
            </a:endParaRPr>
          </a:p>
        </p:txBody>
      </p:sp>
      <p:sp>
        <p:nvSpPr>
          <p:cNvPr id="8" name="TextBox 7"/>
          <p:cNvSpPr txBox="1"/>
          <p:nvPr/>
        </p:nvSpPr>
        <p:spPr>
          <a:xfrm>
            <a:off x="685800" y="4800600"/>
            <a:ext cx="7543800" cy="1559401"/>
          </a:xfrm>
          <a:prstGeom prst="rect">
            <a:avLst/>
          </a:prstGeom>
          <a:noFill/>
        </p:spPr>
        <p:txBody>
          <a:bodyPr wrap="square" rtlCol="0">
            <a:spAutoFit/>
          </a:bodyPr>
          <a:lstStyle/>
          <a:p>
            <a:pPr>
              <a:lnSpc>
                <a:spcPct val="120000"/>
              </a:lnSpc>
            </a:pPr>
            <a:r>
              <a:rPr lang="en-US" sz="2000" dirty="0" smtClean="0">
                <a:solidFill>
                  <a:srgbClr val="000000"/>
                </a:solidFill>
                <a:latin typeface="+mn-lt"/>
              </a:rPr>
              <a:t>input: 10ft </a:t>
            </a:r>
            <a:r>
              <a:rPr lang="en-US" sz="2000" dirty="0">
                <a:solidFill>
                  <a:srgbClr val="000000"/>
                </a:solidFill>
                <a:latin typeface="+mn-lt"/>
              </a:rPr>
              <a:t>resolution downtown Raleigh </a:t>
            </a:r>
            <a:r>
              <a:rPr lang="en-US" sz="2000" dirty="0" smtClean="0">
                <a:solidFill>
                  <a:srgbClr val="000000"/>
                </a:solidFill>
                <a:latin typeface="+mn-lt"/>
              </a:rPr>
              <a:t>DTM derived from 3D city model mapped annually by </a:t>
            </a:r>
            <a:r>
              <a:rPr lang="en-US" sz="2000" dirty="0" err="1" smtClean="0">
                <a:solidFill>
                  <a:srgbClr val="000000"/>
                </a:solidFill>
                <a:latin typeface="+mn-lt"/>
              </a:rPr>
              <a:t>Pictometry</a:t>
            </a:r>
            <a:endParaRPr lang="en-US" sz="2000" dirty="0" smtClean="0">
              <a:solidFill>
                <a:srgbClr val="000000"/>
              </a:solidFill>
              <a:latin typeface="+mn-lt"/>
            </a:endParaRPr>
          </a:p>
          <a:p>
            <a:pPr>
              <a:lnSpc>
                <a:spcPct val="120000"/>
              </a:lnSpc>
            </a:pPr>
            <a:r>
              <a:rPr lang="en-US" sz="2000" dirty="0" smtClean="0">
                <a:solidFill>
                  <a:srgbClr val="000000"/>
                </a:solidFill>
                <a:latin typeface="+mn-lt"/>
              </a:rPr>
              <a:t>analysis: custom </a:t>
            </a:r>
            <a:r>
              <a:rPr lang="en-US" sz="2000" dirty="0">
                <a:solidFill>
                  <a:srgbClr val="000000"/>
                </a:solidFill>
                <a:latin typeface="+mn-lt"/>
              </a:rPr>
              <a:t>tools, ArcGIS and </a:t>
            </a:r>
            <a:r>
              <a:rPr lang="en-US" sz="2000" dirty="0" smtClean="0">
                <a:solidFill>
                  <a:srgbClr val="000000"/>
                </a:solidFill>
                <a:latin typeface="+mn-lt"/>
              </a:rPr>
              <a:t>GRASS</a:t>
            </a:r>
            <a:endParaRPr lang="en-US" sz="2000" dirty="0">
              <a:solidFill>
                <a:srgbClr val="000000"/>
              </a:solidFill>
              <a:latin typeface="+mn-lt"/>
            </a:endParaRPr>
          </a:p>
          <a:p>
            <a:pPr>
              <a:lnSpc>
                <a:spcPct val="120000"/>
              </a:lnSpc>
            </a:pPr>
            <a:r>
              <a:rPr lang="en-US" sz="2000" dirty="0" smtClean="0">
                <a:solidFill>
                  <a:srgbClr val="000000"/>
                </a:solidFill>
                <a:latin typeface="+mn-lt"/>
              </a:rPr>
              <a:t>Justin </a:t>
            </a:r>
            <a:r>
              <a:rPr lang="en-US" sz="2000" dirty="0" smtClean="0">
                <a:solidFill>
                  <a:srgbClr val="000000"/>
                </a:solidFill>
                <a:latin typeface="+mn-lt"/>
              </a:rPr>
              <a:t>Greco, City of </a:t>
            </a:r>
            <a:r>
              <a:rPr lang="en-US" sz="2000" dirty="0" smtClean="0">
                <a:solidFill>
                  <a:srgbClr val="000000"/>
                </a:solidFill>
                <a:latin typeface="+mn-lt"/>
              </a:rPr>
              <a:t>Raleigh</a:t>
            </a:r>
            <a:endParaRPr lang="en-US" sz="2000" dirty="0" smtClean="0">
              <a:solidFill>
                <a:srgbClr val="000000"/>
              </a:solidFill>
              <a:latin typeface="+mn-lt"/>
            </a:endParaRPr>
          </a:p>
        </p:txBody>
      </p:sp>
      <p:pic>
        <p:nvPicPr>
          <p:cNvPr id="6" name="Picture 5"/>
          <p:cNvPicPr/>
          <p:nvPr/>
        </p:nvPicPr>
        <p:blipFill>
          <a:blip r:embed="rId2">
            <a:extLst>
              <a:ext uri="{BEBA8EAE-BF5A-486C-A8C5-ECC9F3942E4B}">
                <a14:imgProps xmlns:a14="http://schemas.microsoft.com/office/drawing/2010/main">
                  <a14:imgLayer r:embed="rId3">
                    <a14:imgEffect>
                      <a14:backgroundRemoval t="0" b="100000" l="66" r="100000">
                        <a14:backgroundMark x1="5577" y1="13002" x2="5577" y2="13002"/>
                        <a14:backgroundMark x1="80446" y1="95698" x2="80446" y2="95698"/>
                        <a14:backgroundMark x1="97441" y1="7935" x2="97441" y2="7935"/>
                        <a14:backgroundMark x1="97441" y1="7935" x2="97441" y2="7935"/>
                      </a14:backgroundRemoval>
                    </a14:imgEffect>
                  </a14:imgLayer>
                </a14:imgProps>
              </a:ext>
            </a:extLst>
          </a:blip>
          <a:stretch>
            <a:fillRect/>
          </a:stretch>
        </p:blipFill>
        <p:spPr>
          <a:xfrm>
            <a:off x="762000" y="1600200"/>
            <a:ext cx="7543800" cy="281093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59010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txBox="1">
            <a:spLocks noChangeArrowheads="1"/>
          </p:cNvSpPr>
          <p:nvPr/>
        </p:nvSpPr>
        <p:spPr bwMode="auto">
          <a:xfrm>
            <a:off x="457200" y="474663"/>
            <a:ext cx="85344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3480" tIns="0" rIns="147960" bIns="0" numCol="1" anchor="ctr" anchorCtr="0" compatLnSpc="1">
            <a:prstTxWarp prst="textNoShape">
              <a:avLst/>
            </a:prstTxWarp>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Impact of building shadows</a:t>
            </a:r>
            <a:endParaRPr lang="en-US" dirty="0">
              <a:solidFill>
                <a:srgbClr val="000066"/>
              </a:solidFill>
            </a:endParaRPr>
          </a:p>
        </p:txBody>
      </p:sp>
      <p:sp>
        <p:nvSpPr>
          <p:cNvPr id="8" name="TextBox 7"/>
          <p:cNvSpPr txBox="1"/>
          <p:nvPr/>
        </p:nvSpPr>
        <p:spPr>
          <a:xfrm>
            <a:off x="685800" y="5257800"/>
            <a:ext cx="7543800" cy="1146468"/>
          </a:xfrm>
          <a:prstGeom prst="rect">
            <a:avLst/>
          </a:prstGeom>
          <a:noFill/>
        </p:spPr>
        <p:txBody>
          <a:bodyPr wrap="square" rtlCol="0">
            <a:spAutoFit/>
          </a:bodyPr>
          <a:lstStyle/>
          <a:p>
            <a:r>
              <a:rPr lang="en-US" sz="2000" dirty="0" smtClean="0">
                <a:solidFill>
                  <a:srgbClr val="000000"/>
                </a:solidFill>
                <a:latin typeface="+mn-lt"/>
              </a:rPr>
              <a:t>Spatial </a:t>
            </a:r>
            <a:r>
              <a:rPr lang="en-US" sz="2000" dirty="0" smtClean="0">
                <a:solidFill>
                  <a:srgbClr val="000000"/>
                </a:solidFill>
                <a:latin typeface="+mn-lt"/>
              </a:rPr>
              <a:t>extent of cast shadows in summer and winter for the</a:t>
            </a:r>
          </a:p>
          <a:p>
            <a:r>
              <a:rPr lang="en-US" sz="2000" dirty="0" smtClean="0">
                <a:solidFill>
                  <a:srgbClr val="000000"/>
                </a:solidFill>
                <a:latin typeface="+mn-lt"/>
              </a:rPr>
              <a:t>current (grey) and planned (red) </a:t>
            </a:r>
            <a:r>
              <a:rPr lang="en-US" sz="2000" dirty="0" smtClean="0">
                <a:solidFill>
                  <a:srgbClr val="000000"/>
                </a:solidFill>
                <a:latin typeface="+mn-lt"/>
              </a:rPr>
              <a:t>buildings</a:t>
            </a:r>
          </a:p>
          <a:p>
            <a:r>
              <a:rPr lang="en-US" sz="2000" dirty="0" smtClean="0">
                <a:solidFill>
                  <a:srgbClr val="000000"/>
                </a:solidFill>
                <a:latin typeface="+mn-lt"/>
              </a:rPr>
              <a:t>Justin </a:t>
            </a:r>
            <a:r>
              <a:rPr lang="en-US" sz="2000" dirty="0">
                <a:solidFill>
                  <a:srgbClr val="000000"/>
                </a:solidFill>
                <a:latin typeface="+mn-lt"/>
              </a:rPr>
              <a:t>Greco, City of Raleigh</a:t>
            </a:r>
          </a:p>
          <a:p>
            <a:r>
              <a:rPr lang="en-US" sz="2000" dirty="0" smtClean="0">
                <a:solidFill>
                  <a:srgbClr val="000000"/>
                </a:solidFill>
                <a:latin typeface="+mn-lt"/>
              </a:rPr>
              <a:t>  </a:t>
            </a:r>
            <a:endParaRPr lang="en-US" sz="2000" dirty="0" smtClean="0">
              <a:solidFill>
                <a:srgbClr val="000000"/>
              </a:solidFill>
              <a:latin typeface="+mn-lt"/>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5999"/>
            <a:ext cx="2205098"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5999"/>
            <a:ext cx="2205224"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86000"/>
            <a:ext cx="2214511" cy="220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286000"/>
            <a:ext cx="2209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1447800"/>
            <a:ext cx="4419600" cy="820738"/>
          </a:xfrm>
          <a:prstGeom prst="rect">
            <a:avLst/>
          </a:prstGeom>
          <a:noFill/>
        </p:spPr>
        <p:txBody>
          <a:bodyPr wrap="square" rtlCol="0">
            <a:spAutoFit/>
          </a:bodyPr>
          <a:lstStyle/>
          <a:p>
            <a:pPr>
              <a:lnSpc>
                <a:spcPct val="120000"/>
              </a:lnSpc>
            </a:pPr>
            <a:r>
              <a:rPr lang="en-US" sz="1800" dirty="0" smtClean="0">
                <a:solidFill>
                  <a:srgbClr val="000000"/>
                </a:solidFill>
                <a:latin typeface="+mn-lt"/>
              </a:rPr>
              <a:t>                   </a:t>
            </a:r>
            <a:r>
              <a:rPr lang="en-US" sz="2000" dirty="0" smtClean="0">
                <a:solidFill>
                  <a:srgbClr val="000000"/>
                </a:solidFill>
                <a:latin typeface="+mn-lt"/>
              </a:rPr>
              <a:t> Summer </a:t>
            </a:r>
            <a:r>
              <a:rPr lang="en-US" sz="2000" dirty="0" smtClean="0">
                <a:solidFill>
                  <a:srgbClr val="000000"/>
                </a:solidFill>
                <a:latin typeface="+mn-lt"/>
              </a:rPr>
              <a:t>solstice:   </a:t>
            </a:r>
          </a:p>
          <a:p>
            <a:pPr>
              <a:lnSpc>
                <a:spcPct val="120000"/>
              </a:lnSpc>
            </a:pPr>
            <a:r>
              <a:rPr lang="en-US" sz="2000" dirty="0" smtClean="0">
                <a:solidFill>
                  <a:srgbClr val="000000"/>
                </a:solidFill>
                <a:latin typeface="+mn-lt"/>
              </a:rPr>
              <a:t>           noon                           4pm</a:t>
            </a:r>
            <a:endParaRPr lang="en-US" sz="2000" dirty="0">
              <a:solidFill>
                <a:srgbClr val="000000"/>
              </a:solidFill>
              <a:latin typeface="+mn-lt"/>
            </a:endParaRPr>
          </a:p>
        </p:txBody>
      </p:sp>
      <p:sp>
        <p:nvSpPr>
          <p:cNvPr id="16" name="TextBox 15"/>
          <p:cNvSpPr txBox="1"/>
          <p:nvPr/>
        </p:nvSpPr>
        <p:spPr>
          <a:xfrm>
            <a:off x="4648200" y="1447800"/>
            <a:ext cx="4419600" cy="820738"/>
          </a:xfrm>
          <a:prstGeom prst="rect">
            <a:avLst/>
          </a:prstGeom>
          <a:noFill/>
        </p:spPr>
        <p:txBody>
          <a:bodyPr wrap="square" rtlCol="0">
            <a:spAutoFit/>
          </a:bodyPr>
          <a:lstStyle/>
          <a:p>
            <a:pPr>
              <a:lnSpc>
                <a:spcPct val="120000"/>
              </a:lnSpc>
            </a:pPr>
            <a:r>
              <a:rPr lang="en-US" sz="1800" dirty="0" smtClean="0">
                <a:solidFill>
                  <a:srgbClr val="000000"/>
                </a:solidFill>
                <a:latin typeface="+mn-lt"/>
              </a:rPr>
              <a:t>                     </a:t>
            </a:r>
            <a:r>
              <a:rPr lang="en-US" sz="2000" dirty="0" smtClean="0">
                <a:solidFill>
                  <a:srgbClr val="000000"/>
                </a:solidFill>
                <a:latin typeface="+mn-lt"/>
              </a:rPr>
              <a:t>Winter </a:t>
            </a:r>
            <a:r>
              <a:rPr lang="en-US" sz="2000" dirty="0" smtClean="0">
                <a:solidFill>
                  <a:srgbClr val="000000"/>
                </a:solidFill>
                <a:latin typeface="+mn-lt"/>
              </a:rPr>
              <a:t>solstice:   </a:t>
            </a:r>
          </a:p>
          <a:p>
            <a:pPr>
              <a:lnSpc>
                <a:spcPct val="120000"/>
              </a:lnSpc>
            </a:pPr>
            <a:r>
              <a:rPr lang="en-US" sz="2000" dirty="0" smtClean="0">
                <a:solidFill>
                  <a:srgbClr val="000000"/>
                </a:solidFill>
                <a:latin typeface="+mn-lt"/>
              </a:rPr>
              <a:t>           noon                           4pm</a:t>
            </a:r>
            <a:endParaRPr lang="en-US" sz="2000" dirty="0">
              <a:solidFill>
                <a:srgbClr val="000000"/>
              </a:solidFill>
              <a:latin typeface="+mn-lt"/>
            </a:endParaRPr>
          </a:p>
        </p:txBody>
      </p:sp>
    </p:spTree>
    <p:extLst>
      <p:ext uri="{BB962C8B-B14F-4D97-AF65-F5344CB8AC3E}">
        <p14:creationId xmlns:p14="http://schemas.microsoft.com/office/powerpoint/2010/main" val="13010076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DEM by mobile phone</a:t>
            </a:r>
            <a:endParaRPr lang="en-US" dirty="0">
              <a:solidFill>
                <a:srgbClr val="000066"/>
              </a:solidFill>
            </a:endParaRPr>
          </a:p>
        </p:txBody>
      </p:sp>
      <p:sp>
        <p:nvSpPr>
          <p:cNvPr id="10242" name="Rectangle 2"/>
          <p:cNvSpPr>
            <a:spLocks noChangeArrowheads="1"/>
          </p:cNvSpPr>
          <p:nvPr/>
        </p:nvSpPr>
        <p:spPr bwMode="auto">
          <a:xfrm>
            <a:off x="838200" y="27432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p:cNvSpPr txBox="1"/>
          <p:nvPr/>
        </p:nvSpPr>
        <p:spPr>
          <a:xfrm>
            <a:off x="381000" y="1143000"/>
            <a:ext cx="7968372" cy="623248"/>
          </a:xfrm>
          <a:prstGeom prst="rect">
            <a:avLst/>
          </a:prstGeom>
          <a:noFill/>
        </p:spPr>
        <p:txBody>
          <a:bodyPr wrap="none" rtlCol="0">
            <a:spAutoFit/>
          </a:bodyPr>
          <a:lstStyle/>
          <a:p>
            <a:r>
              <a:rPr lang="de-DE" sz="2000" dirty="0" err="1" smtClean="0">
                <a:solidFill>
                  <a:srgbClr val="000000"/>
                </a:solidFill>
                <a:latin typeface="+mn-lt"/>
              </a:rPr>
              <a:t>Objective</a:t>
            </a:r>
            <a:r>
              <a:rPr lang="de-DE" sz="2000" dirty="0" smtClean="0">
                <a:solidFill>
                  <a:srgbClr val="000000"/>
                </a:solidFill>
                <a:latin typeface="+mn-lt"/>
              </a:rPr>
              <a:t>: </a:t>
            </a:r>
            <a:r>
              <a:rPr lang="en-US" sz="2000" dirty="0" smtClean="0">
                <a:solidFill>
                  <a:srgbClr val="000000"/>
                </a:solidFill>
                <a:latin typeface="+mn-lt"/>
              </a:rPr>
              <a:t>Create </a:t>
            </a:r>
            <a:r>
              <a:rPr lang="en-US" sz="2000" dirty="0">
                <a:solidFill>
                  <a:srgbClr val="000000"/>
                </a:solidFill>
                <a:latin typeface="+mn-lt"/>
              </a:rPr>
              <a:t>Digital Elevation Model Using a Mobile </a:t>
            </a:r>
            <a:r>
              <a:rPr lang="en-US" sz="2000" dirty="0" smtClean="0">
                <a:solidFill>
                  <a:srgbClr val="000000"/>
                </a:solidFill>
                <a:latin typeface="+mn-lt"/>
              </a:rPr>
              <a:t>Device and</a:t>
            </a:r>
          </a:p>
          <a:p>
            <a:r>
              <a:rPr lang="en-US" sz="2000" dirty="0" smtClean="0">
                <a:solidFill>
                  <a:srgbClr val="000000"/>
                </a:solidFill>
                <a:latin typeface="+mn-lt"/>
              </a:rPr>
              <a:t>compare it to </a:t>
            </a:r>
            <a:r>
              <a:rPr lang="en-US" sz="2000" dirty="0" err="1" smtClean="0">
                <a:solidFill>
                  <a:srgbClr val="000000"/>
                </a:solidFill>
                <a:latin typeface="+mn-lt"/>
              </a:rPr>
              <a:t>lidar</a:t>
            </a:r>
            <a:r>
              <a:rPr lang="en-US" sz="2000" dirty="0" smtClean="0">
                <a:solidFill>
                  <a:srgbClr val="000000"/>
                </a:solidFill>
                <a:latin typeface="+mn-lt"/>
              </a:rPr>
              <a:t>-based DEM</a:t>
            </a:r>
            <a:endParaRPr lang="en-US" sz="2000" dirty="0">
              <a:solidFill>
                <a:srgbClr val="000000"/>
              </a:solidFill>
              <a:latin typeface="+mn-lt"/>
            </a:endParaRPr>
          </a:p>
        </p:txBody>
      </p:sp>
      <p:sp>
        <p:nvSpPr>
          <p:cNvPr id="6" name="TextBox 5"/>
          <p:cNvSpPr txBox="1"/>
          <p:nvPr/>
        </p:nvSpPr>
        <p:spPr>
          <a:xfrm>
            <a:off x="533400" y="5486400"/>
            <a:ext cx="3657600" cy="805605"/>
          </a:xfrm>
          <a:prstGeom prst="rect">
            <a:avLst/>
          </a:prstGeom>
          <a:noFill/>
        </p:spPr>
        <p:txBody>
          <a:bodyPr wrap="square" rtlCol="0">
            <a:spAutoFit/>
          </a:bodyPr>
          <a:lstStyle/>
          <a:p>
            <a:r>
              <a:rPr lang="en-US" sz="1800" dirty="0" smtClean="0">
                <a:solidFill>
                  <a:srgbClr val="BB160E"/>
                </a:solidFill>
                <a:latin typeface="+mn-lt"/>
              </a:rPr>
              <a:t>+ </a:t>
            </a:r>
            <a:r>
              <a:rPr lang="en-US" sz="1800" dirty="0" err="1" smtClean="0">
                <a:solidFill>
                  <a:srgbClr val="BB160E"/>
                </a:solidFill>
                <a:latin typeface="+mn-lt"/>
              </a:rPr>
              <a:t>lidar</a:t>
            </a:r>
            <a:r>
              <a:rPr lang="en-US" sz="1800" dirty="0" smtClean="0">
                <a:solidFill>
                  <a:srgbClr val="BB160E"/>
                </a:solidFill>
                <a:latin typeface="+mn-lt"/>
              </a:rPr>
              <a:t> points  </a:t>
            </a:r>
            <a:r>
              <a:rPr lang="en-US" sz="1800" dirty="0" smtClean="0">
                <a:solidFill>
                  <a:schemeClr val="bg1">
                    <a:lumMod val="50000"/>
                  </a:schemeClr>
                </a:solidFill>
                <a:latin typeface="+mn-lt"/>
              </a:rPr>
              <a:t>+ phone GPS</a:t>
            </a:r>
          </a:p>
          <a:p>
            <a:pPr marL="285750" indent="-285750">
              <a:buFont typeface="Arial"/>
              <a:buChar char="•"/>
            </a:pPr>
            <a:endParaRPr lang="en-US" sz="1800" dirty="0" smtClean="0">
              <a:solidFill>
                <a:srgbClr val="000000"/>
              </a:solidFill>
              <a:latin typeface="+mn-lt"/>
            </a:endParaRPr>
          </a:p>
          <a:p>
            <a:r>
              <a:rPr lang="en-US" sz="1800" dirty="0" smtClean="0">
                <a:solidFill>
                  <a:srgbClr val="000000"/>
                </a:solidFill>
                <a:latin typeface="+mn-lt"/>
              </a:rPr>
              <a:t>In 2 hours 6000 points collected</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68" y="2133599"/>
            <a:ext cx="3551732"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343400" y="4114800"/>
            <a:ext cx="4419600" cy="2296391"/>
            <a:chOff x="838200" y="1430482"/>
            <a:chExt cx="6858000" cy="4343400"/>
          </a:xfrm>
        </p:grpSpPr>
        <p:grpSp>
          <p:nvGrpSpPr>
            <p:cNvPr id="9" name="Group 8"/>
            <p:cNvGrpSpPr/>
            <p:nvPr/>
          </p:nvGrpSpPr>
          <p:grpSpPr>
            <a:xfrm>
              <a:off x="838200" y="1430482"/>
              <a:ext cx="6858000" cy="4343400"/>
              <a:chOff x="838200" y="1430482"/>
              <a:chExt cx="6858000" cy="4343400"/>
            </a:xfrm>
          </p:grpSpPr>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30482"/>
                <a:ext cx="6858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a:off x="1828800" y="3162300"/>
                <a:ext cx="312998" cy="182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Down Arrow 12"/>
              <p:cNvSpPr/>
              <p:nvPr/>
            </p:nvSpPr>
            <p:spPr>
              <a:xfrm rot="14187937">
                <a:off x="3649217" y="4034641"/>
                <a:ext cx="341304" cy="2057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Up Arrow 9"/>
            <p:cNvSpPr/>
            <p:nvPr/>
          </p:nvSpPr>
          <p:spPr>
            <a:xfrm rot="3000341">
              <a:off x="3667512" y="2522924"/>
              <a:ext cx="333447" cy="347782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6629400" y="5867400"/>
            <a:ext cx="1524000" cy="410882"/>
          </a:xfrm>
          <a:prstGeom prst="rect">
            <a:avLst/>
          </a:prstGeom>
          <a:noFill/>
        </p:spPr>
        <p:txBody>
          <a:bodyPr wrap="square" rtlCol="0">
            <a:spAutoFit/>
          </a:bodyPr>
          <a:lstStyle/>
          <a:p>
            <a:r>
              <a:rPr lang="en-US" dirty="0" smtClean="0">
                <a:solidFill>
                  <a:srgbClr val="000000"/>
                </a:solidFill>
                <a:latin typeface="+mn-lt"/>
              </a:rPr>
              <a:t>In 21cm 17meter </a:t>
            </a:r>
          </a:p>
          <a:p>
            <a:r>
              <a:rPr lang="en-US" dirty="0" smtClean="0">
                <a:solidFill>
                  <a:srgbClr val="000000"/>
                </a:solidFill>
                <a:latin typeface="+mn-lt"/>
              </a:rPr>
              <a:t>elevation difference</a:t>
            </a:r>
            <a:endParaRPr lang="en-US" dirty="0">
              <a:solidFill>
                <a:srgbClr val="000000"/>
              </a:solidFill>
              <a:latin typeface="+mn-lt"/>
            </a:endParaRPr>
          </a:p>
        </p:txBody>
      </p:sp>
      <p:pic>
        <p:nvPicPr>
          <p:cNvPr id="3" name="Picture 2" descr="durmazScreenshot-20110928-01211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2209800"/>
            <a:ext cx="3098800" cy="1859280"/>
          </a:xfrm>
          <a:prstGeom prst="rect">
            <a:avLst/>
          </a:prstGeom>
        </p:spPr>
      </p:pic>
      <p:sp>
        <p:nvSpPr>
          <p:cNvPr id="4" name="Rectangle 3"/>
          <p:cNvSpPr/>
          <p:nvPr/>
        </p:nvSpPr>
        <p:spPr>
          <a:xfrm>
            <a:off x="533400" y="6400800"/>
            <a:ext cx="2260379" cy="280846"/>
          </a:xfrm>
          <a:prstGeom prst="rect">
            <a:avLst/>
          </a:prstGeom>
        </p:spPr>
        <p:txBody>
          <a:bodyPr wrap="none">
            <a:spAutoFit/>
          </a:bodyPr>
          <a:lstStyle/>
          <a:p>
            <a:r>
              <a:rPr lang="de-DE" sz="1400" dirty="0" smtClean="0">
                <a:solidFill>
                  <a:srgbClr val="000000"/>
                </a:solidFill>
                <a:latin typeface="+mn-lt"/>
              </a:rPr>
              <a:t>Student: Ali </a:t>
            </a:r>
            <a:r>
              <a:rPr lang="de-DE" sz="1400" dirty="0">
                <a:solidFill>
                  <a:srgbClr val="000000"/>
                </a:solidFill>
                <a:latin typeface="+mn-lt"/>
              </a:rPr>
              <a:t>Ihsan Durmaz </a:t>
            </a:r>
            <a:endParaRPr lang="en-US" sz="1400" dirty="0">
              <a:latin typeface="+mn-lt"/>
            </a:endParaRPr>
          </a:p>
        </p:txBody>
      </p:sp>
      <p:sp>
        <p:nvSpPr>
          <p:cNvPr id="5" name="TextBox 4"/>
          <p:cNvSpPr txBox="1"/>
          <p:nvPr/>
        </p:nvSpPr>
        <p:spPr>
          <a:xfrm>
            <a:off x="4419600" y="1905000"/>
            <a:ext cx="3944572" cy="334707"/>
          </a:xfrm>
          <a:prstGeom prst="rect">
            <a:avLst/>
          </a:prstGeom>
          <a:noFill/>
        </p:spPr>
        <p:txBody>
          <a:bodyPr wrap="none" rtlCol="0">
            <a:spAutoFit/>
          </a:bodyPr>
          <a:lstStyle/>
          <a:p>
            <a:r>
              <a:rPr lang="en-US" sz="1800" dirty="0" smtClean="0">
                <a:solidFill>
                  <a:schemeClr val="tx1"/>
                </a:solidFill>
                <a:latin typeface="+mn-lt"/>
              </a:rPr>
              <a:t>Approach: GRASS on </a:t>
            </a:r>
            <a:r>
              <a:rPr lang="en-US" sz="1800" dirty="0" err="1" smtClean="0">
                <a:solidFill>
                  <a:schemeClr val="tx1"/>
                </a:solidFill>
                <a:latin typeface="+mn-lt"/>
              </a:rPr>
              <a:t>Debian</a:t>
            </a:r>
            <a:r>
              <a:rPr lang="en-US" sz="1800" dirty="0" smtClean="0">
                <a:solidFill>
                  <a:schemeClr val="tx1"/>
                </a:solidFill>
                <a:latin typeface="+mn-lt"/>
              </a:rPr>
              <a:t> phone </a:t>
            </a:r>
            <a:endParaRPr lang="en-US" sz="1800" dirty="0">
              <a:solidFill>
                <a:schemeClr val="tx1"/>
              </a:solidFill>
              <a:latin typeface="+mn-lt"/>
            </a:endParaRPr>
          </a:p>
        </p:txBody>
      </p:sp>
      <p:pic>
        <p:nvPicPr>
          <p:cNvPr id="15" name="Picture 14" descr="barscale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905000"/>
            <a:ext cx="3162300" cy="203200"/>
          </a:xfrm>
          <a:prstGeom prst="rect">
            <a:avLst/>
          </a:prstGeom>
        </p:spPr>
      </p:pic>
      <p:sp>
        <p:nvSpPr>
          <p:cNvPr id="16" name="TextBox 15"/>
          <p:cNvSpPr txBox="1"/>
          <p:nvPr/>
        </p:nvSpPr>
        <p:spPr>
          <a:xfrm>
            <a:off x="3581400" y="1905000"/>
            <a:ext cx="569612" cy="253916"/>
          </a:xfrm>
          <a:prstGeom prst="rect">
            <a:avLst/>
          </a:prstGeom>
          <a:noFill/>
        </p:spPr>
        <p:txBody>
          <a:bodyPr wrap="none" rtlCol="0">
            <a:spAutoFit/>
          </a:bodyPr>
          <a:lstStyle/>
          <a:p>
            <a:r>
              <a:rPr lang="en-US" dirty="0" smtClean="0">
                <a:solidFill>
                  <a:srgbClr val="000000"/>
                </a:solidFill>
                <a:latin typeface="+mn-lt"/>
              </a:rPr>
              <a:t>300m</a:t>
            </a:r>
            <a:endParaRPr lang="en-US" dirty="0">
              <a:solidFill>
                <a:srgbClr val="000000"/>
              </a:solidFill>
              <a:latin typeface="+mn-lt"/>
            </a:endParaRPr>
          </a:p>
        </p:txBody>
      </p:sp>
    </p:spTree>
    <p:extLst>
      <p:ext uri="{BB962C8B-B14F-4D97-AF65-F5344CB8AC3E}">
        <p14:creationId xmlns:p14="http://schemas.microsoft.com/office/powerpoint/2010/main" val="39857649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10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down)">
                                      <p:cBhvr>
                                        <p:cTn id="7" dur="500"/>
                                        <p:tgtEl>
                                          <p:spTgt spid="6">
                                            <p:txEl>
                                              <p:pRg st="2" end="2"/>
                                            </p:txEl>
                                          </p:spTgt>
                                        </p:tgtEl>
                                      </p:cBhvr>
                                    </p:animEffect>
                                  </p:childTnLst>
                                </p:cTn>
                              </p:par>
                              <p:par>
                                <p:cTn id="8" presetID="22" presetClass="entr" presetSubtype="4" fill="hold" nodeType="withEffect">
                                  <p:stCondLst>
                                    <p:cond delay="11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110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85800" y="18288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TextBox 5"/>
          <p:cNvSpPr txBox="1"/>
          <p:nvPr/>
        </p:nvSpPr>
        <p:spPr>
          <a:xfrm>
            <a:off x="457200" y="3657600"/>
            <a:ext cx="2286000" cy="1276503"/>
          </a:xfrm>
          <a:prstGeom prst="rect">
            <a:avLst/>
          </a:prstGeom>
          <a:noFill/>
        </p:spPr>
        <p:txBody>
          <a:bodyPr wrap="square" rtlCol="0">
            <a:spAutoFit/>
          </a:bodyPr>
          <a:lstStyle/>
          <a:p>
            <a:r>
              <a:rPr lang="en-US" sz="1800" dirty="0" smtClean="0">
                <a:solidFill>
                  <a:srgbClr val="000000"/>
                </a:solidFill>
                <a:latin typeface="+mn-lt"/>
              </a:rPr>
              <a:t>interpolation by IDW – data captured while going in different directions are shifted</a:t>
            </a:r>
          </a:p>
        </p:txBody>
      </p:sp>
      <p:sp>
        <p:nvSpPr>
          <p:cNvPr id="14" name="TextBox 13"/>
          <p:cNvSpPr txBox="1"/>
          <p:nvPr/>
        </p:nvSpPr>
        <p:spPr>
          <a:xfrm>
            <a:off x="3200400" y="3372163"/>
            <a:ext cx="5562600" cy="361637"/>
          </a:xfrm>
          <a:prstGeom prst="rect">
            <a:avLst/>
          </a:prstGeom>
          <a:noFill/>
        </p:spPr>
        <p:txBody>
          <a:bodyPr wrap="square" rtlCol="0">
            <a:spAutoFit/>
          </a:bodyPr>
          <a:lstStyle/>
          <a:p>
            <a:r>
              <a:rPr lang="en-US" sz="2000" dirty="0" smtClean="0">
                <a:solidFill>
                  <a:srgbClr val="000000"/>
                </a:solidFill>
                <a:latin typeface="+mn-lt"/>
              </a:rPr>
              <a:t>smoothing spline            </a:t>
            </a:r>
            <a:r>
              <a:rPr lang="en-US" sz="2000" dirty="0" err="1" smtClean="0">
                <a:solidFill>
                  <a:srgbClr val="000000"/>
                </a:solidFill>
                <a:latin typeface="+mn-lt"/>
              </a:rPr>
              <a:t>lidar</a:t>
            </a:r>
            <a:r>
              <a:rPr lang="en-US" sz="2000" dirty="0" smtClean="0">
                <a:solidFill>
                  <a:srgbClr val="000000"/>
                </a:solidFill>
                <a:latin typeface="+mn-lt"/>
              </a:rPr>
              <a:t> based DEM</a:t>
            </a:r>
            <a:endParaRPr lang="en-US" sz="2000" dirty="0">
              <a:solidFill>
                <a:srgbClr val="000000"/>
              </a:solidFill>
              <a:latin typeface="+mn-lt"/>
            </a:endParaRPr>
          </a:p>
        </p:txBody>
      </p: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2667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
          <p:cNvSpPr>
            <a:spLocks noGrp="1" noChangeArrowheads="1"/>
          </p:cNvSpPr>
          <p:nvPr>
            <p:ph type="title" idx="4294967295"/>
          </p:nvPr>
        </p:nvSpPr>
        <p:spPr>
          <a:xfrm>
            <a:off x="381000" y="457200"/>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DEM by mobile phone</a:t>
            </a:r>
            <a:endParaRPr lang="en-US" dirty="0">
              <a:solidFill>
                <a:srgbClr val="000066"/>
              </a:solidFill>
            </a:endParaRPr>
          </a:p>
        </p:txBody>
      </p:sp>
      <p:sp>
        <p:nvSpPr>
          <p:cNvPr id="12" name="Rectangle 11"/>
          <p:cNvSpPr/>
          <p:nvPr/>
        </p:nvSpPr>
        <p:spPr>
          <a:xfrm>
            <a:off x="533400" y="6400800"/>
            <a:ext cx="2260379" cy="280846"/>
          </a:xfrm>
          <a:prstGeom prst="rect">
            <a:avLst/>
          </a:prstGeom>
        </p:spPr>
        <p:txBody>
          <a:bodyPr wrap="none">
            <a:spAutoFit/>
          </a:bodyPr>
          <a:lstStyle/>
          <a:p>
            <a:r>
              <a:rPr lang="de-DE" sz="1400" dirty="0" smtClean="0">
                <a:solidFill>
                  <a:srgbClr val="000000"/>
                </a:solidFill>
                <a:latin typeface="+mn-lt"/>
              </a:rPr>
              <a:t>Student: Ali </a:t>
            </a:r>
            <a:r>
              <a:rPr lang="de-DE" sz="1400" dirty="0">
                <a:solidFill>
                  <a:srgbClr val="000000"/>
                </a:solidFill>
                <a:latin typeface="+mn-lt"/>
              </a:rPr>
              <a:t>Ihsan Durmaz </a:t>
            </a:r>
            <a:endParaRPr lang="en-US" sz="1400" dirty="0">
              <a:latin typeface="+mn-lt"/>
            </a:endParaRPr>
          </a:p>
        </p:txBody>
      </p:sp>
      <p:pic>
        <p:nvPicPr>
          <p:cNvPr id="13" name="Picture 12" descr="barscal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403684"/>
            <a:ext cx="2345767" cy="152400"/>
          </a:xfrm>
          <a:prstGeom prst="rect">
            <a:avLst/>
          </a:prstGeom>
        </p:spPr>
      </p:pic>
      <p:sp>
        <p:nvSpPr>
          <p:cNvPr id="18" name="TextBox 17"/>
          <p:cNvSpPr txBox="1"/>
          <p:nvPr/>
        </p:nvSpPr>
        <p:spPr>
          <a:xfrm>
            <a:off x="2590799" y="3327484"/>
            <a:ext cx="859497" cy="253916"/>
          </a:xfrm>
          <a:prstGeom prst="rect">
            <a:avLst/>
          </a:prstGeom>
          <a:noFill/>
        </p:spPr>
        <p:txBody>
          <a:bodyPr wrap="square" rtlCol="0">
            <a:spAutoFit/>
          </a:bodyPr>
          <a:lstStyle/>
          <a:p>
            <a:r>
              <a:rPr lang="en-US" dirty="0" smtClean="0">
                <a:solidFill>
                  <a:srgbClr val="000000"/>
                </a:solidFill>
                <a:latin typeface="+mn-lt"/>
              </a:rPr>
              <a:t>300m</a:t>
            </a:r>
            <a:endParaRPr lang="en-US" dirty="0">
              <a:solidFill>
                <a:srgbClr val="000000"/>
              </a:solidFill>
              <a:latin typeface="+mn-lt"/>
            </a:endParaRPr>
          </a:p>
        </p:txBody>
      </p:sp>
      <p:sp>
        <p:nvSpPr>
          <p:cNvPr id="3" name="TextBox 2"/>
          <p:cNvSpPr txBox="1"/>
          <p:nvPr/>
        </p:nvSpPr>
        <p:spPr>
          <a:xfrm>
            <a:off x="381000" y="1143000"/>
            <a:ext cx="2308770" cy="361637"/>
          </a:xfrm>
          <a:prstGeom prst="rect">
            <a:avLst/>
          </a:prstGeom>
          <a:noFill/>
        </p:spPr>
        <p:txBody>
          <a:bodyPr wrap="none" rtlCol="0">
            <a:spAutoFit/>
          </a:bodyPr>
          <a:lstStyle/>
          <a:p>
            <a:r>
              <a:rPr lang="en-US" sz="2000" dirty="0" smtClean="0">
                <a:solidFill>
                  <a:srgbClr val="000000"/>
                </a:solidFill>
                <a:latin typeface="+mn-lt"/>
              </a:rPr>
              <a:t>Interpolated DEMs</a:t>
            </a:r>
            <a:endParaRPr lang="en-US" sz="2000" dirty="0">
              <a:solidFill>
                <a:srgbClr val="000000"/>
              </a:solidFill>
              <a:latin typeface="+mn-lt"/>
            </a:endParaRPr>
          </a:p>
        </p:txBody>
      </p:sp>
      <p:pic>
        <p:nvPicPr>
          <p:cNvPr id="21" name="Picture 20"/>
          <p:cNvPicPr/>
          <p:nvPr/>
        </p:nvPicPr>
        <p:blipFill>
          <a:blip r:embed="rId5">
            <a:extLst>
              <a:ext uri="{28A0092B-C50C-407E-A947-70E740481C1C}">
                <a14:useLocalDpi xmlns:a14="http://schemas.microsoft.com/office/drawing/2010/main" val="0"/>
              </a:ext>
            </a:extLst>
          </a:blip>
          <a:srcRect/>
          <a:stretch>
            <a:fillRect/>
          </a:stretch>
        </p:blipFill>
        <p:spPr bwMode="auto">
          <a:xfrm>
            <a:off x="8458200" y="1524000"/>
            <a:ext cx="557989" cy="1846024"/>
          </a:xfrm>
          <a:prstGeom prst="rect">
            <a:avLst/>
          </a:prstGeom>
          <a:noFill/>
          <a:ln>
            <a:noFill/>
          </a:ln>
        </p:spPr>
      </p:pic>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600200"/>
            <a:ext cx="2631746"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1586253"/>
            <a:ext cx="2743200" cy="176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71800" y="1066800"/>
            <a:ext cx="2998036" cy="584776"/>
          </a:xfrm>
          <a:prstGeom prst="rect">
            <a:avLst/>
          </a:prstGeom>
          <a:noFill/>
        </p:spPr>
        <p:txBody>
          <a:bodyPr wrap="none" rtlCol="0">
            <a:spAutoFit/>
          </a:bodyPr>
          <a:lstStyle/>
          <a:p>
            <a:pPr>
              <a:lnSpc>
                <a:spcPct val="100000"/>
              </a:lnSpc>
            </a:pPr>
            <a:r>
              <a:rPr lang="en-US" sz="1600" dirty="0" smtClean="0">
                <a:solidFill>
                  <a:srgbClr val="000000"/>
                </a:solidFill>
                <a:latin typeface="+mn-lt"/>
              </a:rPr>
              <a:t>96% area within 5m difference,</a:t>
            </a:r>
          </a:p>
          <a:p>
            <a:pPr>
              <a:lnSpc>
                <a:spcPct val="100000"/>
              </a:lnSpc>
            </a:pPr>
            <a:r>
              <a:rPr lang="en-US" sz="1600" dirty="0" smtClean="0">
                <a:solidFill>
                  <a:srgbClr val="000000"/>
                </a:solidFill>
                <a:latin typeface="+mn-lt"/>
              </a:rPr>
              <a:t>80% area within 3m difference</a:t>
            </a:r>
            <a:endParaRPr lang="en-US" sz="1600" dirty="0">
              <a:solidFill>
                <a:srgbClr val="000000"/>
              </a:solidFill>
              <a:latin typeface="+mn-lt"/>
            </a:endParaRPr>
          </a:p>
        </p:txBody>
      </p:sp>
      <p:pic>
        <p:nvPicPr>
          <p:cNvPr id="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3810000"/>
            <a:ext cx="4267200" cy="256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4962" y="5375818"/>
            <a:ext cx="2165877" cy="623248"/>
          </a:xfrm>
          <a:prstGeom prst="rect">
            <a:avLst/>
          </a:prstGeom>
          <a:noFill/>
        </p:spPr>
        <p:txBody>
          <a:bodyPr wrap="none" rtlCol="0">
            <a:spAutoFit/>
          </a:bodyPr>
          <a:lstStyle/>
          <a:p>
            <a:r>
              <a:rPr lang="en-US" sz="2000" dirty="0" smtClean="0">
                <a:solidFill>
                  <a:srgbClr val="000000"/>
                </a:solidFill>
                <a:latin typeface="+mn-lt"/>
              </a:rPr>
              <a:t>Screen view from</a:t>
            </a:r>
          </a:p>
          <a:p>
            <a:r>
              <a:rPr lang="en-US" sz="2000" dirty="0" smtClean="0">
                <a:solidFill>
                  <a:srgbClr val="000000"/>
                </a:solidFill>
                <a:latin typeface="+mn-lt"/>
              </a:rPr>
              <a:t>the mobile device</a:t>
            </a:r>
            <a:endParaRPr lang="en-US" sz="2000" dirty="0">
              <a:solidFill>
                <a:srgbClr val="000000"/>
              </a:solidFill>
              <a:latin typeface="+mn-lt"/>
            </a:endParaRPr>
          </a:p>
        </p:txBody>
      </p:sp>
    </p:spTree>
    <p:extLst>
      <p:ext uri="{BB962C8B-B14F-4D97-AF65-F5344CB8AC3E}">
        <p14:creationId xmlns:p14="http://schemas.microsoft.com/office/powerpoint/2010/main" val="12939298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1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110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533400" y="1143000"/>
            <a:ext cx="8085138" cy="289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cs typeface="Arial Unicode MS" charset="0"/>
              </a:rPr>
              <a:t>Several team projects lead to a published paper</a:t>
            </a:r>
          </a:p>
        </p:txBody>
      </p:sp>
      <p:pic>
        <p:nvPicPr>
          <p:cNvPr id="3" name="Picture 2" descr="clinch_shorepaper_fig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905000"/>
            <a:ext cx="3483743" cy="4419600"/>
          </a:xfrm>
          <a:prstGeom prst="rect">
            <a:avLst/>
          </a:prstGeom>
        </p:spPr>
      </p:pic>
      <p:pic>
        <p:nvPicPr>
          <p:cNvPr id="4" name="Picture 3" descr="clinch_shorepaper_title.png"/>
          <p:cNvPicPr>
            <a:picLocks noChangeAspect="1"/>
          </p:cNvPicPr>
          <p:nvPr/>
        </p:nvPicPr>
        <p:blipFill rotWithShape="1">
          <a:blip r:embed="rId4">
            <a:extLst>
              <a:ext uri="{28A0092B-C50C-407E-A947-70E740481C1C}">
                <a14:useLocalDpi xmlns:a14="http://schemas.microsoft.com/office/drawing/2010/main" val="0"/>
              </a:ext>
            </a:extLst>
          </a:blip>
          <a:srcRect t="6725"/>
          <a:stretch/>
        </p:blipFill>
        <p:spPr>
          <a:xfrm>
            <a:off x="4876800" y="1611113"/>
            <a:ext cx="3361805" cy="1208287"/>
          </a:xfrm>
          <a:prstGeom prst="rect">
            <a:avLst/>
          </a:prstGeom>
        </p:spPr>
      </p:pic>
      <p:sp>
        <p:nvSpPr>
          <p:cNvPr id="9" name="TextBox 8"/>
          <p:cNvSpPr txBox="1"/>
          <p:nvPr/>
        </p:nvSpPr>
        <p:spPr>
          <a:xfrm>
            <a:off x="1143000" y="1524000"/>
            <a:ext cx="3332914" cy="253916"/>
          </a:xfrm>
          <a:prstGeom prst="rect">
            <a:avLst/>
          </a:prstGeom>
          <a:noFill/>
        </p:spPr>
        <p:txBody>
          <a:bodyPr wrap="none" rtlCol="0">
            <a:spAutoFit/>
          </a:bodyPr>
          <a:lstStyle/>
          <a:p>
            <a:r>
              <a:rPr lang="en-US" dirty="0" smtClean="0">
                <a:solidFill>
                  <a:srgbClr val="000000"/>
                </a:solidFill>
                <a:latin typeface="+mn-lt"/>
              </a:rPr>
              <a:t>published in Shore &amp; Beach 80(2) spring 2012</a:t>
            </a:r>
            <a:endParaRPr lang="en-US" dirty="0">
              <a:solidFill>
                <a:srgbClr val="000000"/>
              </a:solidFill>
              <a:latin typeface="+mn-lt"/>
            </a:endParaRPr>
          </a:p>
        </p:txBody>
      </p:sp>
      <p:sp>
        <p:nvSpPr>
          <p:cNvPr id="13"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Coastal Flooding</a:t>
            </a:r>
            <a:endParaRPr lang="en-US" dirty="0">
              <a:solidFill>
                <a:srgbClr val="000066"/>
              </a:solidFill>
            </a:endParaRPr>
          </a:p>
        </p:txBody>
      </p:sp>
      <p:pic>
        <p:nvPicPr>
          <p:cNvPr id="10" name="Picture 9" descr="emilycoast_nviz.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3657600"/>
            <a:ext cx="2438400" cy="2438400"/>
          </a:xfrm>
          <a:prstGeom prst="rect">
            <a:avLst/>
          </a:prstGeom>
        </p:spPr>
      </p:pic>
      <p:pic>
        <p:nvPicPr>
          <p:cNvPr id="5" name="Picture 4" descr="peaislandbrea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2888783"/>
            <a:ext cx="3547629" cy="997417"/>
          </a:xfrm>
          <a:prstGeom prst="rect">
            <a:avLst/>
          </a:prstGeom>
        </p:spPr>
      </p:pic>
      <p:cxnSp>
        <p:nvCxnSpPr>
          <p:cNvPr id="6" name="Straight Arrow Connector 5"/>
          <p:cNvCxnSpPr/>
          <p:nvPr/>
        </p:nvCxnSpPr>
        <p:spPr bwMode="auto">
          <a:xfrm>
            <a:off x="6019800" y="6248400"/>
            <a:ext cx="1066800" cy="0"/>
          </a:xfrm>
          <a:prstGeom prst="straightConnector1">
            <a:avLst/>
          </a:prstGeom>
          <a:solidFill>
            <a:srgbClr val="00B8FF"/>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5486400" y="6096000"/>
            <a:ext cx="2183335" cy="253916"/>
          </a:xfrm>
          <a:prstGeom prst="rect">
            <a:avLst/>
          </a:prstGeom>
          <a:noFill/>
        </p:spPr>
        <p:txBody>
          <a:bodyPr wrap="none" rtlCol="0">
            <a:spAutoFit/>
          </a:bodyPr>
          <a:lstStyle/>
          <a:p>
            <a:r>
              <a:rPr lang="en-US" dirty="0" smtClean="0">
                <a:solidFill>
                  <a:srgbClr val="000000"/>
                </a:solidFill>
                <a:latin typeface="+mn-lt"/>
              </a:rPr>
              <a:t>2011                               1999</a:t>
            </a:r>
            <a:endParaRPr lang="en-US" dirty="0">
              <a:solidFill>
                <a:srgbClr val="000000"/>
              </a:solidFill>
              <a:latin typeface="+mn-lt"/>
            </a:endParaRPr>
          </a:p>
        </p:txBody>
      </p:sp>
      <p:pic>
        <p:nvPicPr>
          <p:cNvPr id="14" name="Picture 8" descr="North.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3575284">
            <a:off x="1272879" y="1993239"/>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t="18188"/>
          <a:stretch/>
        </p:blipFill>
        <p:spPr bwMode="auto">
          <a:xfrm>
            <a:off x="2895600" y="2033587"/>
            <a:ext cx="1109663" cy="18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ext Box 5"/>
          <p:cNvSpPr txBox="1">
            <a:spLocks noChangeArrowheads="1"/>
          </p:cNvSpPr>
          <p:nvPr/>
        </p:nvSpPr>
        <p:spPr bwMode="auto">
          <a:xfrm>
            <a:off x="3962400" y="1981200"/>
            <a:ext cx="504825"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200" b="1" dirty="0"/>
              <a:t>3</a:t>
            </a:r>
            <a:r>
              <a:rPr lang="en-US" sz="1200" b="1" dirty="0" smtClean="0"/>
              <a:t>00m</a:t>
            </a:r>
          </a:p>
        </p:txBody>
      </p:sp>
      <p:pic>
        <p:nvPicPr>
          <p:cNvPr id="17" name="Picture 8" descr="North.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1445446">
            <a:off x="7858759" y="4660239"/>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North.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275485">
            <a:off x="8418034" y="3146176"/>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914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74663"/>
            <a:ext cx="7620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add-on development</a:t>
            </a:r>
            <a:endParaRPr lang="en-US" dirty="0">
              <a:solidFill>
                <a:srgbClr val="000066"/>
              </a:solidFill>
            </a:endParaRPr>
          </a:p>
        </p:txBody>
      </p:sp>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4267200" y="1295400"/>
            <a:ext cx="4503738" cy="2665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smtClean="0">
                <a:solidFill>
                  <a:srgbClr val="000000"/>
                </a:solidFill>
                <a:latin typeface="Arial" charset="0"/>
                <a:cs typeface="Arial Unicode MS" charset="0"/>
              </a:rPr>
              <a:t>Graduate students from industry bring their own expertise</a:t>
            </a:r>
          </a:p>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000" b="1" dirty="0" smtClean="0">
              <a:solidFill>
                <a:srgbClr val="000000"/>
              </a:solidFill>
              <a:latin typeface="Arial" charset="0"/>
              <a:cs typeface="Arial Unicode MS" charset="0"/>
            </a:endParaRPr>
          </a:p>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Example: </a:t>
            </a:r>
            <a:r>
              <a:rPr lang="en-GB" sz="1800" dirty="0" err="1" smtClean="0">
                <a:solidFill>
                  <a:schemeClr val="accent1">
                    <a:lumMod val="75000"/>
                  </a:schemeClr>
                </a:solidFill>
                <a:latin typeface="Arial" charset="0"/>
                <a:cs typeface="Arial Unicode MS" charset="0"/>
              </a:rPr>
              <a:t>v.transects</a:t>
            </a:r>
            <a:r>
              <a:rPr lang="en-GB" sz="1800" dirty="0" smtClean="0">
                <a:solidFill>
                  <a:srgbClr val="000000"/>
                </a:solidFill>
                <a:latin typeface="Arial" charset="0"/>
                <a:cs typeface="Arial Unicode MS" charset="0"/>
              </a:rPr>
              <a:t> add-on generates transects and boxes for shoreline, channel or road </a:t>
            </a:r>
            <a:r>
              <a:rPr lang="en-GB" sz="1800" dirty="0" err="1" smtClean="0">
                <a:solidFill>
                  <a:srgbClr val="000000"/>
                </a:solidFill>
                <a:latin typeface="Arial" charset="0"/>
                <a:cs typeface="Arial Unicode MS" charset="0"/>
              </a:rPr>
              <a:t>crossections</a:t>
            </a:r>
            <a:r>
              <a:rPr lang="en-GB" sz="1800" dirty="0" smtClean="0">
                <a:solidFill>
                  <a:srgbClr val="000000"/>
                </a:solidFill>
                <a:latin typeface="Arial" charset="0"/>
                <a:cs typeface="Arial Unicode MS" charset="0"/>
              </a:rPr>
              <a:t> and volumes.</a:t>
            </a:r>
            <a:endParaRPr lang="en-GB" sz="1800" dirty="0" smtClean="0">
              <a:solidFill>
                <a:srgbClr val="BB160E"/>
              </a:solidFill>
              <a:latin typeface="Arial" charset="0"/>
              <a:cs typeface="Arial Unicode MS" charset="0"/>
            </a:endParaRPr>
          </a:p>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BB160E"/>
                </a:solidFill>
                <a:latin typeface="Arial" charset="0"/>
                <a:cs typeface="Arial Unicode MS" charset="0"/>
              </a:rPr>
              <a:t>Independent module testing </a:t>
            </a:r>
            <a:r>
              <a:rPr lang="en-GB" sz="1800" dirty="0" smtClean="0">
                <a:solidFill>
                  <a:srgbClr val="000000"/>
                </a:solidFill>
                <a:latin typeface="Arial" charset="0"/>
                <a:cs typeface="Arial Unicode MS" charset="0"/>
              </a:rPr>
              <a:t>by a student with IT background, fixing bugs, modifications for portability</a:t>
            </a:r>
          </a:p>
        </p:txBody>
      </p:sp>
      <p:sp>
        <p:nvSpPr>
          <p:cNvPr id="3" name="TextBox 2"/>
          <p:cNvSpPr txBox="1"/>
          <p:nvPr/>
        </p:nvSpPr>
        <p:spPr>
          <a:xfrm>
            <a:off x="4343400" y="4343400"/>
            <a:ext cx="4495800" cy="1982081"/>
          </a:xfrm>
          <a:prstGeom prst="rect">
            <a:avLst/>
          </a:prstGeom>
          <a:noFill/>
        </p:spPr>
        <p:txBody>
          <a:bodyPr wrap="square" rtlCol="0">
            <a:spAutoFit/>
          </a:bodyPr>
          <a:lstStyle/>
          <a:p>
            <a:pPr marL="285750" indent="-285750">
              <a:buFont typeface="Arial"/>
              <a:buChar char="•"/>
            </a:pPr>
            <a:r>
              <a:rPr lang="en-US" sz="1600" b="1" dirty="0" smtClean="0">
                <a:solidFill>
                  <a:schemeClr val="tx1"/>
                </a:solidFill>
                <a:latin typeface="+mn-lt"/>
              </a:rPr>
              <a:t>parameter verification test set</a:t>
            </a:r>
          </a:p>
          <a:p>
            <a:pPr marL="285750" indent="-285750">
              <a:buFont typeface="Arial"/>
              <a:buChar char="•"/>
            </a:pPr>
            <a:r>
              <a:rPr lang="en-US" sz="1600" b="1" dirty="0" smtClean="0">
                <a:solidFill>
                  <a:schemeClr val="tx1"/>
                </a:solidFill>
                <a:latin typeface="+mn-lt"/>
              </a:rPr>
              <a:t>3 different data sets test sets</a:t>
            </a:r>
          </a:p>
          <a:p>
            <a:pPr marL="285750" indent="-285750">
              <a:buFont typeface="Arial"/>
              <a:buChar char="•"/>
            </a:pPr>
            <a:r>
              <a:rPr lang="en-US" sz="1600" b="1" dirty="0" smtClean="0">
                <a:solidFill>
                  <a:schemeClr val="tx1"/>
                </a:solidFill>
                <a:latin typeface="+mn-lt"/>
              </a:rPr>
              <a:t>run original script in </a:t>
            </a:r>
            <a:r>
              <a:rPr lang="en-US" sz="1600" b="1" dirty="0">
                <a:solidFill>
                  <a:schemeClr val="tx1"/>
                </a:solidFill>
                <a:latin typeface="+mn-lt"/>
              </a:rPr>
              <a:t>L</a:t>
            </a:r>
            <a:r>
              <a:rPr lang="en-US" sz="1600" b="1" dirty="0" smtClean="0">
                <a:solidFill>
                  <a:schemeClr val="tx1"/>
                </a:solidFill>
                <a:latin typeface="+mn-lt"/>
              </a:rPr>
              <a:t>inux</a:t>
            </a:r>
          </a:p>
          <a:p>
            <a:pPr marL="285750" indent="-285750">
              <a:buFont typeface="Arial"/>
              <a:buChar char="•"/>
            </a:pPr>
            <a:r>
              <a:rPr lang="en-US" sz="1600" b="1" dirty="0" smtClean="0">
                <a:solidFill>
                  <a:schemeClr val="tx1"/>
                </a:solidFill>
                <a:latin typeface="+mn-lt"/>
              </a:rPr>
              <a:t>run fixed script in Linux and on Windows</a:t>
            </a:r>
          </a:p>
          <a:p>
            <a:endParaRPr lang="en-US" sz="1600" dirty="0">
              <a:solidFill>
                <a:schemeClr val="tx1"/>
              </a:solidFill>
              <a:latin typeface="+mn-lt"/>
            </a:endParaRPr>
          </a:p>
          <a:p>
            <a:r>
              <a:rPr lang="en-US" sz="1600" dirty="0" smtClean="0">
                <a:solidFill>
                  <a:schemeClr val="tx1"/>
                </a:solidFill>
                <a:latin typeface="+mn-lt"/>
              </a:rPr>
              <a:t>Full report linked to man page</a:t>
            </a:r>
            <a:endParaRPr lang="en-US" sz="1600" dirty="0">
              <a:solidFill>
                <a:schemeClr val="tx1"/>
              </a:solidFill>
              <a:latin typeface="+mn-lt"/>
            </a:endParaRPr>
          </a:p>
          <a:p>
            <a:r>
              <a:rPr lang="en-US" sz="1600" dirty="0" smtClean="0">
                <a:solidFill>
                  <a:schemeClr val="tx1"/>
                </a:solidFill>
                <a:latin typeface="+mn-lt"/>
              </a:rPr>
              <a:t>After testing and fixes submitted through </a:t>
            </a:r>
            <a:r>
              <a:rPr lang="en-US" sz="1600" dirty="0" smtClean="0">
                <a:solidFill>
                  <a:schemeClr val="tx1"/>
                </a:solidFill>
                <a:latin typeface="+mn-lt"/>
              </a:rPr>
              <a:t>SVN</a:t>
            </a:r>
          </a:p>
          <a:p>
            <a:endParaRPr lang="en-US" sz="1600" dirty="0">
              <a:solidFill>
                <a:schemeClr val="tx1"/>
              </a:solidFill>
              <a:latin typeface="+mn-lt"/>
            </a:endParaRPr>
          </a:p>
          <a:p>
            <a:r>
              <a:rPr lang="en-US" sz="1600" dirty="0" smtClean="0">
                <a:solidFill>
                  <a:schemeClr val="tx1"/>
                </a:solidFill>
                <a:latin typeface="+mn-lt"/>
              </a:rPr>
              <a:t>Students: John Lloyd, Eric </a:t>
            </a:r>
            <a:r>
              <a:rPr lang="en-US" sz="1600" dirty="0">
                <a:solidFill>
                  <a:schemeClr val="tx1"/>
                </a:solidFill>
                <a:latin typeface="+mn-lt"/>
              </a:rPr>
              <a:t>H</a:t>
            </a:r>
            <a:r>
              <a:rPr lang="en-US" sz="1600" dirty="0" smtClean="0">
                <a:solidFill>
                  <a:schemeClr val="tx1"/>
                </a:solidFill>
                <a:latin typeface="+mn-lt"/>
              </a:rPr>
              <a:t>ardin</a:t>
            </a:r>
            <a:endParaRPr lang="en-US" sz="1600" dirty="0">
              <a:solidFill>
                <a:schemeClr val="tx1"/>
              </a:solidFill>
              <a:latin typeface="+mn-lt"/>
            </a:endParaRPr>
          </a:p>
        </p:txBody>
      </p:sp>
      <p:pic>
        <p:nvPicPr>
          <p:cNvPr id="4" name="Picture 3" descr="JohL_testfig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276600"/>
            <a:ext cx="3371850" cy="3175000"/>
          </a:xfrm>
          <a:prstGeom prst="rect">
            <a:avLst/>
          </a:prstGeom>
        </p:spPr>
      </p:pic>
      <p:pic>
        <p:nvPicPr>
          <p:cNvPr id="7" name="Picture 6" descr="transec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295400"/>
            <a:ext cx="2842488" cy="1905000"/>
          </a:xfrm>
          <a:prstGeom prst="rect">
            <a:avLst/>
          </a:prstGeom>
        </p:spPr>
      </p:pic>
    </p:spTree>
    <p:extLst>
      <p:ext uri="{BB962C8B-B14F-4D97-AF65-F5344CB8AC3E}">
        <p14:creationId xmlns:p14="http://schemas.microsoft.com/office/powerpoint/2010/main" val="3684807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463550"/>
            <a:ext cx="7710488" cy="679450"/>
          </a:xfrm>
        </p:spPr>
        <p:txBody>
          <a:bodyPr/>
          <a:lstStyle/>
          <a:p>
            <a:pPr algn="l" eaLnBrk="1" hangingPunct="1">
              <a:defRPr/>
            </a:pPr>
            <a:r>
              <a:rPr lang="en-US" dirty="0" smtClean="0">
                <a:solidFill>
                  <a:srgbClr val="000090"/>
                </a:solidFill>
                <a:cs typeface="+mj-cs"/>
              </a:rPr>
              <a:t>GE-GRASS user interface</a:t>
            </a:r>
          </a:p>
        </p:txBody>
      </p:sp>
      <p:sp>
        <p:nvSpPr>
          <p:cNvPr id="70660" name="Text Box 4"/>
          <p:cNvSpPr txBox="1">
            <a:spLocks noChangeArrowheads="1"/>
          </p:cNvSpPr>
          <p:nvPr/>
        </p:nvSpPr>
        <p:spPr bwMode="auto">
          <a:xfrm>
            <a:off x="609600" y="1600200"/>
            <a:ext cx="7086600" cy="35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800" dirty="0" smtClean="0">
                <a:solidFill>
                  <a:srgbClr val="000000"/>
                </a:solidFill>
                <a:latin typeface="+mn-lt"/>
                <a:cs typeface="+mn-cs"/>
              </a:rPr>
              <a:t>Rate of change </a:t>
            </a:r>
            <a:r>
              <a:rPr lang="en-US" sz="1800" dirty="0">
                <a:solidFill>
                  <a:srgbClr val="000000"/>
                </a:solidFill>
                <a:latin typeface="+mn-lt"/>
                <a:cs typeface="+mn-cs"/>
              </a:rPr>
              <a:t>in elevation for Jockey</a:t>
            </a:r>
            <a:r>
              <a:rPr lang="ja-JP" altLang="en-US" sz="1800" dirty="0">
                <a:solidFill>
                  <a:srgbClr val="000000"/>
                </a:solidFill>
                <a:latin typeface="+mn-lt"/>
                <a:cs typeface="+mn-cs"/>
              </a:rPr>
              <a:t>’</a:t>
            </a:r>
            <a:r>
              <a:rPr lang="en-US" sz="1800" dirty="0">
                <a:solidFill>
                  <a:srgbClr val="000000"/>
                </a:solidFill>
                <a:latin typeface="+mn-lt"/>
                <a:cs typeface="+mn-cs"/>
              </a:rPr>
              <a:t>s Ridge, Nags Head, NC</a:t>
            </a:r>
          </a:p>
        </p:txBody>
      </p:sp>
      <p:pic>
        <p:nvPicPr>
          <p:cNvPr id="70661"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1247" y="2057400"/>
            <a:ext cx="6982491" cy="4190999"/>
          </a:xfrm>
        </p:spPr>
      </p:pic>
      <p:sp>
        <p:nvSpPr>
          <p:cNvPr id="6" name="Rectangle 3"/>
          <p:cNvSpPr txBox="1">
            <a:spLocks noChangeArrowheads="1"/>
          </p:cNvSpPr>
          <p:nvPr/>
        </p:nvSpPr>
        <p:spPr bwMode="auto">
          <a:xfrm>
            <a:off x="4267200" y="2514600"/>
            <a:ext cx="30480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defTabSz="449263" rtl="0" eaLnBrk="0" fontAlgn="base" hangingPunct="0">
              <a:lnSpc>
                <a:spcPct val="93000"/>
              </a:lnSpc>
              <a:spcBef>
                <a:spcPts val="800"/>
              </a:spcBef>
              <a:spcAft>
                <a:spcPct val="0"/>
              </a:spcAft>
              <a:buClr>
                <a:srgbClr val="000000"/>
              </a:buClr>
              <a:buSzPct val="100000"/>
              <a:buFont typeface="Times New Roman" charset="0"/>
              <a:defRPr sz="2800">
                <a:solidFill>
                  <a:srgbClr val="000000"/>
                </a:solidFill>
                <a:latin typeface="+mn-lt"/>
                <a:ea typeface="+mn-ea"/>
                <a:cs typeface="+mn-cs"/>
              </a:defRPr>
            </a:lvl1pPr>
            <a:lvl2pPr marL="742950" indent="-285750" algn="l" defTabSz="449263" rtl="0" eaLnBrk="0" fontAlgn="base" hangingPunct="0">
              <a:lnSpc>
                <a:spcPct val="93000"/>
              </a:lnSpc>
              <a:spcBef>
                <a:spcPts val="700"/>
              </a:spcBef>
              <a:spcAft>
                <a:spcPct val="0"/>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5pPr>
            <a:lvl6pPr marL="25146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6pPr>
            <a:lvl7pPr marL="29718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7pPr>
            <a:lvl8pPr marL="34290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8pPr>
            <a:lvl9pPr marL="38862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9pPr>
          </a:lstStyle>
          <a:p>
            <a:pPr eaLnBrk="1" hangingPunct="1">
              <a:defRPr/>
            </a:pPr>
            <a:r>
              <a:rPr lang="en-US" sz="1400" dirty="0" smtClean="0"/>
              <a:t>Steve Ansari</a:t>
            </a:r>
          </a:p>
          <a:p>
            <a:pPr eaLnBrk="1" hangingPunct="1">
              <a:buFontTx/>
              <a:buNone/>
              <a:defRPr/>
            </a:pPr>
            <a:r>
              <a:rPr lang="en-US" sz="1400" dirty="0" smtClean="0"/>
              <a:t>		</a:t>
            </a:r>
            <a:r>
              <a:rPr lang="en-US" sz="1400" dirty="0" smtClean="0">
                <a:hlinkClick r:id="rId4"/>
              </a:rPr>
              <a:t>steve.ansari@noaa.gov</a:t>
            </a:r>
            <a:endParaRPr lang="en-US" sz="1400" dirty="0" smtClean="0"/>
          </a:p>
          <a:p>
            <a:pPr eaLnBrk="1" hangingPunct="1">
              <a:buFontTx/>
              <a:buNone/>
              <a:defRPr/>
            </a:pPr>
            <a:endParaRPr lang="en-US" sz="1400" dirty="0" smtClean="0"/>
          </a:p>
          <a:p>
            <a:pPr eaLnBrk="1" hangingPunct="1">
              <a:buFontTx/>
              <a:buNone/>
              <a:defRPr/>
            </a:pPr>
            <a:endParaRPr lang="en-US" dirty="0" smtClean="0"/>
          </a:p>
          <a:p>
            <a:pPr eaLnBrk="1" hangingPunct="1">
              <a:buFontTx/>
              <a:buNone/>
              <a:defRPr/>
            </a:pPr>
            <a:endParaRPr lang="en-US" dirty="0" smtClean="0"/>
          </a:p>
        </p:txBody>
      </p:sp>
      <p:sp>
        <p:nvSpPr>
          <p:cNvPr id="2" name="TextBox 1"/>
          <p:cNvSpPr txBox="1"/>
          <p:nvPr/>
        </p:nvSpPr>
        <p:spPr>
          <a:xfrm>
            <a:off x="609600" y="1219200"/>
            <a:ext cx="6317906" cy="382156"/>
          </a:xfrm>
          <a:prstGeom prst="rect">
            <a:avLst/>
          </a:prstGeom>
          <a:noFill/>
        </p:spPr>
        <p:txBody>
          <a:bodyPr wrap="none" rtlCol="0">
            <a:spAutoFit/>
          </a:bodyPr>
          <a:lstStyle/>
          <a:p>
            <a:r>
              <a:rPr lang="en-US" sz="2000" b="1" dirty="0" smtClean="0">
                <a:solidFill>
                  <a:srgbClr val="000000"/>
                </a:solidFill>
              </a:rPr>
              <a:t>Class project in Geospatial Modeling and Analysis </a:t>
            </a:r>
            <a:endParaRPr lang="en-US" sz="2000" b="1" dirty="0">
              <a:solidFill>
                <a:srgbClr val="000000"/>
              </a:solidFill>
            </a:endParaRPr>
          </a:p>
        </p:txBody>
      </p:sp>
    </p:spTree>
    <p:extLst>
      <p:ext uri="{BB962C8B-B14F-4D97-AF65-F5344CB8AC3E}">
        <p14:creationId xmlns:p14="http://schemas.microsoft.com/office/powerpoint/2010/main" val="32452277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457200"/>
            <a:ext cx="8089900" cy="511175"/>
          </a:xfrm>
          <a:ln/>
        </p:spPr>
        <p:txBody>
          <a:bodyPr lIns="123480" rIns="147960"/>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ea typeface="Monaco" pitchFamily="49" charset="0"/>
                <a:cs typeface="Monaco" pitchFamily="49" charset="0"/>
              </a:rPr>
              <a:t>Motivation </a:t>
            </a:r>
            <a:endParaRPr lang="en-US" dirty="0">
              <a:solidFill>
                <a:srgbClr val="000066"/>
              </a:solidFill>
              <a:ea typeface="Monaco" pitchFamily="49" charset="0"/>
              <a:cs typeface="Monaco" pitchFamily="49" charset="0"/>
            </a:endParaRPr>
          </a:p>
        </p:txBody>
      </p:sp>
      <p:sp>
        <p:nvSpPr>
          <p:cNvPr id="7170" name="Rectangle 2"/>
          <p:cNvSpPr>
            <a:spLocks noChangeArrowheads="1"/>
          </p:cNvSpPr>
          <p:nvPr/>
        </p:nvSpPr>
        <p:spPr bwMode="auto">
          <a:xfrm>
            <a:off x="6167437" y="2347912"/>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1" name="Rectangle 3"/>
          <p:cNvSpPr>
            <a:spLocks noChangeArrowheads="1"/>
          </p:cNvSpPr>
          <p:nvPr/>
        </p:nvSpPr>
        <p:spPr bwMode="auto">
          <a:xfrm>
            <a:off x="6167437" y="1204912"/>
            <a:ext cx="184150"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2" name="Rectangle 4"/>
          <p:cNvSpPr>
            <a:spLocks noChangeArrowheads="1"/>
          </p:cNvSpPr>
          <p:nvPr/>
        </p:nvSpPr>
        <p:spPr bwMode="auto">
          <a:xfrm>
            <a:off x="533400" y="1600200"/>
            <a:ext cx="76200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66A22D"/>
                </a:solidFill>
                <a:latin typeface="Arial" charset="0"/>
                <a:ea typeface="DejaVu Sans" charset="0"/>
                <a:cs typeface="DejaVu Sans" charset="0"/>
              </a:rPr>
              <a:t>GIS teaching at universities: prevailing </a:t>
            </a:r>
            <a:r>
              <a:rPr lang="en-US" sz="2400" b="1" dirty="0" smtClean="0">
                <a:solidFill>
                  <a:srgbClr val="66A22D"/>
                </a:solidFill>
                <a:latin typeface="Arial" charset="0"/>
                <a:ea typeface="DejaVu Sans" charset="0"/>
                <a:cs typeface="DejaVu Sans" charset="0"/>
              </a:rPr>
              <a:t>proprietary software</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0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008000"/>
                </a:solidFill>
                <a:latin typeface="Arial" charset="0"/>
                <a:ea typeface="DejaVu Sans" charset="0"/>
                <a:cs typeface="DejaVu Sans" charset="0"/>
              </a:rPr>
              <a:t>Science</a:t>
            </a:r>
            <a:r>
              <a:rPr lang="en-GB" sz="2400" b="1" dirty="0">
                <a:solidFill>
                  <a:srgbClr val="008000"/>
                </a:solidFill>
                <a:latin typeface="Arial" charset="0"/>
                <a:ea typeface="DejaVu Sans" charset="0"/>
                <a:cs typeface="DejaVu Sans" charset="0"/>
              </a:rPr>
              <a:t> </a:t>
            </a:r>
            <a:r>
              <a:rPr lang="en-GB" sz="2400" b="1" dirty="0" smtClean="0">
                <a:solidFill>
                  <a:srgbClr val="008000"/>
                </a:solidFill>
                <a:latin typeface="Arial" charset="0"/>
                <a:ea typeface="DejaVu Sans" charset="0"/>
                <a:cs typeface="DejaVu Sans" charset="0"/>
              </a:rPr>
              <a:t>and </a:t>
            </a:r>
            <a:r>
              <a:rPr lang="en-GB" sz="2400" b="1" dirty="0">
                <a:solidFill>
                  <a:srgbClr val="008000"/>
                </a:solidFill>
                <a:latin typeface="Arial" charset="0"/>
                <a:ea typeface="DejaVu Sans" charset="0"/>
                <a:cs typeface="DejaVu Sans" charset="0"/>
              </a:rPr>
              <a:t>engineering </a:t>
            </a:r>
            <a:r>
              <a:rPr lang="en-GB" sz="2400" b="1" dirty="0" smtClean="0">
                <a:solidFill>
                  <a:srgbClr val="008000"/>
                </a:solidFill>
                <a:latin typeface="Arial" charset="0"/>
                <a:ea typeface="DejaVu Sans" charset="0"/>
                <a:cs typeface="DejaVu Sans" charset="0"/>
              </a:rPr>
              <a:t>programs </a:t>
            </a:r>
            <a:r>
              <a:rPr lang="en-GB" sz="2400" b="1" dirty="0">
                <a:solidFill>
                  <a:srgbClr val="008000"/>
                </a:solidFill>
                <a:latin typeface="Arial" charset="0"/>
                <a:ea typeface="DejaVu Sans" charset="0"/>
                <a:cs typeface="DejaVu Sans" charset="0"/>
              </a:rPr>
              <a:t>need more flexibility and </a:t>
            </a:r>
            <a:r>
              <a:rPr lang="en-GB" sz="2400" b="1" dirty="0" smtClean="0">
                <a:solidFill>
                  <a:srgbClr val="008000"/>
                </a:solidFill>
                <a:latin typeface="Arial" charset="0"/>
                <a:ea typeface="DejaVu Sans" charset="0"/>
                <a:cs typeface="DejaVu Sans" charset="0"/>
              </a:rPr>
              <a:t>portability</a:t>
            </a:r>
            <a:endParaRPr lang="en-GB" sz="2400" b="1" dirty="0">
              <a:solidFill>
                <a:srgbClr val="008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0000"/>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5900"/>
                </a:solidFill>
                <a:latin typeface="Arial" charset="0"/>
                <a:ea typeface="DejaVu Sans" charset="0"/>
                <a:cs typeface="DejaVu Sans" charset="0"/>
              </a:rPr>
              <a:t>Organizations with </a:t>
            </a:r>
            <a:r>
              <a:rPr lang="en-US" sz="2400" b="1" dirty="0">
                <a:solidFill>
                  <a:srgbClr val="005900"/>
                </a:solidFill>
                <a:latin typeface="Arial" charset="0"/>
                <a:ea typeface="DejaVu Sans" charset="0"/>
                <a:cs typeface="DejaVu Sans" charset="0"/>
              </a:rPr>
              <a:t>limited </a:t>
            </a:r>
            <a:r>
              <a:rPr lang="en-US" sz="2400" b="1" dirty="0" smtClean="0">
                <a:solidFill>
                  <a:srgbClr val="005900"/>
                </a:solidFill>
                <a:latin typeface="Arial" charset="0"/>
                <a:ea typeface="DejaVu Sans" charset="0"/>
                <a:cs typeface="DejaVu Sans" charset="0"/>
              </a:rPr>
              <a:t>resources need </a:t>
            </a:r>
            <a:r>
              <a:rPr lang="en-US" sz="2400" b="1" dirty="0">
                <a:solidFill>
                  <a:srgbClr val="005900"/>
                </a:solidFill>
                <a:latin typeface="Arial" charset="0"/>
                <a:ea typeface="DejaVu Sans" charset="0"/>
                <a:cs typeface="DejaVu Sans" charset="0"/>
              </a:rPr>
              <a:t>GIS </a:t>
            </a:r>
            <a:r>
              <a:rPr lang="en-US" sz="2400" b="1" dirty="0" smtClean="0">
                <a:solidFill>
                  <a:srgbClr val="005900"/>
                </a:solidFill>
                <a:latin typeface="Arial" charset="0"/>
                <a:ea typeface="DejaVu Sans" charset="0"/>
                <a:cs typeface="DejaVu Sans" charset="0"/>
              </a:rPr>
              <a:t>capabilities, agencies and industry benefit from open source software to design custom solutions</a:t>
            </a: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4A4A"/>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4A4A"/>
                </a:solidFill>
                <a:latin typeface="Arial" charset="0"/>
                <a:ea typeface="DejaVu Sans" charset="0"/>
                <a:cs typeface="DejaVu Sans" charset="0"/>
              </a:rPr>
              <a:t>Growing need for graduates with diverse skills and familiarity with open source GIS </a:t>
            </a:r>
            <a:endParaRPr lang="en-US" sz="2400" b="1" dirty="0">
              <a:solidFill>
                <a:srgbClr val="004A4A"/>
              </a:solidFill>
              <a:latin typeface="Arial" charset="0"/>
              <a:ea typeface="DejaVu Sans" charset="0"/>
              <a:cs typeface="DejaVu Sans" charset="0"/>
            </a:endParaRPr>
          </a:p>
        </p:txBody>
      </p:sp>
    </p:spTree>
    <p:extLst>
      <p:ext uri="{BB962C8B-B14F-4D97-AF65-F5344CB8AC3E}">
        <p14:creationId xmlns:p14="http://schemas.microsoft.com/office/powerpoint/2010/main" val="22407562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441325" y="438150"/>
            <a:ext cx="8016875" cy="857250"/>
          </a:xfrm>
          <a:ln/>
        </p:spPr>
        <p:txBody>
          <a:bodyPr/>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err="1" smtClean="0">
                <a:solidFill>
                  <a:srgbClr val="000080"/>
                </a:solidFill>
              </a:rPr>
              <a:t>OSGeo</a:t>
            </a:r>
            <a:r>
              <a:rPr lang="en-US" b="1" dirty="0" smtClean="0">
                <a:solidFill>
                  <a:srgbClr val="000080"/>
                </a:solidFill>
              </a:rPr>
              <a:t> REL with CTU Prague </a:t>
            </a:r>
            <a:endParaRPr lang="en-US" b="1" dirty="0">
              <a:solidFill>
                <a:srgbClr val="000080"/>
              </a:solidFill>
            </a:endParaRPr>
          </a:p>
        </p:txBody>
      </p:sp>
      <p:sp>
        <p:nvSpPr>
          <p:cNvPr id="5" name="TextBox 4"/>
          <p:cNvSpPr txBox="1"/>
          <p:nvPr/>
        </p:nvSpPr>
        <p:spPr>
          <a:xfrm>
            <a:off x="457200" y="1600200"/>
            <a:ext cx="6019800" cy="2062103"/>
          </a:xfrm>
          <a:prstGeom prst="rect">
            <a:avLst/>
          </a:prstGeom>
          <a:noFill/>
        </p:spPr>
        <p:txBody>
          <a:bodyPr wrap="square" rtlCol="0">
            <a:spAutoFit/>
          </a:bodyPr>
          <a:lstStyle/>
          <a:p>
            <a:pPr>
              <a:lnSpc>
                <a:spcPct val="100000"/>
              </a:lnSpc>
            </a:pPr>
            <a:r>
              <a:rPr lang="en-US" sz="2400" dirty="0" smtClean="0">
                <a:solidFill>
                  <a:srgbClr val="000000"/>
                </a:solidFill>
                <a:latin typeface="+mn-lt"/>
              </a:rPr>
              <a:t>Google summer </a:t>
            </a:r>
            <a:r>
              <a:rPr lang="en-US" sz="2400" dirty="0">
                <a:solidFill>
                  <a:srgbClr val="000000"/>
                </a:solidFill>
                <a:latin typeface="+mn-lt"/>
              </a:rPr>
              <a:t>of </a:t>
            </a:r>
            <a:r>
              <a:rPr lang="en-US" sz="2400" dirty="0" smtClean="0">
                <a:solidFill>
                  <a:srgbClr val="000000"/>
                </a:solidFill>
                <a:latin typeface="+mn-lt"/>
              </a:rPr>
              <a:t>code 2008, 2010, 2011</a:t>
            </a:r>
          </a:p>
          <a:p>
            <a:pPr>
              <a:lnSpc>
                <a:spcPct val="100000"/>
              </a:lnSpc>
            </a:pPr>
            <a:r>
              <a:rPr lang="en-US" sz="2400" dirty="0" smtClean="0">
                <a:solidFill>
                  <a:srgbClr val="000000"/>
                </a:solidFill>
                <a:latin typeface="+mn-lt"/>
              </a:rPr>
              <a:t>Grad. student committee member </a:t>
            </a:r>
          </a:p>
          <a:p>
            <a:pPr>
              <a:lnSpc>
                <a:spcPct val="100000"/>
              </a:lnSpc>
            </a:pPr>
            <a:endParaRPr lang="en-US" sz="2000" dirty="0" smtClean="0">
              <a:solidFill>
                <a:srgbClr val="000000"/>
              </a:solidFill>
              <a:latin typeface="+mn-lt"/>
            </a:endParaRPr>
          </a:p>
          <a:p>
            <a:pPr>
              <a:lnSpc>
                <a:spcPct val="100000"/>
              </a:lnSpc>
            </a:pPr>
            <a:r>
              <a:rPr lang="en-US" sz="2000" dirty="0" smtClean="0">
                <a:solidFill>
                  <a:srgbClr val="000000"/>
                </a:solidFill>
                <a:latin typeface="+mn-lt"/>
              </a:rPr>
              <a:t>GRASS GIS Development,</a:t>
            </a:r>
            <a:endParaRPr lang="en-US" sz="2400" dirty="0" smtClean="0">
              <a:solidFill>
                <a:srgbClr val="000000"/>
              </a:solidFill>
              <a:latin typeface="+mn-lt"/>
            </a:endParaRPr>
          </a:p>
          <a:p>
            <a:pPr>
              <a:lnSpc>
                <a:spcPct val="100000"/>
              </a:lnSpc>
            </a:pPr>
            <a:r>
              <a:rPr lang="en-US" sz="2000" dirty="0" smtClean="0">
                <a:solidFill>
                  <a:srgbClr val="000000"/>
                </a:solidFill>
                <a:latin typeface="+mn-lt"/>
              </a:rPr>
              <a:t>Visualization tools for time series and 3D</a:t>
            </a:r>
          </a:p>
          <a:p>
            <a:pPr>
              <a:lnSpc>
                <a:spcPct val="100000"/>
              </a:lnSpc>
            </a:pPr>
            <a:r>
              <a:rPr lang="en-US" sz="2000" dirty="0" err="1" smtClean="0">
                <a:solidFill>
                  <a:srgbClr val="000000"/>
                </a:solidFill>
                <a:latin typeface="+mn-lt"/>
              </a:rPr>
              <a:t>wxnviz</a:t>
            </a:r>
            <a:r>
              <a:rPr lang="en-US" sz="2000" dirty="0" smtClean="0">
                <a:solidFill>
                  <a:srgbClr val="000000"/>
                </a:solidFill>
                <a:latin typeface="+mn-lt"/>
              </a:rPr>
              <a:t>, map swipe, 2D/3D animations</a:t>
            </a:r>
          </a:p>
        </p:txBody>
      </p:sp>
      <p:sp>
        <p:nvSpPr>
          <p:cNvPr id="4" name="TextBox 3"/>
          <p:cNvSpPr txBox="1"/>
          <p:nvPr/>
        </p:nvSpPr>
        <p:spPr>
          <a:xfrm>
            <a:off x="457200" y="4114800"/>
            <a:ext cx="5791200" cy="2031325"/>
          </a:xfrm>
          <a:prstGeom prst="rect">
            <a:avLst/>
          </a:prstGeom>
          <a:noFill/>
        </p:spPr>
        <p:txBody>
          <a:bodyPr wrap="square" rtlCol="0">
            <a:spAutoFit/>
          </a:bodyPr>
          <a:lstStyle/>
          <a:p>
            <a:pPr>
              <a:lnSpc>
                <a:spcPct val="100000"/>
              </a:lnSpc>
            </a:pPr>
            <a:r>
              <a:rPr lang="en-US" sz="2400" b="1" dirty="0" smtClean="0">
                <a:solidFill>
                  <a:srgbClr val="00664D"/>
                </a:solidFill>
                <a:latin typeface="+mn-lt"/>
              </a:rPr>
              <a:t>CTU: </a:t>
            </a:r>
            <a:r>
              <a:rPr lang="en-US" sz="2400" dirty="0" smtClean="0">
                <a:solidFill>
                  <a:schemeClr val="tx1"/>
                </a:solidFill>
                <a:latin typeface="+mn-lt"/>
              </a:rPr>
              <a:t>development of visualization tools</a:t>
            </a:r>
          </a:p>
          <a:p>
            <a:pPr>
              <a:lnSpc>
                <a:spcPct val="100000"/>
              </a:lnSpc>
            </a:pPr>
            <a:r>
              <a:rPr lang="en-US" sz="1800" dirty="0" smtClean="0">
                <a:solidFill>
                  <a:schemeClr val="tx1"/>
                </a:solidFill>
                <a:latin typeface="+mn-lt"/>
              </a:rPr>
              <a:t>Martin </a:t>
            </a:r>
            <a:r>
              <a:rPr lang="en-US" sz="1800" dirty="0" err="1" smtClean="0">
                <a:solidFill>
                  <a:schemeClr val="tx1"/>
                </a:solidFill>
                <a:latin typeface="+mn-lt"/>
              </a:rPr>
              <a:t>Landa</a:t>
            </a:r>
            <a:r>
              <a:rPr lang="en-US" sz="1800" dirty="0" smtClean="0">
                <a:solidFill>
                  <a:schemeClr val="tx1"/>
                </a:solidFill>
                <a:latin typeface="+mn-lt"/>
              </a:rPr>
              <a:t>, Anna </a:t>
            </a:r>
            <a:r>
              <a:rPr lang="en-US" sz="1800" dirty="0" err="1" smtClean="0">
                <a:solidFill>
                  <a:schemeClr val="tx1"/>
                </a:solidFill>
                <a:latin typeface="+mn-lt"/>
              </a:rPr>
              <a:t>Kratochvilova</a:t>
            </a:r>
            <a:r>
              <a:rPr lang="en-US" sz="1800" dirty="0" smtClean="0">
                <a:solidFill>
                  <a:schemeClr val="tx1"/>
                </a:solidFill>
                <a:latin typeface="+mn-lt"/>
              </a:rPr>
              <a:t>, Vaclav </a:t>
            </a:r>
            <a:r>
              <a:rPr lang="en-US" sz="1800" dirty="0" err="1" smtClean="0">
                <a:solidFill>
                  <a:schemeClr val="tx1"/>
                </a:solidFill>
                <a:latin typeface="+mn-lt"/>
              </a:rPr>
              <a:t>Petras</a:t>
            </a:r>
            <a:endParaRPr lang="en-US" sz="1800" dirty="0" smtClean="0">
              <a:solidFill>
                <a:schemeClr val="tx1"/>
              </a:solidFill>
              <a:latin typeface="+mn-lt"/>
            </a:endParaRPr>
          </a:p>
          <a:p>
            <a:pPr>
              <a:lnSpc>
                <a:spcPct val="100000"/>
              </a:lnSpc>
            </a:pPr>
            <a:endParaRPr lang="en-US" sz="1800" dirty="0" smtClean="0">
              <a:solidFill>
                <a:schemeClr val="tx1"/>
              </a:solidFill>
              <a:latin typeface="+mn-lt"/>
            </a:endParaRPr>
          </a:p>
          <a:p>
            <a:pPr>
              <a:lnSpc>
                <a:spcPct val="100000"/>
              </a:lnSpc>
            </a:pPr>
            <a:r>
              <a:rPr lang="en-US" sz="2400" b="1" dirty="0" smtClean="0">
                <a:solidFill>
                  <a:srgbClr val="00664D"/>
                </a:solidFill>
                <a:latin typeface="+mn-lt"/>
              </a:rPr>
              <a:t>NCSU: </a:t>
            </a:r>
            <a:r>
              <a:rPr lang="en-US" sz="2400" dirty="0" smtClean="0">
                <a:solidFill>
                  <a:srgbClr val="000000"/>
                </a:solidFill>
                <a:latin typeface="+mn-lt"/>
              </a:rPr>
              <a:t>data collection, processing, applications, </a:t>
            </a:r>
            <a:r>
              <a:rPr lang="en-US" sz="1800" dirty="0" smtClean="0">
                <a:solidFill>
                  <a:srgbClr val="000000"/>
                </a:solidFill>
                <a:latin typeface="+mn-lt"/>
              </a:rPr>
              <a:t>Eric Hardin, Katie Weaver, Emily Russ, Nathan Lyons, </a:t>
            </a:r>
            <a:r>
              <a:rPr lang="en-US" sz="1800" dirty="0" err="1" smtClean="0">
                <a:solidFill>
                  <a:srgbClr val="000000"/>
                </a:solidFill>
                <a:latin typeface="+mn-lt"/>
              </a:rPr>
              <a:t>Keren</a:t>
            </a:r>
            <a:r>
              <a:rPr lang="en-US" sz="1800" dirty="0" smtClean="0">
                <a:solidFill>
                  <a:srgbClr val="000000"/>
                </a:solidFill>
                <a:latin typeface="+mn-lt"/>
              </a:rPr>
              <a:t> </a:t>
            </a:r>
            <a:r>
              <a:rPr lang="en-US" sz="1800" dirty="0" err="1" smtClean="0">
                <a:solidFill>
                  <a:srgbClr val="000000"/>
                </a:solidFill>
                <a:latin typeface="+mn-lt"/>
              </a:rPr>
              <a:t>Cepero</a:t>
            </a:r>
            <a:endParaRPr lang="en-US" sz="1800" dirty="0">
              <a:solidFill>
                <a:srgbClr val="000000"/>
              </a:solidFill>
              <a:latin typeface="+mn-lt"/>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400800" y="3886200"/>
            <a:ext cx="2514600" cy="1143000"/>
          </a:xfrm>
          <a:prstGeom prst="rect">
            <a:avLst/>
          </a:prstGeom>
        </p:spPr>
      </p:pic>
      <p:pic>
        <p:nvPicPr>
          <p:cNvPr id="2" name="Picture 1" descr="320px-Gsoc_2011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47799"/>
            <a:ext cx="1066800" cy="738555"/>
          </a:xfrm>
          <a:prstGeom prst="rect">
            <a:avLst/>
          </a:prstGeom>
        </p:spPr>
      </p:pic>
      <p:pic>
        <p:nvPicPr>
          <p:cNvPr id="3" name="Picture 2" descr="MapSwipe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289" y="2195051"/>
            <a:ext cx="2079311" cy="1614949"/>
          </a:xfrm>
          <a:prstGeom prst="rect">
            <a:avLst/>
          </a:prstGeom>
        </p:spPr>
      </p:pic>
      <p:pic>
        <p:nvPicPr>
          <p:cNvPr id="7" name="Picture 6" descr="320px-Gsoc_2010_logo.png"/>
          <p:cNvPicPr>
            <a:picLocks noChangeAspect="1"/>
          </p:cNvPicPr>
          <p:nvPr/>
        </p:nvPicPr>
        <p:blipFill rotWithShape="1">
          <a:blip r:embed="rId6">
            <a:extLst>
              <a:ext uri="{28A0092B-C50C-407E-A947-70E740481C1C}">
                <a14:useLocalDpi xmlns:a14="http://schemas.microsoft.com/office/drawing/2010/main" val="0"/>
              </a:ext>
            </a:extLst>
          </a:blip>
          <a:srcRect t="-1240" b="6651"/>
          <a:stretch/>
        </p:blipFill>
        <p:spPr>
          <a:xfrm>
            <a:off x="6477000" y="1484918"/>
            <a:ext cx="1156363" cy="648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wxGUI_animation_too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9160" y="5041591"/>
            <a:ext cx="2510799" cy="1359209"/>
          </a:xfrm>
          <a:prstGeom prst="rect">
            <a:avLst/>
          </a:prstGeom>
        </p:spPr>
      </p:pic>
    </p:spTree>
    <p:extLst>
      <p:ext uri="{BB962C8B-B14F-4D97-AF65-F5344CB8AC3E}">
        <p14:creationId xmlns:p14="http://schemas.microsoft.com/office/powerpoint/2010/main" val="25295688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 name="Rectangle 10"/>
          <p:cNvSpPr>
            <a:spLocks noGrp="1" noChangeArrowheads="1"/>
          </p:cNvSpPr>
          <p:nvPr>
            <p:ph type="title" idx="4294967295"/>
          </p:nvPr>
        </p:nvSpPr>
        <p:spPr>
          <a:xfrm>
            <a:off x="152400" y="304800"/>
            <a:ext cx="8686800" cy="638175"/>
          </a:xfrm>
        </p:spPr>
        <p:txBody>
          <a:bodyPr lIns="123480" rIns="147960" anchor="b"/>
          <a:lstStyle/>
          <a:p>
            <a:pPr algn="l"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dirty="0">
                <a:solidFill>
                  <a:srgbClr val="000090"/>
                </a:solidFill>
              </a:rPr>
              <a:t>C</a:t>
            </a:r>
            <a:r>
              <a:rPr lang="en-US" b="1" dirty="0" smtClean="0">
                <a:solidFill>
                  <a:srgbClr val="000090"/>
                </a:solidFill>
              </a:rPr>
              <a:t>oastal dynamics toolbox for GRASS</a:t>
            </a:r>
          </a:p>
        </p:txBody>
      </p:sp>
      <p:sp>
        <p:nvSpPr>
          <p:cNvPr id="21515" name="Rectangle 11"/>
          <p:cNvSpPr>
            <a:spLocks noGrp="1" noChangeArrowheads="1"/>
          </p:cNvSpPr>
          <p:nvPr>
            <p:ph type="body" idx="4294967295"/>
          </p:nvPr>
        </p:nvSpPr>
        <p:spPr>
          <a:xfrm>
            <a:off x="762000" y="1371600"/>
            <a:ext cx="5410200" cy="4953000"/>
          </a:xfrm>
        </p:spPr>
        <p:txBody>
          <a:bodyPr lIns="41040" rIns="41040"/>
          <a:lstStyle/>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t>Processing </a:t>
            </a:r>
            <a:r>
              <a:rPr lang="en-US" sz="2400" b="1" dirty="0" err="1" smtClean="0"/>
              <a:t>lidar</a:t>
            </a:r>
            <a:r>
              <a:rPr lang="en-US" sz="2400" b="1" dirty="0" smtClean="0"/>
              <a:t> </a:t>
            </a:r>
            <a:r>
              <a:rPr lang="en-US" sz="2400" b="1" dirty="0"/>
              <a:t>time </a:t>
            </a:r>
            <a:r>
              <a:rPr lang="en-US" sz="2400" b="1" dirty="0" smtClean="0"/>
              <a:t>series</a:t>
            </a:r>
            <a:r>
              <a:rPr lang="en-US" sz="2400" dirty="0" smtClean="0"/>
              <a:t>:</a:t>
            </a:r>
            <a:r>
              <a:rPr lang="en-US" sz="2000" dirty="0" smtClean="0"/>
              <a:t> point clouds to consistent DEMs </a:t>
            </a:r>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rgbClr val="000090"/>
                </a:solidFill>
              </a:rPr>
              <a:t>Feature extraction</a:t>
            </a:r>
            <a:r>
              <a:rPr lang="en-US" sz="2000" dirty="0" smtClean="0">
                <a:solidFill>
                  <a:srgbClr val="000090"/>
                </a:solidFill>
              </a:rPr>
              <a:t>: </a:t>
            </a:r>
            <a:r>
              <a:rPr lang="en-US" sz="2000" dirty="0" smtClean="0">
                <a:solidFill>
                  <a:schemeClr val="tx1"/>
                </a:solidFill>
              </a:rPr>
              <a:t>shoreline, dune ridge, </a:t>
            </a:r>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rgbClr val="000090"/>
                </a:solidFill>
              </a:rPr>
              <a:t>Transect-based analysis</a:t>
            </a:r>
            <a:r>
              <a:rPr lang="en-US" sz="2400" dirty="0" smtClean="0">
                <a:solidFill>
                  <a:srgbClr val="000090"/>
                </a:solidFill>
              </a:rPr>
              <a:t>: </a:t>
            </a:r>
            <a:r>
              <a:rPr lang="en-US" sz="2000" dirty="0" smtClean="0"/>
              <a:t>feature migration, volume change mapping</a:t>
            </a:r>
            <a:endParaRPr lang="en-US" sz="2000" dirty="0"/>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chemeClr val="accent1">
                    <a:lumMod val="75000"/>
                  </a:schemeClr>
                </a:solidFill>
              </a:rPr>
              <a:t>Raster</a:t>
            </a:r>
            <a:r>
              <a:rPr lang="en-US" sz="2400" b="1" dirty="0">
                <a:solidFill>
                  <a:schemeClr val="accent1">
                    <a:lumMod val="75000"/>
                  </a:schemeClr>
                </a:solidFill>
              </a:rPr>
              <a:t>-based </a:t>
            </a:r>
            <a:r>
              <a:rPr lang="en-US" sz="2400" b="1" dirty="0" smtClean="0">
                <a:solidFill>
                  <a:schemeClr val="accent1">
                    <a:lumMod val="75000"/>
                  </a:schemeClr>
                </a:solidFill>
              </a:rPr>
              <a:t>analysis</a:t>
            </a:r>
            <a:r>
              <a:rPr lang="en-US" sz="2400" dirty="0" smtClean="0">
                <a:solidFill>
                  <a:schemeClr val="accent1">
                    <a:lumMod val="75000"/>
                  </a:schemeClr>
                </a:solidFill>
              </a:rPr>
              <a:t>: </a:t>
            </a:r>
            <a:r>
              <a:rPr lang="en-US" sz="2000" dirty="0" smtClean="0"/>
              <a:t>core, envelope, rate of change</a:t>
            </a:r>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chemeClr val="accent1">
                    <a:lumMod val="75000"/>
                  </a:schemeClr>
                </a:solidFill>
              </a:rPr>
              <a:t>Derived metrics</a:t>
            </a:r>
            <a:r>
              <a:rPr lang="en-US" sz="2400" dirty="0" smtClean="0">
                <a:solidFill>
                  <a:schemeClr val="accent1">
                    <a:lumMod val="75000"/>
                  </a:schemeClr>
                </a:solidFill>
              </a:rPr>
              <a:t>: </a:t>
            </a:r>
            <a:r>
              <a:rPr lang="en-US" sz="2000" dirty="0" smtClean="0"/>
              <a:t>storm vulnerability</a:t>
            </a:r>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chemeClr val="accent1">
                    <a:lumMod val="75000"/>
                  </a:schemeClr>
                </a:solidFill>
              </a:rPr>
              <a:t>Inundation analysis: </a:t>
            </a:r>
            <a:r>
              <a:rPr lang="en-US" sz="2000" dirty="0" smtClean="0"/>
              <a:t>flooding extent</a:t>
            </a:r>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rgbClr val="70863F"/>
                </a:solidFill>
              </a:rPr>
              <a:t>Space-Time voxel model</a:t>
            </a:r>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endParaRPr lang="en-US" sz="2400" b="1" dirty="0">
              <a:solidFill>
                <a:srgbClr val="70863F"/>
              </a:solidFill>
            </a:endParaRP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000" b="1" dirty="0" smtClean="0"/>
              <a:t> </a:t>
            </a: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endParaRPr lang="en-US" sz="2000" b="1" dirty="0" smtClean="0">
              <a:solidFill>
                <a:srgbClr val="007D7D"/>
              </a:solidFill>
              <a:cs typeface="TimesNewRomanPSMT" charset="0"/>
            </a:endParaRPr>
          </a:p>
        </p:txBody>
      </p:sp>
      <p:pic>
        <p:nvPicPr>
          <p:cNvPr id="16" name="Picture 15" descr="Serendipity-flooding-after-storm.jpg"/>
          <p:cNvPicPr>
            <a:picLocks noChangeAspect="1"/>
          </p:cNvPicPr>
          <p:nvPr/>
        </p:nvPicPr>
        <p:blipFill rotWithShape="1">
          <a:blip r:embed="rId3">
            <a:extLst>
              <a:ext uri="{28A0092B-C50C-407E-A947-70E740481C1C}">
                <a14:useLocalDpi xmlns:a14="http://schemas.microsoft.com/office/drawing/2010/main" val="0"/>
              </a:ext>
            </a:extLst>
          </a:blip>
          <a:srcRect b="20568"/>
          <a:stretch/>
        </p:blipFill>
        <p:spPr>
          <a:xfrm>
            <a:off x="6477000" y="1219200"/>
            <a:ext cx="2362200" cy="1249680"/>
          </a:xfrm>
          <a:prstGeom prst="rect">
            <a:avLst/>
          </a:prstGeom>
        </p:spPr>
      </p:pic>
      <p:pic>
        <p:nvPicPr>
          <p:cNvPr id="2" name="Picture 1" descr="transects.png"/>
          <p:cNvPicPr>
            <a:picLocks noChangeAspect="1"/>
          </p:cNvPicPr>
          <p:nvPr/>
        </p:nvPicPr>
        <p:blipFill rotWithShape="1">
          <a:blip r:embed="rId4">
            <a:extLst>
              <a:ext uri="{28A0092B-C50C-407E-A947-70E740481C1C}">
                <a14:useLocalDpi xmlns:a14="http://schemas.microsoft.com/office/drawing/2010/main" val="0"/>
              </a:ext>
            </a:extLst>
          </a:blip>
          <a:srcRect t="14546"/>
          <a:stretch/>
        </p:blipFill>
        <p:spPr>
          <a:xfrm>
            <a:off x="6477000" y="2590800"/>
            <a:ext cx="2362200" cy="1432560"/>
          </a:xfrm>
          <a:prstGeom prst="rect">
            <a:avLst/>
          </a:prstGeom>
        </p:spPr>
      </p:pic>
      <p:pic>
        <p:nvPicPr>
          <p:cNvPr id="18" name="Picture 2"/>
          <p:cNvPicPr>
            <a:picLocks noChangeAspect="1"/>
          </p:cNvPicPr>
          <p:nvPr/>
        </p:nvPicPr>
        <p:blipFill rotWithShape="1">
          <a:blip r:embed="rId5">
            <a:extLst>
              <a:ext uri="{28A0092B-C50C-407E-A947-70E740481C1C}">
                <a14:useLocalDpi xmlns:a14="http://schemas.microsoft.com/office/drawing/2010/main" val="0"/>
              </a:ext>
            </a:extLst>
          </a:blip>
          <a:srcRect l="40836" t="67083" b="4937"/>
          <a:stretch/>
        </p:blipFill>
        <p:spPr bwMode="auto">
          <a:xfrm>
            <a:off x="6313754" y="4114800"/>
            <a:ext cx="2754046" cy="10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 y="1315632"/>
            <a:ext cx="518603" cy="5008968"/>
          </a:xfrm>
          <a:prstGeom prst="rect">
            <a:avLst/>
          </a:prstGeom>
          <a:noFill/>
        </p:spPr>
        <p:txBody>
          <a:bodyPr vert="vert270" wrap="none" lIns="0" rtlCol="0">
            <a:spAutoFit/>
          </a:bodyPr>
          <a:lstStyle/>
          <a:p>
            <a:endParaRPr lang="en-US" dirty="0">
              <a:solidFill>
                <a:srgbClr val="000000"/>
              </a:solidFill>
            </a:endParaRPr>
          </a:p>
          <a:p>
            <a:r>
              <a:rPr lang="en-US" sz="2000" dirty="0" smtClean="0">
                <a:solidFill>
                  <a:srgbClr val="70863F"/>
                </a:solidFill>
                <a:latin typeface="+mn-lt"/>
              </a:rPr>
              <a:t>Volume</a:t>
            </a:r>
            <a:r>
              <a:rPr lang="en-US" sz="2000" dirty="0" smtClean="0">
                <a:solidFill>
                  <a:srgbClr val="000000"/>
                </a:solidFill>
                <a:latin typeface="+mn-lt"/>
              </a:rPr>
              <a:t>       </a:t>
            </a:r>
            <a:r>
              <a:rPr lang="en-US" sz="2000" dirty="0" smtClean="0">
                <a:solidFill>
                  <a:schemeClr val="accent5">
                    <a:lumMod val="50000"/>
                  </a:schemeClr>
                </a:solidFill>
                <a:latin typeface="+mn-lt"/>
              </a:rPr>
              <a:t>Surfaces</a:t>
            </a:r>
            <a:r>
              <a:rPr lang="en-US" sz="2000" dirty="0" smtClean="0">
                <a:solidFill>
                  <a:srgbClr val="000000"/>
                </a:solidFill>
                <a:latin typeface="+mn-lt"/>
              </a:rPr>
              <a:t>          </a:t>
            </a:r>
            <a:r>
              <a:rPr lang="en-US" sz="2000" dirty="0" smtClean="0">
                <a:solidFill>
                  <a:srgbClr val="000090"/>
                </a:solidFill>
                <a:latin typeface="+mn-lt"/>
              </a:rPr>
              <a:t>Lines</a:t>
            </a:r>
            <a:r>
              <a:rPr lang="en-US" sz="2000" dirty="0" smtClean="0">
                <a:solidFill>
                  <a:srgbClr val="000000"/>
                </a:solidFill>
                <a:latin typeface="+mn-lt"/>
              </a:rPr>
              <a:t>       Points</a:t>
            </a:r>
            <a:endParaRPr lang="en-US" sz="2000" dirty="0">
              <a:solidFill>
                <a:srgbClr val="000000"/>
              </a:solidFill>
              <a:latin typeface="+mn-lt"/>
            </a:endParaRPr>
          </a:p>
        </p:txBody>
      </p:sp>
      <p:pic>
        <p:nvPicPr>
          <p:cNvPr id="6" name="Picture 5" descr="rod_stc99_11_3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5257800"/>
            <a:ext cx="2552991" cy="1066800"/>
          </a:xfrm>
          <a:prstGeom prst="rect">
            <a:avLst/>
          </a:prstGeom>
        </p:spPr>
      </p:pic>
    </p:spTree>
    <p:extLst>
      <p:ext uri="{BB962C8B-B14F-4D97-AF65-F5344CB8AC3E}">
        <p14:creationId xmlns:p14="http://schemas.microsoft.com/office/powerpoint/2010/main" val="13374586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710488" cy="762000"/>
          </a:xfrm>
        </p:spPr>
        <p:txBody>
          <a:bodyPr/>
          <a:lstStyle/>
          <a:p>
            <a:pPr algn="l">
              <a:defRPr/>
            </a:pPr>
            <a:r>
              <a:rPr lang="en-US" b="1" dirty="0" smtClean="0">
                <a:solidFill>
                  <a:srgbClr val="000090"/>
                </a:solidFill>
              </a:rPr>
              <a:t>Road </a:t>
            </a:r>
            <a:r>
              <a:rPr lang="en-US" b="1" dirty="0" err="1" smtClean="0">
                <a:solidFill>
                  <a:srgbClr val="000090"/>
                </a:solidFill>
              </a:rPr>
              <a:t>lidar</a:t>
            </a:r>
            <a:r>
              <a:rPr lang="en-US" b="1" dirty="0" smtClean="0">
                <a:solidFill>
                  <a:srgbClr val="000090"/>
                </a:solidFill>
              </a:rPr>
              <a:t> data: 2012 </a:t>
            </a:r>
            <a:endParaRPr lang="en-US" b="1" dirty="0">
              <a:solidFill>
                <a:srgbClr val="000090"/>
              </a:solidFill>
            </a:endParaRPr>
          </a:p>
        </p:txBody>
      </p:sp>
      <p:sp>
        <p:nvSpPr>
          <p:cNvPr id="3" name="Content Placeholder 2"/>
          <p:cNvSpPr>
            <a:spLocks noGrp="1"/>
          </p:cNvSpPr>
          <p:nvPr>
            <p:ph idx="1"/>
          </p:nvPr>
        </p:nvSpPr>
        <p:spPr>
          <a:xfrm>
            <a:off x="457200" y="1143000"/>
            <a:ext cx="4495800" cy="1828800"/>
          </a:xfrm>
        </p:spPr>
        <p:txBody>
          <a:bodyPr/>
          <a:lstStyle/>
          <a:p>
            <a:pPr marL="0" indent="0">
              <a:lnSpc>
                <a:spcPct val="100000"/>
              </a:lnSpc>
              <a:spcBef>
                <a:spcPts val="425"/>
              </a:spcBef>
              <a:defRPr/>
            </a:pPr>
            <a:r>
              <a:rPr lang="en-US" sz="2000" b="1" dirty="0" smtClean="0">
                <a:solidFill>
                  <a:srgbClr val="008000"/>
                </a:solidFill>
              </a:rPr>
              <a:t>New mobile terrestrial </a:t>
            </a:r>
            <a:r>
              <a:rPr lang="en-US" sz="2000" b="1" dirty="0" err="1" smtClean="0">
                <a:solidFill>
                  <a:srgbClr val="008000"/>
                </a:solidFill>
              </a:rPr>
              <a:t>lidar</a:t>
            </a:r>
            <a:r>
              <a:rPr lang="en-US" sz="2000" b="1" dirty="0" smtClean="0">
                <a:solidFill>
                  <a:srgbClr val="008000"/>
                </a:solidFill>
              </a:rPr>
              <a:t> road survey for all NC coastal counties</a:t>
            </a:r>
          </a:p>
          <a:p>
            <a:pPr>
              <a:lnSpc>
                <a:spcPct val="100000"/>
              </a:lnSpc>
              <a:spcBef>
                <a:spcPts val="425"/>
              </a:spcBef>
              <a:buFont typeface="Arial"/>
              <a:buChar char="•"/>
              <a:defRPr/>
            </a:pPr>
            <a:r>
              <a:rPr lang="en-US" sz="2000" dirty="0" smtClean="0"/>
              <a:t>scan lines: 15-20cm</a:t>
            </a:r>
            <a:endParaRPr lang="en-US" sz="2000" dirty="0"/>
          </a:p>
          <a:p>
            <a:pPr>
              <a:lnSpc>
                <a:spcPct val="100000"/>
              </a:lnSpc>
              <a:spcBef>
                <a:spcPts val="425"/>
              </a:spcBef>
              <a:buFont typeface="Arial"/>
              <a:buChar char="•"/>
              <a:defRPr/>
            </a:pPr>
            <a:r>
              <a:rPr lang="en-US" sz="2000" dirty="0" smtClean="0"/>
              <a:t>masked 10cm resolution DEMs</a:t>
            </a:r>
          </a:p>
          <a:p>
            <a:pPr>
              <a:lnSpc>
                <a:spcPct val="100000"/>
              </a:lnSpc>
              <a:spcBef>
                <a:spcPts val="425"/>
              </a:spcBef>
              <a:buFont typeface="Arial"/>
              <a:buChar char="•"/>
              <a:defRPr/>
            </a:pPr>
            <a:r>
              <a:rPr lang="en-US" sz="2000" dirty="0" smtClean="0"/>
              <a:t>captures road profile</a:t>
            </a:r>
          </a:p>
          <a:p>
            <a:pPr>
              <a:defRPr/>
            </a:pPr>
            <a:endParaRPr lang="en-US" sz="2000" b="1" dirty="0"/>
          </a:p>
          <a:p>
            <a:pPr>
              <a:defRPr/>
            </a:pPr>
            <a:endParaRPr lang="en-US" sz="2000" b="1" dirty="0" smtClean="0"/>
          </a:p>
        </p:txBody>
      </p:sp>
      <p:sp>
        <p:nvSpPr>
          <p:cNvPr id="5" name="Rectangle 4"/>
          <p:cNvSpPr/>
          <p:nvPr/>
        </p:nvSpPr>
        <p:spPr bwMode="auto">
          <a:xfrm>
            <a:off x="304800" y="4419600"/>
            <a:ext cx="152400" cy="22860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8" name="Picture 7" descr="roads2012JRlid2001cut_03ft_3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800600"/>
            <a:ext cx="3663910" cy="1143492"/>
          </a:xfrm>
          <a:prstGeom prst="rect">
            <a:avLst/>
          </a:prstGeom>
        </p:spPr>
      </p:pic>
      <p:sp>
        <p:nvSpPr>
          <p:cNvPr id="11" name="TextBox 10"/>
          <p:cNvSpPr txBox="1"/>
          <p:nvPr/>
        </p:nvSpPr>
        <p:spPr>
          <a:xfrm>
            <a:off x="5181600" y="5943600"/>
            <a:ext cx="3856920" cy="295209"/>
          </a:xfrm>
          <a:prstGeom prst="rect">
            <a:avLst/>
          </a:prstGeom>
          <a:noFill/>
        </p:spPr>
        <p:txBody>
          <a:bodyPr wrap="none" rtlCol="0">
            <a:spAutoFit/>
          </a:bodyPr>
          <a:lstStyle/>
          <a:p>
            <a:r>
              <a:rPr lang="en-US" sz="1400" dirty="0" smtClean="0">
                <a:solidFill>
                  <a:srgbClr val="000000"/>
                </a:solidFill>
                <a:latin typeface="+mn-lt"/>
              </a:rPr>
              <a:t>2001 </a:t>
            </a:r>
            <a:r>
              <a:rPr lang="en-US" sz="1400" b="1" dirty="0" smtClean="0">
                <a:solidFill>
                  <a:srgbClr val="000000"/>
                </a:solidFill>
                <a:latin typeface="+mn-lt"/>
              </a:rPr>
              <a:t>1m</a:t>
            </a:r>
            <a:r>
              <a:rPr lang="en-US" sz="1400" dirty="0" smtClean="0">
                <a:solidFill>
                  <a:srgbClr val="000000"/>
                </a:solidFill>
                <a:latin typeface="+mn-lt"/>
              </a:rPr>
              <a:t> res. DEM, 2012 </a:t>
            </a:r>
            <a:r>
              <a:rPr lang="en-US" sz="1400" b="1" dirty="0" smtClean="0">
                <a:solidFill>
                  <a:srgbClr val="000000"/>
                </a:solidFill>
                <a:latin typeface="+mn-lt"/>
              </a:rPr>
              <a:t>0.1m</a:t>
            </a:r>
            <a:r>
              <a:rPr lang="en-US" sz="1400" dirty="0" smtClean="0">
                <a:solidFill>
                  <a:srgbClr val="000000"/>
                </a:solidFill>
                <a:latin typeface="+mn-lt"/>
              </a:rPr>
              <a:t> res. road DEM</a:t>
            </a:r>
            <a:endParaRPr lang="en-US" sz="1400" dirty="0">
              <a:solidFill>
                <a:srgbClr val="000000"/>
              </a:solidFill>
              <a:latin typeface="+mn-lt"/>
            </a:endParaRPr>
          </a:p>
        </p:txBody>
      </p:sp>
      <p:pic>
        <p:nvPicPr>
          <p:cNvPr id="22" name="Picture 21" descr="barscale2.png"/>
          <p:cNvPicPr>
            <a:picLocks noChangeAspect="1"/>
          </p:cNvPicPr>
          <p:nvPr/>
        </p:nvPicPr>
        <p:blipFill rotWithShape="1">
          <a:blip r:embed="rId4">
            <a:extLst>
              <a:ext uri="{28A0092B-C50C-407E-A947-70E740481C1C}">
                <a14:useLocalDpi xmlns:a14="http://schemas.microsoft.com/office/drawing/2010/main" val="0"/>
              </a:ext>
            </a:extLst>
          </a:blip>
          <a:srcRect t="28864" b="39162"/>
          <a:stretch/>
        </p:blipFill>
        <p:spPr>
          <a:xfrm>
            <a:off x="6096000" y="4942785"/>
            <a:ext cx="609600" cy="73092"/>
          </a:xfrm>
          <a:prstGeom prst="rect">
            <a:avLst/>
          </a:prstGeom>
        </p:spPr>
      </p:pic>
      <p:pic>
        <p:nvPicPr>
          <p:cNvPr id="12" name="Picture 11" descr="roadJRingoogl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33400"/>
            <a:ext cx="3048000" cy="1774453"/>
          </a:xfrm>
          <a:prstGeom prst="rect">
            <a:avLst/>
          </a:prstGeom>
        </p:spPr>
      </p:pic>
      <p:pic>
        <p:nvPicPr>
          <p:cNvPr id="4" name="Picture 3" descr="points_air2008_road2012.png"/>
          <p:cNvPicPr>
            <a:picLocks noChangeAspect="1"/>
          </p:cNvPicPr>
          <p:nvPr/>
        </p:nvPicPr>
        <p:blipFill rotWithShape="1">
          <a:blip r:embed="rId6">
            <a:extLst>
              <a:ext uri="{28A0092B-C50C-407E-A947-70E740481C1C}">
                <a14:useLocalDpi xmlns:a14="http://schemas.microsoft.com/office/drawing/2010/main" val="0"/>
              </a:ext>
            </a:extLst>
          </a:blip>
          <a:srcRect t="36174"/>
          <a:stretch/>
        </p:blipFill>
        <p:spPr>
          <a:xfrm>
            <a:off x="5257800" y="2687265"/>
            <a:ext cx="3505200" cy="1884735"/>
          </a:xfrm>
          <a:prstGeom prst="rect">
            <a:avLst/>
          </a:prstGeom>
        </p:spPr>
      </p:pic>
      <p:sp>
        <p:nvSpPr>
          <p:cNvPr id="6" name="TextBox 5"/>
          <p:cNvSpPr txBox="1"/>
          <p:nvPr/>
        </p:nvSpPr>
        <p:spPr>
          <a:xfrm>
            <a:off x="5562600" y="2362200"/>
            <a:ext cx="3200400" cy="324191"/>
          </a:xfrm>
          <a:prstGeom prst="rect">
            <a:avLst/>
          </a:prstGeom>
          <a:noFill/>
        </p:spPr>
        <p:txBody>
          <a:bodyPr wrap="square" rtlCol="0">
            <a:spAutoFit/>
          </a:bodyPr>
          <a:lstStyle/>
          <a:p>
            <a:r>
              <a:rPr lang="en-US" sz="1600" dirty="0" smtClean="0">
                <a:solidFill>
                  <a:srgbClr val="000000"/>
                </a:solidFill>
              </a:rPr>
              <a:t>airborne   +  terrestrial</a:t>
            </a:r>
            <a:endParaRPr lang="en-US" sz="1600" dirty="0">
              <a:solidFill>
                <a:srgbClr val="000000"/>
              </a:solidFill>
            </a:endParaRPr>
          </a:p>
        </p:txBody>
      </p:sp>
      <p:sp>
        <p:nvSpPr>
          <p:cNvPr id="7" name="Oval 6"/>
          <p:cNvSpPr/>
          <p:nvPr/>
        </p:nvSpPr>
        <p:spPr bwMode="auto">
          <a:xfrm>
            <a:off x="5410200" y="2514600"/>
            <a:ext cx="76200" cy="76200"/>
          </a:xfrm>
          <a:prstGeom prst="ellipse">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0" name="TextBox 9"/>
          <p:cNvSpPr txBox="1"/>
          <p:nvPr/>
        </p:nvSpPr>
        <p:spPr>
          <a:xfrm>
            <a:off x="5334000" y="1219200"/>
            <a:ext cx="2438400" cy="324191"/>
          </a:xfrm>
          <a:prstGeom prst="rect">
            <a:avLst/>
          </a:prstGeom>
          <a:noFill/>
        </p:spPr>
        <p:txBody>
          <a:bodyPr wrap="square" rtlCol="0">
            <a:spAutoFit/>
          </a:bodyPr>
          <a:lstStyle/>
          <a:p>
            <a:r>
              <a:rPr lang="en-US" sz="1600" b="1" dirty="0" smtClean="0">
                <a:solidFill>
                  <a:srgbClr val="FFFF00"/>
                </a:solidFill>
              </a:rPr>
              <a:t>I-158                 NC-12</a:t>
            </a:r>
            <a:endParaRPr lang="en-US" sz="1600" b="1" dirty="0">
              <a:solidFill>
                <a:srgbClr val="FFFF00"/>
              </a:solidFill>
            </a:endParaRPr>
          </a:p>
        </p:txBody>
      </p:sp>
      <p:sp>
        <p:nvSpPr>
          <p:cNvPr id="14" name="Rectangle 13"/>
          <p:cNvSpPr/>
          <p:nvPr/>
        </p:nvSpPr>
        <p:spPr>
          <a:xfrm>
            <a:off x="6096000" y="4724400"/>
            <a:ext cx="544002" cy="295209"/>
          </a:xfrm>
          <a:prstGeom prst="rect">
            <a:avLst/>
          </a:prstGeom>
        </p:spPr>
        <p:txBody>
          <a:bodyPr wrap="none">
            <a:spAutoFit/>
          </a:bodyPr>
          <a:lstStyle/>
          <a:p>
            <a:r>
              <a:rPr lang="en-US" sz="1400" b="1" dirty="0">
                <a:solidFill>
                  <a:srgbClr val="000000"/>
                </a:solidFill>
              </a:rPr>
              <a:t>20m</a:t>
            </a:r>
          </a:p>
        </p:txBody>
      </p:sp>
      <p:sp>
        <p:nvSpPr>
          <p:cNvPr id="19" name="Rectangle 18"/>
          <p:cNvSpPr/>
          <p:nvPr/>
        </p:nvSpPr>
        <p:spPr>
          <a:xfrm>
            <a:off x="7391400" y="4876800"/>
            <a:ext cx="544002" cy="295209"/>
          </a:xfrm>
          <a:prstGeom prst="rect">
            <a:avLst/>
          </a:prstGeom>
        </p:spPr>
        <p:txBody>
          <a:bodyPr wrap="none">
            <a:spAutoFit/>
          </a:bodyPr>
          <a:lstStyle/>
          <a:p>
            <a:r>
              <a:rPr lang="en-US" sz="1400" b="1" dirty="0">
                <a:solidFill>
                  <a:srgbClr val="000000"/>
                </a:solidFill>
              </a:rPr>
              <a:t>1</a:t>
            </a:r>
            <a:r>
              <a:rPr lang="en-US" sz="1400" b="1" dirty="0" smtClean="0">
                <a:solidFill>
                  <a:srgbClr val="000000"/>
                </a:solidFill>
              </a:rPr>
              <a:t>0m</a:t>
            </a:r>
            <a:endParaRPr lang="en-US" sz="1400" b="1" dirty="0">
              <a:solidFill>
                <a:srgbClr val="000000"/>
              </a:solidFill>
            </a:endParaRPr>
          </a:p>
        </p:txBody>
      </p:sp>
      <p:sp>
        <p:nvSpPr>
          <p:cNvPr id="17" name="TextBox 16"/>
          <p:cNvSpPr txBox="1"/>
          <p:nvPr/>
        </p:nvSpPr>
        <p:spPr>
          <a:xfrm>
            <a:off x="381000" y="6172200"/>
            <a:ext cx="4641415" cy="266227"/>
          </a:xfrm>
          <a:prstGeom prst="rect">
            <a:avLst/>
          </a:prstGeom>
          <a:noFill/>
        </p:spPr>
        <p:txBody>
          <a:bodyPr wrap="none" rtlCol="0">
            <a:spAutoFit/>
          </a:bodyPr>
          <a:lstStyle/>
          <a:p>
            <a:r>
              <a:rPr lang="en-US" sz="1200" dirty="0" smtClean="0">
                <a:solidFill>
                  <a:schemeClr val="tx1"/>
                </a:solidFill>
              </a:rPr>
              <a:t>Thanks to Doug Newcomb and Hope Morgan for sharing the data</a:t>
            </a:r>
            <a:endParaRPr lang="en-US" sz="1200" dirty="0">
              <a:solidFill>
                <a:schemeClr val="tx1"/>
              </a:solidFill>
            </a:endParaRPr>
          </a:p>
        </p:txBody>
      </p:sp>
      <p:pic>
        <p:nvPicPr>
          <p:cNvPr id="18" name="Picture 17" descr="profile_rd2012_air200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3276600"/>
            <a:ext cx="4114800" cy="2274493"/>
          </a:xfrm>
          <a:prstGeom prst="rect">
            <a:avLst/>
          </a:prstGeom>
        </p:spPr>
      </p:pic>
      <p:pic>
        <p:nvPicPr>
          <p:cNvPr id="16" name="Picture 15" descr="profile_rd2012_air2008-1999.png"/>
          <p:cNvPicPr>
            <a:picLocks noChangeAspect="1"/>
          </p:cNvPicPr>
          <p:nvPr/>
        </p:nvPicPr>
        <p:blipFill rotWithShape="1">
          <a:blip r:embed="rId8">
            <a:extLst>
              <a:ext uri="{28A0092B-C50C-407E-A947-70E740481C1C}">
                <a14:useLocalDpi xmlns:a14="http://schemas.microsoft.com/office/drawing/2010/main" val="0"/>
              </a:ext>
            </a:extLst>
          </a:blip>
          <a:srcRect l="324" r="12117"/>
          <a:stretch/>
        </p:blipFill>
        <p:spPr>
          <a:xfrm>
            <a:off x="246703" y="3004931"/>
            <a:ext cx="4896374" cy="3091069"/>
          </a:xfrm>
          <a:prstGeom prst="rect">
            <a:avLst/>
          </a:prstGeom>
        </p:spPr>
      </p:pic>
      <p:cxnSp>
        <p:nvCxnSpPr>
          <p:cNvPr id="13" name="Straight Connector 12"/>
          <p:cNvCxnSpPr/>
          <p:nvPr/>
        </p:nvCxnSpPr>
        <p:spPr bwMode="auto">
          <a:xfrm>
            <a:off x="2133600" y="4648200"/>
            <a:ext cx="762000" cy="685800"/>
          </a:xfrm>
          <a:prstGeom prst="line">
            <a:avLst/>
          </a:prstGeom>
          <a:solidFill>
            <a:srgbClr val="00B8FF"/>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068216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52400" y="1524000"/>
            <a:ext cx="3962400" cy="434340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pic>
        <p:nvPicPr>
          <p:cNvPr id="7" name="Picture 6" descr="shorelines_hilshade.png"/>
          <p:cNvPicPr>
            <a:picLocks noChangeAspect="1"/>
          </p:cNvPicPr>
          <p:nvPr/>
        </p:nvPicPr>
        <p:blipFill rotWithShape="1">
          <a:blip r:embed="rId2">
            <a:extLst>
              <a:ext uri="{28A0092B-C50C-407E-A947-70E740481C1C}">
                <a14:useLocalDpi xmlns:a14="http://schemas.microsoft.com/office/drawing/2010/main" val="0"/>
              </a:ext>
            </a:extLst>
          </a:blip>
          <a:srcRect l="10301" t="23158" r="14861"/>
          <a:stretch/>
        </p:blipFill>
        <p:spPr>
          <a:xfrm>
            <a:off x="304800" y="1676400"/>
            <a:ext cx="3166704" cy="3505200"/>
          </a:xfrm>
          <a:prstGeom prst="rect">
            <a:avLst/>
          </a:prstGeom>
        </p:spPr>
      </p:pic>
      <p:sp>
        <p:nvSpPr>
          <p:cNvPr id="10" name="Text Box 27"/>
          <p:cNvSpPr txBox="1">
            <a:spLocks noChangeArrowheads="1"/>
          </p:cNvSpPr>
          <p:nvPr/>
        </p:nvSpPr>
        <p:spPr bwMode="auto">
          <a:xfrm>
            <a:off x="1219200" y="2895600"/>
            <a:ext cx="4857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pic>
        <p:nvPicPr>
          <p:cNvPr id="11" name="Picture 10" descr="Nor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514600"/>
            <a:ext cx="218159" cy="410652"/>
          </a:xfrm>
          <a:prstGeom prst="rect">
            <a:avLst/>
          </a:prstGeom>
        </p:spPr>
      </p:pic>
      <p:sp>
        <p:nvSpPr>
          <p:cNvPr id="13" name="Text Box 3"/>
          <p:cNvSpPr txBox="1">
            <a:spLocks noChangeArrowheads="1"/>
          </p:cNvSpPr>
          <p:nvPr/>
        </p:nvSpPr>
        <p:spPr bwMode="auto">
          <a:xfrm>
            <a:off x="685800" y="29845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nSpc>
                <a:spcPct val="93000"/>
              </a:lnSpc>
              <a:buSzPct val="100000"/>
              <a:defRPr/>
            </a:pPr>
            <a:r>
              <a:rPr lang="en-US" sz="3600" b="1" dirty="0" smtClean="0">
                <a:solidFill>
                  <a:srgbClr val="000090"/>
                </a:solidFill>
              </a:rPr>
              <a:t>Shoreline evolution: contours </a:t>
            </a:r>
          </a:p>
        </p:txBody>
      </p:sp>
      <p:pic>
        <p:nvPicPr>
          <p:cNvPr id="14" name="Picture 2" descr="OBX_googleEarth.png"/>
          <p:cNvPicPr>
            <a:picLocks noChangeAspect="1"/>
          </p:cNvPicPr>
          <p:nvPr/>
        </p:nvPicPr>
        <p:blipFill rotWithShape="1">
          <a:blip r:embed="rId4">
            <a:extLst>
              <a:ext uri="{28A0092B-C50C-407E-A947-70E740481C1C}">
                <a14:useLocalDpi xmlns:a14="http://schemas.microsoft.com/office/drawing/2010/main" val="0"/>
              </a:ext>
            </a:extLst>
          </a:blip>
          <a:srcRect t="44509" r="13513" b="3829"/>
          <a:stretch/>
        </p:blipFill>
        <p:spPr bwMode="auto">
          <a:xfrm>
            <a:off x="304800" y="3261690"/>
            <a:ext cx="1676400" cy="248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5800" y="1066800"/>
            <a:ext cx="5725796" cy="361637"/>
          </a:xfrm>
          <a:prstGeom prst="rect">
            <a:avLst/>
          </a:prstGeom>
          <a:noFill/>
        </p:spPr>
        <p:txBody>
          <a:bodyPr wrap="none" rtlCol="0">
            <a:spAutoFit/>
          </a:bodyPr>
          <a:lstStyle/>
          <a:p>
            <a:r>
              <a:rPr lang="en-US" sz="2000" dirty="0" smtClean="0">
                <a:solidFill>
                  <a:schemeClr val="tx1"/>
                </a:solidFill>
                <a:latin typeface="+mn-lt"/>
              </a:rPr>
              <a:t>Cape Hatteras dynamics: shorelines 1997 - 2011</a:t>
            </a:r>
            <a:endParaRPr lang="en-US" sz="2000" dirty="0">
              <a:solidFill>
                <a:schemeClr val="tx1"/>
              </a:solidFill>
              <a:latin typeface="+mn-lt"/>
            </a:endParaRPr>
          </a:p>
        </p:txBody>
      </p:sp>
      <p:pic>
        <p:nvPicPr>
          <p:cNvPr id="15" name="Picture 14" descr="legend_bcyr_discrete.png"/>
          <p:cNvPicPr>
            <a:picLocks noChangeAspect="1"/>
          </p:cNvPicPr>
          <p:nvPr/>
        </p:nvPicPr>
        <p:blipFill rotWithShape="1">
          <a:blip r:embed="rId5">
            <a:extLst>
              <a:ext uri="{28A0092B-C50C-407E-A947-70E740481C1C}">
                <a14:useLocalDpi xmlns:a14="http://schemas.microsoft.com/office/drawing/2010/main" val="0"/>
              </a:ext>
            </a:extLst>
          </a:blip>
          <a:srcRect l="10727" t="-717" r="38232"/>
          <a:stretch/>
        </p:blipFill>
        <p:spPr>
          <a:xfrm rot="10800000">
            <a:off x="3276599" y="1828800"/>
            <a:ext cx="253905" cy="1524000"/>
          </a:xfrm>
          <a:prstGeom prst="rect">
            <a:avLst/>
          </a:prstGeom>
        </p:spPr>
      </p:pic>
      <p:sp>
        <p:nvSpPr>
          <p:cNvPr id="16" name="Text Box 33"/>
          <p:cNvSpPr txBox="1">
            <a:spLocks noChangeArrowheads="1"/>
          </p:cNvSpPr>
          <p:nvPr/>
        </p:nvSpPr>
        <p:spPr bwMode="auto">
          <a:xfrm>
            <a:off x="3505200" y="1752600"/>
            <a:ext cx="51911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buSzPct val="100000"/>
              <a:defRPr/>
            </a:pPr>
            <a:r>
              <a:rPr lang="en-US" sz="1200" b="1" dirty="0" smtClean="0">
                <a:solidFill>
                  <a:srgbClr val="000000"/>
                </a:solidFill>
                <a:cs typeface="msgothic" charset="0"/>
              </a:rPr>
              <a:t>2011</a:t>
            </a:r>
          </a:p>
          <a:p>
            <a:pPr eaLnBrk="0" hangingPunct="0">
              <a:buSzPct val="100000"/>
              <a:defRPr/>
            </a:pPr>
            <a:r>
              <a:rPr lang="en-US" sz="1200" b="1" dirty="0" smtClean="0">
                <a:solidFill>
                  <a:srgbClr val="000000"/>
                </a:solidFill>
                <a:cs typeface="msgothic" charset="0"/>
              </a:rPr>
              <a:t>2009</a:t>
            </a:r>
          </a:p>
          <a:p>
            <a:pPr eaLnBrk="0" hangingPunct="0">
              <a:buSzPct val="100000"/>
              <a:defRPr/>
            </a:pPr>
            <a:r>
              <a:rPr lang="en-US" sz="1200" b="1" dirty="0" smtClean="0">
                <a:solidFill>
                  <a:srgbClr val="000000"/>
                </a:solidFill>
                <a:cs typeface="msgothic" charset="0"/>
              </a:rPr>
              <a:t>2008</a:t>
            </a:r>
          </a:p>
          <a:p>
            <a:pPr eaLnBrk="0" hangingPunct="0">
              <a:buSzPct val="100000"/>
              <a:defRPr/>
            </a:pPr>
            <a:r>
              <a:rPr lang="en-US" sz="1200" b="1" dirty="0" smtClean="0">
                <a:solidFill>
                  <a:srgbClr val="000000"/>
                </a:solidFill>
                <a:cs typeface="msgothic" charset="0"/>
              </a:rPr>
              <a:t>2005</a:t>
            </a:r>
          </a:p>
          <a:p>
            <a:pPr eaLnBrk="0" hangingPunct="0">
              <a:buSzPct val="100000"/>
              <a:defRPr/>
            </a:pPr>
            <a:r>
              <a:rPr lang="en-US" sz="1200" b="1" dirty="0" smtClean="0">
                <a:solidFill>
                  <a:srgbClr val="000000"/>
                </a:solidFill>
                <a:cs typeface="msgothic" charset="0"/>
              </a:rPr>
              <a:t>2004</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2001</a:t>
            </a:r>
          </a:p>
          <a:p>
            <a:pPr eaLnBrk="0" hangingPunct="0">
              <a:buSzPct val="100000"/>
              <a:defRPr/>
            </a:pPr>
            <a:r>
              <a:rPr lang="en-US" sz="1200" b="1" dirty="0" smtClean="0">
                <a:solidFill>
                  <a:srgbClr val="000000"/>
                </a:solidFill>
                <a:cs typeface="msgothic" charset="0"/>
              </a:rPr>
              <a:t>1999</a:t>
            </a:r>
          </a:p>
          <a:p>
            <a:pPr eaLnBrk="0" hangingPunct="0">
              <a:buSzPct val="100000"/>
              <a:defRPr/>
            </a:pPr>
            <a:r>
              <a:rPr lang="en-US" sz="1200" b="1" dirty="0" smtClean="0">
                <a:solidFill>
                  <a:srgbClr val="000000"/>
                </a:solidFill>
                <a:cs typeface="msgothic" charset="0"/>
              </a:rPr>
              <a:t>1997</a:t>
            </a:r>
          </a:p>
        </p:txBody>
      </p:sp>
      <p:sp>
        <p:nvSpPr>
          <p:cNvPr id="2" name="TextBox 1"/>
          <p:cNvSpPr txBox="1"/>
          <p:nvPr/>
        </p:nvSpPr>
        <p:spPr>
          <a:xfrm>
            <a:off x="4495800" y="2286000"/>
            <a:ext cx="2907767" cy="1102866"/>
          </a:xfrm>
          <a:prstGeom prst="rect">
            <a:avLst/>
          </a:prstGeom>
          <a:noFill/>
        </p:spPr>
        <p:txBody>
          <a:bodyPr wrap="none" rtlCol="0">
            <a:spAutoFit/>
          </a:bodyPr>
          <a:lstStyle/>
          <a:p>
            <a:pPr>
              <a:lnSpc>
                <a:spcPct val="110000"/>
              </a:lnSpc>
            </a:pPr>
            <a:r>
              <a:rPr lang="en-US" sz="2000" dirty="0" smtClean="0">
                <a:solidFill>
                  <a:schemeClr val="tx1"/>
                </a:solidFill>
                <a:latin typeface="+mn-lt"/>
              </a:rPr>
              <a:t>shorelines extracted as </a:t>
            </a:r>
          </a:p>
          <a:p>
            <a:pPr>
              <a:lnSpc>
                <a:spcPct val="110000"/>
              </a:lnSpc>
            </a:pPr>
            <a:r>
              <a:rPr lang="en-US" sz="2000" dirty="0" smtClean="0">
                <a:solidFill>
                  <a:schemeClr val="tx1"/>
                </a:solidFill>
                <a:latin typeface="+mn-lt"/>
              </a:rPr>
              <a:t>0.5m elevation contours </a:t>
            </a:r>
          </a:p>
          <a:p>
            <a:pPr>
              <a:lnSpc>
                <a:spcPct val="110000"/>
              </a:lnSpc>
            </a:pPr>
            <a:r>
              <a:rPr lang="en-US" sz="2000" dirty="0" smtClean="0">
                <a:solidFill>
                  <a:schemeClr val="tx1"/>
                </a:solidFill>
                <a:latin typeface="+mn-lt"/>
              </a:rPr>
              <a:t>from </a:t>
            </a:r>
            <a:r>
              <a:rPr lang="en-US" sz="2000" dirty="0" err="1" smtClean="0">
                <a:solidFill>
                  <a:schemeClr val="tx1"/>
                </a:solidFill>
                <a:latin typeface="+mn-lt"/>
              </a:rPr>
              <a:t>lidar</a:t>
            </a:r>
            <a:r>
              <a:rPr lang="en-US" sz="2000" dirty="0" smtClean="0">
                <a:solidFill>
                  <a:schemeClr val="tx1"/>
                </a:solidFill>
                <a:latin typeface="+mn-lt"/>
              </a:rPr>
              <a:t>-based DEMs</a:t>
            </a:r>
            <a:endParaRPr lang="en-US" sz="2000" dirty="0">
              <a:solidFill>
                <a:schemeClr val="tx1"/>
              </a:solidFill>
              <a:latin typeface="+mn-lt"/>
            </a:endParaRPr>
          </a:p>
        </p:txBody>
      </p:sp>
      <p:pic>
        <p:nvPicPr>
          <p:cNvPr id="9"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971800"/>
            <a:ext cx="876300"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73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152400" y="1524000"/>
            <a:ext cx="8763000" cy="449580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pic>
        <p:nvPicPr>
          <p:cNvPr id="7" name="Picture 6" descr="shorelines_hilshade.png"/>
          <p:cNvPicPr>
            <a:picLocks noChangeAspect="1"/>
          </p:cNvPicPr>
          <p:nvPr/>
        </p:nvPicPr>
        <p:blipFill rotWithShape="1">
          <a:blip r:embed="rId2">
            <a:extLst>
              <a:ext uri="{28A0092B-C50C-407E-A947-70E740481C1C}">
                <a14:useLocalDpi xmlns:a14="http://schemas.microsoft.com/office/drawing/2010/main" val="0"/>
              </a:ext>
            </a:extLst>
          </a:blip>
          <a:srcRect l="10301" t="23158" r="14861"/>
          <a:stretch/>
        </p:blipFill>
        <p:spPr>
          <a:xfrm>
            <a:off x="304800" y="1676400"/>
            <a:ext cx="3166704" cy="3505200"/>
          </a:xfrm>
          <a:prstGeom prst="rect">
            <a:avLst/>
          </a:prstGeom>
        </p:spPr>
      </p:pic>
      <p:sp>
        <p:nvSpPr>
          <p:cNvPr id="5" name="Rectangle 4"/>
          <p:cNvSpPr/>
          <p:nvPr/>
        </p:nvSpPr>
        <p:spPr>
          <a:xfrm>
            <a:off x="6677989" y="5715000"/>
            <a:ext cx="2237411" cy="307777"/>
          </a:xfrm>
          <a:prstGeom prst="rect">
            <a:avLst/>
          </a:prstGeom>
        </p:spPr>
        <p:txBody>
          <a:bodyPr wrap="none">
            <a:spAutoFit/>
          </a:bodyPr>
          <a:lstStyle/>
          <a:p>
            <a:r>
              <a:rPr lang="en-US" sz="1400" dirty="0">
                <a:solidFill>
                  <a:schemeClr val="tx1"/>
                </a:solidFill>
              </a:rPr>
              <a:t>Cape Hatteras 1997-2011</a:t>
            </a:r>
          </a:p>
        </p:txBody>
      </p:sp>
      <p:pic>
        <p:nvPicPr>
          <p:cNvPr id="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989" y="5486400"/>
            <a:ext cx="876300"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 Box 27"/>
          <p:cNvSpPr txBox="1">
            <a:spLocks noChangeArrowheads="1"/>
          </p:cNvSpPr>
          <p:nvPr/>
        </p:nvSpPr>
        <p:spPr bwMode="auto">
          <a:xfrm>
            <a:off x="7973389" y="5410200"/>
            <a:ext cx="4857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pic>
        <p:nvPicPr>
          <p:cNvPr id="11" name="Picture 10" descr="Nor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00000">
            <a:off x="6666439" y="5274792"/>
            <a:ext cx="218159" cy="410652"/>
          </a:xfrm>
          <a:prstGeom prst="rect">
            <a:avLst/>
          </a:prstGeom>
        </p:spPr>
      </p:pic>
      <p:sp>
        <p:nvSpPr>
          <p:cNvPr id="13" name="Text Box 3"/>
          <p:cNvSpPr txBox="1">
            <a:spLocks noChangeArrowheads="1"/>
          </p:cNvSpPr>
          <p:nvPr/>
        </p:nvSpPr>
        <p:spPr bwMode="auto">
          <a:xfrm>
            <a:off x="685800" y="29845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nSpc>
                <a:spcPct val="93000"/>
              </a:lnSpc>
              <a:buSzPct val="100000"/>
              <a:defRPr/>
            </a:pPr>
            <a:r>
              <a:rPr lang="en-US" sz="3600" b="1" dirty="0" smtClean="0">
                <a:solidFill>
                  <a:srgbClr val="000090"/>
                </a:solidFill>
              </a:rPr>
              <a:t>Shoreline evolution: animation</a:t>
            </a:r>
          </a:p>
        </p:txBody>
      </p:sp>
      <p:pic>
        <p:nvPicPr>
          <p:cNvPr id="14" name="Picture 2" descr="OBX_googleEarth.png"/>
          <p:cNvPicPr>
            <a:picLocks noChangeAspect="1"/>
          </p:cNvPicPr>
          <p:nvPr/>
        </p:nvPicPr>
        <p:blipFill rotWithShape="1">
          <a:blip r:embed="rId5">
            <a:extLst>
              <a:ext uri="{28A0092B-C50C-407E-A947-70E740481C1C}">
                <a14:useLocalDpi xmlns:a14="http://schemas.microsoft.com/office/drawing/2010/main" val="0"/>
              </a:ext>
            </a:extLst>
          </a:blip>
          <a:srcRect t="44509" r="13513" b="3829"/>
          <a:stretch/>
        </p:blipFill>
        <p:spPr bwMode="auto">
          <a:xfrm>
            <a:off x="304800" y="3261690"/>
            <a:ext cx="1676400" cy="248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att_el_97_11.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1600200"/>
            <a:ext cx="4648200" cy="3505199"/>
          </a:xfrm>
          <a:prstGeom prst="rect">
            <a:avLst/>
          </a:prstGeom>
        </p:spPr>
      </p:pic>
      <p:sp>
        <p:nvSpPr>
          <p:cNvPr id="17" name="TextBox 16"/>
          <p:cNvSpPr txBox="1"/>
          <p:nvPr/>
        </p:nvSpPr>
        <p:spPr>
          <a:xfrm>
            <a:off x="685800" y="1066800"/>
            <a:ext cx="7065431" cy="361637"/>
          </a:xfrm>
          <a:prstGeom prst="rect">
            <a:avLst/>
          </a:prstGeom>
          <a:noFill/>
        </p:spPr>
        <p:txBody>
          <a:bodyPr wrap="none" rtlCol="0">
            <a:spAutoFit/>
          </a:bodyPr>
          <a:lstStyle/>
          <a:p>
            <a:r>
              <a:rPr lang="en-US" sz="2000" dirty="0" smtClean="0">
                <a:solidFill>
                  <a:schemeClr val="tx1"/>
                </a:solidFill>
                <a:latin typeface="+mn-lt"/>
              </a:rPr>
              <a:t>Cape Hatteras dynamics: DEM series animation 1997 - 2011</a:t>
            </a:r>
            <a:endParaRPr lang="en-US" sz="2000" dirty="0">
              <a:solidFill>
                <a:schemeClr val="tx1"/>
              </a:solidFill>
              <a:latin typeface="+mn-lt"/>
            </a:endParaRPr>
          </a:p>
        </p:txBody>
      </p:sp>
      <p:pic>
        <p:nvPicPr>
          <p:cNvPr id="18" name="Picture 17" descr="legend_bcyr_discrete.png"/>
          <p:cNvPicPr>
            <a:picLocks noChangeAspect="1"/>
          </p:cNvPicPr>
          <p:nvPr/>
        </p:nvPicPr>
        <p:blipFill rotWithShape="1">
          <a:blip r:embed="rId7">
            <a:extLst>
              <a:ext uri="{28A0092B-C50C-407E-A947-70E740481C1C}">
                <a14:useLocalDpi xmlns:a14="http://schemas.microsoft.com/office/drawing/2010/main" val="0"/>
              </a:ext>
            </a:extLst>
          </a:blip>
          <a:srcRect l="10727" t="-717" r="38232"/>
          <a:stretch/>
        </p:blipFill>
        <p:spPr>
          <a:xfrm rot="10800000">
            <a:off x="3276599" y="1828800"/>
            <a:ext cx="253905" cy="1524000"/>
          </a:xfrm>
          <a:prstGeom prst="rect">
            <a:avLst/>
          </a:prstGeom>
        </p:spPr>
      </p:pic>
      <p:sp>
        <p:nvSpPr>
          <p:cNvPr id="19" name="Text Box 33"/>
          <p:cNvSpPr txBox="1">
            <a:spLocks noChangeArrowheads="1"/>
          </p:cNvSpPr>
          <p:nvPr/>
        </p:nvSpPr>
        <p:spPr bwMode="auto">
          <a:xfrm>
            <a:off x="3505200" y="1752600"/>
            <a:ext cx="51911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buSzPct val="100000"/>
              <a:defRPr/>
            </a:pPr>
            <a:r>
              <a:rPr lang="en-US" sz="1200" b="1" dirty="0" smtClean="0">
                <a:solidFill>
                  <a:srgbClr val="000000"/>
                </a:solidFill>
                <a:cs typeface="msgothic" charset="0"/>
              </a:rPr>
              <a:t>2011</a:t>
            </a:r>
          </a:p>
          <a:p>
            <a:pPr eaLnBrk="0" hangingPunct="0">
              <a:buSzPct val="100000"/>
              <a:defRPr/>
            </a:pPr>
            <a:r>
              <a:rPr lang="en-US" sz="1200" b="1" dirty="0" smtClean="0">
                <a:solidFill>
                  <a:srgbClr val="000000"/>
                </a:solidFill>
                <a:cs typeface="msgothic" charset="0"/>
              </a:rPr>
              <a:t>2009</a:t>
            </a:r>
          </a:p>
          <a:p>
            <a:pPr eaLnBrk="0" hangingPunct="0">
              <a:buSzPct val="100000"/>
              <a:defRPr/>
            </a:pPr>
            <a:r>
              <a:rPr lang="en-US" sz="1200" b="1" dirty="0" smtClean="0">
                <a:solidFill>
                  <a:srgbClr val="000000"/>
                </a:solidFill>
                <a:cs typeface="msgothic" charset="0"/>
              </a:rPr>
              <a:t>2008</a:t>
            </a:r>
          </a:p>
          <a:p>
            <a:pPr eaLnBrk="0" hangingPunct="0">
              <a:buSzPct val="100000"/>
              <a:defRPr/>
            </a:pPr>
            <a:r>
              <a:rPr lang="en-US" sz="1200" b="1" dirty="0" smtClean="0">
                <a:solidFill>
                  <a:srgbClr val="000000"/>
                </a:solidFill>
                <a:cs typeface="msgothic" charset="0"/>
              </a:rPr>
              <a:t>2005</a:t>
            </a:r>
          </a:p>
          <a:p>
            <a:pPr eaLnBrk="0" hangingPunct="0">
              <a:buSzPct val="100000"/>
              <a:defRPr/>
            </a:pPr>
            <a:r>
              <a:rPr lang="en-US" sz="1200" b="1" dirty="0" smtClean="0">
                <a:solidFill>
                  <a:srgbClr val="000000"/>
                </a:solidFill>
                <a:cs typeface="msgothic" charset="0"/>
              </a:rPr>
              <a:t>2004</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2001</a:t>
            </a:r>
          </a:p>
          <a:p>
            <a:pPr eaLnBrk="0" hangingPunct="0">
              <a:buSzPct val="100000"/>
              <a:defRPr/>
            </a:pPr>
            <a:r>
              <a:rPr lang="en-US" sz="1200" b="1" dirty="0" smtClean="0">
                <a:solidFill>
                  <a:srgbClr val="000000"/>
                </a:solidFill>
                <a:cs typeface="msgothic" charset="0"/>
              </a:rPr>
              <a:t>1999</a:t>
            </a:r>
          </a:p>
          <a:p>
            <a:pPr eaLnBrk="0" hangingPunct="0">
              <a:buSzPct val="100000"/>
              <a:defRPr/>
            </a:pPr>
            <a:r>
              <a:rPr lang="en-US" sz="1200" b="1" dirty="0" smtClean="0">
                <a:solidFill>
                  <a:srgbClr val="000000"/>
                </a:solidFill>
                <a:cs typeface="msgothic" charset="0"/>
              </a:rPr>
              <a:t>1997</a:t>
            </a:r>
          </a:p>
        </p:txBody>
      </p:sp>
      <p:pic>
        <p:nvPicPr>
          <p:cNvPr id="20" name="Picture 19" descr="Nor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514600"/>
            <a:ext cx="218159" cy="410652"/>
          </a:xfrm>
          <a:prstGeom prst="rect">
            <a:avLst/>
          </a:prstGeom>
        </p:spPr>
      </p:pic>
    </p:spTree>
    <p:extLst>
      <p:ext uri="{BB962C8B-B14F-4D97-AF65-F5344CB8AC3E}">
        <p14:creationId xmlns:p14="http://schemas.microsoft.com/office/powerpoint/2010/main" val="1268738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52400" y="1524000"/>
            <a:ext cx="8763000" cy="449580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pic>
        <p:nvPicPr>
          <p:cNvPr id="12" name="Picture 11" descr="cape97_11_stc_iso05yrshrlines.tif"/>
          <p:cNvPicPr>
            <a:picLocks noChangeAspect="1"/>
          </p:cNvPicPr>
          <p:nvPr/>
        </p:nvPicPr>
        <p:blipFill rotWithShape="1">
          <a:blip r:embed="rId2">
            <a:extLst>
              <a:ext uri="{28A0092B-C50C-407E-A947-70E740481C1C}">
                <a14:useLocalDpi xmlns:a14="http://schemas.microsoft.com/office/drawing/2010/main" val="0"/>
              </a:ext>
            </a:extLst>
          </a:blip>
          <a:srcRect l="31361" t="28712" r="12000" b="15241"/>
          <a:stretch/>
        </p:blipFill>
        <p:spPr>
          <a:xfrm>
            <a:off x="3581400" y="1676400"/>
            <a:ext cx="4967457" cy="3200400"/>
          </a:xfrm>
          <a:prstGeom prst="rect">
            <a:avLst/>
          </a:prstGeom>
        </p:spPr>
      </p:pic>
      <p:pic>
        <p:nvPicPr>
          <p:cNvPr id="7" name="Picture 6" descr="shorelines_hilshade.png"/>
          <p:cNvPicPr>
            <a:picLocks noChangeAspect="1"/>
          </p:cNvPicPr>
          <p:nvPr/>
        </p:nvPicPr>
        <p:blipFill rotWithShape="1">
          <a:blip r:embed="rId3">
            <a:extLst>
              <a:ext uri="{28A0092B-C50C-407E-A947-70E740481C1C}">
                <a14:useLocalDpi xmlns:a14="http://schemas.microsoft.com/office/drawing/2010/main" val="0"/>
              </a:ext>
            </a:extLst>
          </a:blip>
          <a:srcRect l="10301" t="23158" r="14861"/>
          <a:stretch/>
        </p:blipFill>
        <p:spPr>
          <a:xfrm>
            <a:off x="304800" y="1676400"/>
            <a:ext cx="3166704" cy="3505200"/>
          </a:xfrm>
          <a:prstGeom prst="rect">
            <a:avLst/>
          </a:prstGeom>
        </p:spPr>
      </p:pic>
      <p:sp>
        <p:nvSpPr>
          <p:cNvPr id="5" name="Rectangle 4"/>
          <p:cNvSpPr/>
          <p:nvPr/>
        </p:nvSpPr>
        <p:spPr>
          <a:xfrm>
            <a:off x="6677989" y="5715000"/>
            <a:ext cx="2237411" cy="307777"/>
          </a:xfrm>
          <a:prstGeom prst="rect">
            <a:avLst/>
          </a:prstGeom>
        </p:spPr>
        <p:txBody>
          <a:bodyPr wrap="none">
            <a:spAutoFit/>
          </a:bodyPr>
          <a:lstStyle/>
          <a:p>
            <a:r>
              <a:rPr lang="en-US" sz="1400" dirty="0">
                <a:solidFill>
                  <a:schemeClr val="tx1"/>
                </a:solidFill>
              </a:rPr>
              <a:t>Cape Hatteras 1997-2011</a:t>
            </a:r>
          </a:p>
        </p:txBody>
      </p:sp>
      <p:pic>
        <p:nvPicPr>
          <p:cNvPr id="9"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989" y="5486400"/>
            <a:ext cx="876300"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 Box 27"/>
          <p:cNvSpPr txBox="1">
            <a:spLocks noChangeArrowheads="1"/>
          </p:cNvSpPr>
          <p:nvPr/>
        </p:nvSpPr>
        <p:spPr bwMode="auto">
          <a:xfrm>
            <a:off x="7973389" y="5410200"/>
            <a:ext cx="4857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pic>
        <p:nvPicPr>
          <p:cNvPr id="11" name="Picture 10" descr="Nor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00000">
            <a:off x="7199840" y="3674593"/>
            <a:ext cx="218159" cy="410652"/>
          </a:xfrm>
          <a:prstGeom prst="rect">
            <a:avLst/>
          </a:prstGeom>
        </p:spPr>
      </p:pic>
      <p:sp>
        <p:nvSpPr>
          <p:cNvPr id="13" name="Text Box 3"/>
          <p:cNvSpPr txBox="1">
            <a:spLocks noChangeArrowheads="1"/>
          </p:cNvSpPr>
          <p:nvPr/>
        </p:nvSpPr>
        <p:spPr bwMode="auto">
          <a:xfrm>
            <a:off x="228600" y="298450"/>
            <a:ext cx="8686800"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000090"/>
                </a:solidFill>
              </a:rPr>
              <a:t>Shoreline evolution from voxel model</a:t>
            </a:r>
          </a:p>
        </p:txBody>
      </p:sp>
      <p:pic>
        <p:nvPicPr>
          <p:cNvPr id="14" name="Picture 2" descr="OBX_googleEarth.png"/>
          <p:cNvPicPr>
            <a:picLocks noChangeAspect="1"/>
          </p:cNvPicPr>
          <p:nvPr/>
        </p:nvPicPr>
        <p:blipFill rotWithShape="1">
          <a:blip r:embed="rId6">
            <a:extLst>
              <a:ext uri="{28A0092B-C50C-407E-A947-70E740481C1C}">
                <a14:useLocalDpi xmlns:a14="http://schemas.microsoft.com/office/drawing/2010/main" val="0"/>
              </a:ext>
            </a:extLst>
          </a:blip>
          <a:srcRect t="44509" r="13513" b="3829"/>
          <a:stretch/>
        </p:blipFill>
        <p:spPr bwMode="auto">
          <a:xfrm>
            <a:off x="304800" y="3261690"/>
            <a:ext cx="1676400" cy="248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legend_bcyr_discrete.png"/>
          <p:cNvPicPr>
            <a:picLocks noChangeAspect="1"/>
          </p:cNvPicPr>
          <p:nvPr/>
        </p:nvPicPr>
        <p:blipFill rotWithShape="1">
          <a:blip r:embed="rId7">
            <a:extLst>
              <a:ext uri="{28A0092B-C50C-407E-A947-70E740481C1C}">
                <a14:useLocalDpi xmlns:a14="http://schemas.microsoft.com/office/drawing/2010/main" val="0"/>
              </a:ext>
            </a:extLst>
          </a:blip>
          <a:srcRect l="10727" t="-717" r="38232"/>
          <a:stretch/>
        </p:blipFill>
        <p:spPr>
          <a:xfrm rot="10800000">
            <a:off x="8077197" y="3352800"/>
            <a:ext cx="253905" cy="1371600"/>
          </a:xfrm>
          <a:prstGeom prst="rect">
            <a:avLst/>
          </a:prstGeom>
        </p:spPr>
      </p:pic>
      <p:sp>
        <p:nvSpPr>
          <p:cNvPr id="16" name="Text Box 33"/>
          <p:cNvSpPr txBox="1">
            <a:spLocks noChangeArrowheads="1"/>
          </p:cNvSpPr>
          <p:nvPr/>
        </p:nvSpPr>
        <p:spPr bwMode="auto">
          <a:xfrm>
            <a:off x="8305800" y="3276600"/>
            <a:ext cx="519113"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buSzPct val="100000"/>
              <a:defRPr/>
            </a:pPr>
            <a:r>
              <a:rPr lang="en-US" sz="1200" b="1" dirty="0" smtClean="0">
                <a:solidFill>
                  <a:srgbClr val="000000"/>
                </a:solidFill>
                <a:cs typeface="msgothic" charset="0"/>
              </a:rPr>
              <a:t>2011</a:t>
            </a:r>
          </a:p>
          <a:p>
            <a:pPr eaLnBrk="0" hangingPunct="0">
              <a:buSzPct val="100000"/>
              <a:defRPr/>
            </a:pPr>
            <a:r>
              <a:rPr lang="en-US" sz="1200" b="1" dirty="0" smtClean="0">
                <a:solidFill>
                  <a:srgbClr val="000000"/>
                </a:solidFill>
                <a:cs typeface="msgothic" charset="0"/>
              </a:rPr>
              <a:t>2009</a:t>
            </a:r>
          </a:p>
          <a:p>
            <a:pPr eaLnBrk="0" hangingPunct="0">
              <a:buSzPct val="100000"/>
              <a:defRPr/>
            </a:pPr>
            <a:r>
              <a:rPr lang="en-US" sz="1200" b="1" dirty="0" smtClean="0">
                <a:solidFill>
                  <a:srgbClr val="000000"/>
                </a:solidFill>
                <a:cs typeface="msgothic" charset="0"/>
              </a:rPr>
              <a:t>2008</a:t>
            </a:r>
          </a:p>
          <a:p>
            <a:pPr eaLnBrk="0" hangingPunct="0">
              <a:buSzPct val="100000"/>
              <a:defRPr/>
            </a:pPr>
            <a:r>
              <a:rPr lang="en-US" sz="1200" b="1" dirty="0" smtClean="0">
                <a:solidFill>
                  <a:srgbClr val="000000"/>
                </a:solidFill>
                <a:cs typeface="msgothic" charset="0"/>
              </a:rPr>
              <a:t>2005</a:t>
            </a:r>
          </a:p>
          <a:p>
            <a:pPr eaLnBrk="0" hangingPunct="0">
              <a:buSzPct val="100000"/>
              <a:defRPr/>
            </a:pPr>
            <a:r>
              <a:rPr lang="en-US" sz="1200" b="1" dirty="0" smtClean="0">
                <a:solidFill>
                  <a:srgbClr val="000000"/>
                </a:solidFill>
                <a:cs typeface="msgothic" charset="0"/>
              </a:rPr>
              <a:t>2004</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2001</a:t>
            </a:r>
          </a:p>
          <a:p>
            <a:pPr eaLnBrk="0" hangingPunct="0">
              <a:buSzPct val="100000"/>
              <a:defRPr/>
            </a:pPr>
            <a:r>
              <a:rPr lang="en-US" sz="1200" b="1" dirty="0" smtClean="0">
                <a:solidFill>
                  <a:srgbClr val="000000"/>
                </a:solidFill>
                <a:cs typeface="msgothic" charset="0"/>
              </a:rPr>
              <a:t>1999</a:t>
            </a:r>
          </a:p>
        </p:txBody>
      </p:sp>
      <p:sp>
        <p:nvSpPr>
          <p:cNvPr id="17" name="TextBox 16"/>
          <p:cNvSpPr txBox="1"/>
          <p:nvPr/>
        </p:nvSpPr>
        <p:spPr>
          <a:xfrm>
            <a:off x="685800" y="1066800"/>
            <a:ext cx="6343453" cy="361637"/>
          </a:xfrm>
          <a:prstGeom prst="rect">
            <a:avLst/>
          </a:prstGeom>
          <a:noFill/>
        </p:spPr>
        <p:txBody>
          <a:bodyPr wrap="none" rtlCol="0">
            <a:spAutoFit/>
          </a:bodyPr>
          <a:lstStyle/>
          <a:p>
            <a:r>
              <a:rPr lang="en-US" sz="2000" dirty="0" smtClean="0">
                <a:solidFill>
                  <a:schemeClr val="tx1"/>
                </a:solidFill>
                <a:latin typeface="+mn-lt"/>
              </a:rPr>
              <a:t>Cape Hatteras: shoreline evolution as 0.5m </a:t>
            </a:r>
            <a:r>
              <a:rPr lang="en-US" sz="2000" dirty="0" err="1" smtClean="0">
                <a:solidFill>
                  <a:schemeClr val="tx1"/>
                </a:solidFill>
                <a:latin typeface="+mn-lt"/>
              </a:rPr>
              <a:t>isosurface</a:t>
            </a:r>
            <a:r>
              <a:rPr lang="en-US" sz="2000" dirty="0" smtClean="0">
                <a:solidFill>
                  <a:schemeClr val="tx1"/>
                </a:solidFill>
                <a:latin typeface="+mn-lt"/>
              </a:rPr>
              <a:t> </a:t>
            </a:r>
            <a:endParaRPr lang="en-US" sz="2000" dirty="0">
              <a:solidFill>
                <a:schemeClr val="tx1"/>
              </a:solidFill>
              <a:latin typeface="+mn-lt"/>
            </a:endParaRPr>
          </a:p>
        </p:txBody>
      </p:sp>
      <p:sp>
        <p:nvSpPr>
          <p:cNvPr id="2" name="TextBox 1"/>
          <p:cNvSpPr txBox="1"/>
          <p:nvPr/>
        </p:nvSpPr>
        <p:spPr>
          <a:xfrm>
            <a:off x="3733800" y="5334000"/>
            <a:ext cx="2279966" cy="623248"/>
          </a:xfrm>
          <a:prstGeom prst="rect">
            <a:avLst/>
          </a:prstGeom>
          <a:noFill/>
        </p:spPr>
        <p:txBody>
          <a:bodyPr wrap="none" rtlCol="0">
            <a:spAutoFit/>
          </a:bodyPr>
          <a:lstStyle/>
          <a:p>
            <a:r>
              <a:rPr lang="en-US" sz="2000" dirty="0" smtClean="0">
                <a:solidFill>
                  <a:schemeClr val="tx1"/>
                </a:solidFill>
                <a:latin typeface="+mn-lt"/>
              </a:rPr>
              <a:t>DEMs are stacked </a:t>
            </a:r>
          </a:p>
          <a:p>
            <a:r>
              <a:rPr lang="en-US" sz="2000" dirty="0" smtClean="0">
                <a:solidFill>
                  <a:schemeClr val="tx1"/>
                </a:solidFill>
                <a:latin typeface="+mn-lt"/>
              </a:rPr>
              <a:t>into voxel model</a:t>
            </a:r>
            <a:r>
              <a:rPr lang="en-US" sz="2000" dirty="0" smtClean="0">
                <a:latin typeface="+mn-lt"/>
              </a:rPr>
              <a:t> </a:t>
            </a:r>
            <a:endParaRPr lang="en-US" sz="2000" dirty="0">
              <a:latin typeface="+mn-lt"/>
            </a:endParaRPr>
          </a:p>
        </p:txBody>
      </p:sp>
      <p:pic>
        <p:nvPicPr>
          <p:cNvPr id="18" name="Picture 17" descr="Nor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514600"/>
            <a:ext cx="218159" cy="410652"/>
          </a:xfrm>
          <a:prstGeom prst="rect">
            <a:avLst/>
          </a:prstGeom>
        </p:spPr>
      </p:pic>
      <p:sp>
        <p:nvSpPr>
          <p:cNvPr id="8" name="TextBox 7"/>
          <p:cNvSpPr txBox="1"/>
          <p:nvPr/>
        </p:nvSpPr>
        <p:spPr>
          <a:xfrm rot="16200000">
            <a:off x="6161827" y="3972774"/>
            <a:ext cx="773156" cy="295209"/>
          </a:xfrm>
          <a:prstGeom prst="rect">
            <a:avLst/>
          </a:prstGeom>
          <a:noFill/>
        </p:spPr>
        <p:txBody>
          <a:bodyPr wrap="none" rtlCol="0">
            <a:spAutoFit/>
          </a:bodyPr>
          <a:lstStyle/>
          <a:p>
            <a:r>
              <a:rPr lang="en-US" sz="1400" dirty="0" smtClean="0">
                <a:solidFill>
                  <a:schemeClr val="tx1"/>
                </a:solidFill>
              </a:rPr>
              <a:t>time[</a:t>
            </a:r>
            <a:r>
              <a:rPr lang="en-US" sz="1400" dirty="0" err="1" smtClean="0">
                <a:solidFill>
                  <a:schemeClr val="tx1"/>
                </a:solidFill>
              </a:rPr>
              <a:t>yr</a:t>
            </a:r>
            <a:r>
              <a:rPr lang="en-US" sz="1400" dirty="0" smtClean="0">
                <a:solidFill>
                  <a:schemeClr val="tx1"/>
                </a:solidFill>
              </a:rPr>
              <a:t>]</a:t>
            </a:r>
            <a:endParaRPr lang="en-US" sz="1400" dirty="0">
              <a:solidFill>
                <a:schemeClr val="tx1"/>
              </a:solidFill>
            </a:endParaRPr>
          </a:p>
        </p:txBody>
      </p:sp>
    </p:spTree>
    <p:extLst>
      <p:ext uri="{BB962C8B-B14F-4D97-AF65-F5344CB8AC3E}">
        <p14:creationId xmlns:p14="http://schemas.microsoft.com/office/powerpoint/2010/main" val="28896960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85729" y="4511316"/>
            <a:ext cx="484027" cy="253916"/>
          </a:xfrm>
          <a:prstGeom prst="rect">
            <a:avLst/>
          </a:prstGeom>
          <a:noFill/>
        </p:spPr>
        <p:txBody>
          <a:bodyPr wrap="none" rtlCol="0">
            <a:spAutoFit/>
          </a:bodyPr>
          <a:lstStyle/>
          <a:p>
            <a:r>
              <a:rPr lang="en-US" dirty="0" smtClean="0">
                <a:solidFill>
                  <a:srgbClr val="000000"/>
                </a:solidFill>
                <a:latin typeface="+mn-lt"/>
              </a:rPr>
              <a:t>19m</a:t>
            </a:r>
            <a:endParaRPr lang="en-US" dirty="0">
              <a:solidFill>
                <a:srgbClr val="000000"/>
              </a:solidFill>
              <a:latin typeface="+mn-lt"/>
            </a:endParaRPr>
          </a:p>
        </p:txBody>
      </p:sp>
      <p:sp>
        <p:nvSpPr>
          <p:cNvPr id="6" name="Title 1"/>
          <p:cNvSpPr txBox="1">
            <a:spLocks/>
          </p:cNvSpPr>
          <p:nvPr/>
        </p:nvSpPr>
        <p:spPr>
          <a:xfrm>
            <a:off x="424800" y="533400"/>
            <a:ext cx="8229600" cy="762000"/>
          </a:xfrm>
          <a:prstGeom prst="rect">
            <a:avLst/>
          </a:prstGeom>
        </p:spPr>
        <p:txBody>
          <a:bodyPr>
            <a:normAutofit/>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r>
              <a:rPr lang="en-US" dirty="0" smtClean="0">
                <a:solidFill>
                  <a:srgbClr val="000090"/>
                </a:solidFill>
              </a:rPr>
              <a:t>Jockey’s Ridge dune 1974-2008</a:t>
            </a:r>
            <a:endParaRPr lang="en-US" dirty="0">
              <a:solidFill>
                <a:srgbClr val="000090"/>
              </a:solidFill>
            </a:endParaRPr>
          </a:p>
        </p:txBody>
      </p:sp>
      <p:pic>
        <p:nvPicPr>
          <p:cNvPr id="7" name="Picture 6" descr="main dune.jpg"/>
          <p:cNvPicPr>
            <a:picLocks noChangeAspect="1"/>
          </p:cNvPicPr>
          <p:nvPr/>
        </p:nvPicPr>
        <p:blipFill rotWithShape="1">
          <a:blip r:embed="rId2" cstate="print">
            <a:extLst>
              <a:ext uri="{28A0092B-C50C-407E-A947-70E740481C1C}">
                <a14:useLocalDpi xmlns:a14="http://schemas.microsoft.com/office/drawing/2010/main" val="0"/>
              </a:ext>
            </a:extLst>
          </a:blip>
          <a:srcRect t="26379"/>
          <a:stretch/>
        </p:blipFill>
        <p:spPr>
          <a:xfrm>
            <a:off x="304800" y="5314916"/>
            <a:ext cx="1828800" cy="1009683"/>
          </a:xfrm>
          <a:prstGeom prst="rect">
            <a:avLst/>
          </a:prstGeom>
        </p:spPr>
      </p:pic>
      <p:pic>
        <p:nvPicPr>
          <p:cNvPr id="10" name="Picture 9" descr="JR74_08E_anim1a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828800"/>
            <a:ext cx="5029200" cy="4228233"/>
          </a:xfrm>
          <a:prstGeom prst="rect">
            <a:avLst/>
          </a:prstGeom>
        </p:spPr>
      </p:pic>
      <p:sp>
        <p:nvSpPr>
          <p:cNvPr id="11" name="Curved Left Arrow 10"/>
          <p:cNvSpPr/>
          <p:nvPr/>
        </p:nvSpPr>
        <p:spPr bwMode="auto">
          <a:xfrm>
            <a:off x="8001000" y="2286000"/>
            <a:ext cx="659192" cy="609600"/>
          </a:xfrm>
          <a:prstGeom prst="curvedLeftArrow">
            <a:avLst>
              <a:gd name="adj1" fmla="val 25000"/>
              <a:gd name="adj2" fmla="val 33815"/>
              <a:gd name="adj3" fmla="val 2500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l="3026" t="9050" r="3490" b="5629"/>
          <a:stretch>
            <a:fillRect/>
          </a:stretch>
        </p:blipFill>
        <p:spPr bwMode="auto">
          <a:xfrm>
            <a:off x="304801" y="1447800"/>
            <a:ext cx="1848420" cy="1219200"/>
          </a:xfrm>
          <a:prstGeom prst="rect">
            <a:avLst/>
          </a:prstGeom>
          <a:noFill/>
          <a:ln>
            <a:noFill/>
          </a:ln>
          <a:effectLst/>
          <a:extLst>
            <a:ext uri="{909E8E84-426E-40dd-AFC4-6F175D3DCCD1}">
              <a14:hiddenFill xmlns:a14="http://schemas.microsoft.com/office/drawing/2010/main">
                <a:blipFill dpi="0" rotWithShape="0">
                  <a:blip/>
                  <a:srcRect l="3026" t="9050" r="3490" b="562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1"/>
          <p:cNvPicPr>
            <a:picLocks noChangeAspect="1" noChangeArrowheads="1"/>
          </p:cNvPicPr>
          <p:nvPr/>
        </p:nvPicPr>
        <p:blipFill>
          <a:blip r:embed="rId5">
            <a:extLst>
              <a:ext uri="{28A0092B-C50C-407E-A947-70E740481C1C}">
                <a14:useLocalDpi xmlns:a14="http://schemas.microsoft.com/office/drawing/2010/main" val="0"/>
              </a:ext>
            </a:extLst>
          </a:blip>
          <a:srcRect t="14503" b="6950"/>
          <a:stretch>
            <a:fillRect/>
          </a:stretch>
        </p:blipFill>
        <p:spPr bwMode="auto">
          <a:xfrm>
            <a:off x="304800" y="2819400"/>
            <a:ext cx="1828800" cy="1077133"/>
          </a:xfrm>
          <a:prstGeom prst="rect">
            <a:avLst/>
          </a:prstGeom>
          <a:noFill/>
          <a:ln>
            <a:noFill/>
          </a:ln>
          <a:effectLst/>
          <a:extLst>
            <a:ext uri="{909E8E84-426E-40dd-AFC4-6F175D3DCCD1}">
              <a14:hiddenFill xmlns:a14="http://schemas.microsoft.com/office/drawing/2010/main">
                <a:blipFill dpi="0" rotWithShape="0">
                  <a:blip/>
                  <a:srcRect t="14503" b="695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t="14914" r="6317" b="16319"/>
          <a:stretch>
            <a:fillRect/>
          </a:stretch>
        </p:blipFill>
        <p:spPr bwMode="auto">
          <a:xfrm>
            <a:off x="304800" y="4049081"/>
            <a:ext cx="1839911" cy="1132519"/>
          </a:xfrm>
          <a:prstGeom prst="rect">
            <a:avLst/>
          </a:prstGeom>
          <a:noFill/>
          <a:ln>
            <a:noFill/>
          </a:ln>
          <a:effectLst/>
          <a:extLst>
            <a:ext uri="{909E8E84-426E-40dd-AFC4-6F175D3DCCD1}">
              <a14:hiddenFill xmlns:a14="http://schemas.microsoft.com/office/drawing/2010/main">
                <a:blipFill dpi="0" rotWithShape="0">
                  <a:blip/>
                  <a:srcRect t="14914" r="6317" b="1631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Text Box 16"/>
          <p:cNvSpPr txBox="1">
            <a:spLocks noChangeArrowheads="1"/>
          </p:cNvSpPr>
          <p:nvPr/>
        </p:nvSpPr>
        <p:spPr bwMode="auto">
          <a:xfrm>
            <a:off x="228600" y="1219200"/>
            <a:ext cx="967679" cy="426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dirty="0" smtClean="0">
                <a:solidFill>
                  <a:srgbClr val="000000"/>
                </a:solidFill>
              </a:rPr>
              <a:t>1917 20m ?</a:t>
            </a: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r>
              <a:rPr lang="en-US" sz="1200" dirty="0" smtClean="0">
                <a:solidFill>
                  <a:srgbClr val="000000"/>
                </a:solidFill>
              </a:rPr>
              <a:t>1953 42m</a:t>
            </a: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smtClean="0">
              <a:solidFill>
                <a:srgbClr val="000000"/>
              </a:solidFill>
            </a:endParaRPr>
          </a:p>
          <a:p>
            <a:pPr>
              <a:buClrTx/>
              <a:buFontTx/>
              <a:buNone/>
              <a:defRPr/>
            </a:pPr>
            <a:r>
              <a:rPr lang="en-US" sz="1200" dirty="0" smtClean="0">
                <a:solidFill>
                  <a:srgbClr val="000000"/>
                </a:solidFill>
              </a:rPr>
              <a:t>2008</a:t>
            </a:r>
            <a:r>
              <a:rPr lang="en-US" sz="1200" dirty="0">
                <a:solidFill>
                  <a:srgbClr val="000000"/>
                </a:solidFill>
              </a:rPr>
              <a:t>: 21 </a:t>
            </a:r>
            <a:r>
              <a:rPr lang="en-US" sz="1200" dirty="0" smtClean="0">
                <a:solidFill>
                  <a:srgbClr val="000000"/>
                </a:solidFill>
              </a:rPr>
              <a:t>m</a:t>
            </a: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r>
              <a:rPr lang="en-US" sz="1200" dirty="0" smtClean="0">
                <a:solidFill>
                  <a:srgbClr val="000000"/>
                </a:solidFill>
              </a:rPr>
              <a:t>2012 ??m</a:t>
            </a:r>
            <a:endParaRPr lang="en-US" sz="1200" dirty="0">
              <a:solidFill>
                <a:srgbClr val="000000"/>
              </a:solidFill>
            </a:endParaRPr>
          </a:p>
        </p:txBody>
      </p:sp>
    </p:spTree>
    <p:extLst>
      <p:ext uri="{BB962C8B-B14F-4D97-AF65-F5344CB8AC3E}">
        <p14:creationId xmlns:p14="http://schemas.microsoft.com/office/powerpoint/2010/main" val="24627852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c_iso7408_17m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581400"/>
            <a:ext cx="3536220" cy="2378529"/>
          </a:xfrm>
          <a:prstGeom prst="rect">
            <a:avLst/>
          </a:prstGeom>
        </p:spPr>
      </p:pic>
      <p:sp>
        <p:nvSpPr>
          <p:cNvPr id="4" name="TextBox 3"/>
          <p:cNvSpPr txBox="1"/>
          <p:nvPr/>
        </p:nvSpPr>
        <p:spPr>
          <a:xfrm>
            <a:off x="7010400" y="5428527"/>
            <a:ext cx="484027" cy="253916"/>
          </a:xfrm>
          <a:prstGeom prst="rect">
            <a:avLst/>
          </a:prstGeom>
          <a:noFill/>
        </p:spPr>
        <p:txBody>
          <a:bodyPr wrap="none" rtlCol="0">
            <a:spAutoFit/>
          </a:bodyPr>
          <a:lstStyle/>
          <a:p>
            <a:r>
              <a:rPr lang="en-US" dirty="0" smtClean="0">
                <a:solidFill>
                  <a:srgbClr val="000000"/>
                </a:solidFill>
                <a:latin typeface="+mn-lt"/>
              </a:rPr>
              <a:t>22m</a:t>
            </a:r>
            <a:endParaRPr lang="en-US" dirty="0">
              <a:solidFill>
                <a:srgbClr val="000000"/>
              </a:solidFill>
              <a:latin typeface="+mn-lt"/>
            </a:endParaRPr>
          </a:p>
        </p:txBody>
      </p:sp>
      <p:pic>
        <p:nvPicPr>
          <p:cNvPr id="5" name="Picture 4" descr="stc_iso7408_22m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33800"/>
            <a:ext cx="3553255" cy="2209800"/>
          </a:xfrm>
          <a:prstGeom prst="rect">
            <a:avLst/>
          </a:prstGeom>
        </p:spPr>
      </p:pic>
      <p:pic>
        <p:nvPicPr>
          <p:cNvPr id="6" name="Picture 5" descr="stc_iso7408_15mE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61240"/>
            <a:ext cx="3505200" cy="2157672"/>
          </a:xfrm>
          <a:prstGeom prst="rect">
            <a:avLst/>
          </a:prstGeom>
        </p:spPr>
      </p:pic>
      <p:sp>
        <p:nvSpPr>
          <p:cNvPr id="7" name="TextBox 6"/>
          <p:cNvSpPr txBox="1"/>
          <p:nvPr/>
        </p:nvSpPr>
        <p:spPr>
          <a:xfrm>
            <a:off x="533400" y="3733800"/>
            <a:ext cx="595335" cy="307777"/>
          </a:xfrm>
          <a:prstGeom prst="rect">
            <a:avLst/>
          </a:prstGeom>
          <a:noFill/>
        </p:spPr>
        <p:txBody>
          <a:bodyPr wrap="none" rtlCol="0">
            <a:spAutoFit/>
          </a:bodyPr>
          <a:lstStyle/>
          <a:p>
            <a:r>
              <a:rPr lang="en-US" sz="1600" b="1" dirty="0" smtClean="0">
                <a:solidFill>
                  <a:srgbClr val="000000"/>
                </a:solidFill>
                <a:latin typeface="+mn-lt"/>
              </a:rPr>
              <a:t>17m</a:t>
            </a:r>
            <a:endParaRPr lang="en-US" sz="1600" b="1" dirty="0">
              <a:solidFill>
                <a:srgbClr val="000000"/>
              </a:solidFill>
              <a:latin typeface="+mn-lt"/>
            </a:endParaRPr>
          </a:p>
        </p:txBody>
      </p:sp>
      <p:sp>
        <p:nvSpPr>
          <p:cNvPr id="8" name="Title 1"/>
          <p:cNvSpPr txBox="1">
            <a:spLocks/>
          </p:cNvSpPr>
          <p:nvPr/>
        </p:nvSpPr>
        <p:spPr>
          <a:xfrm>
            <a:off x="424800" y="533400"/>
            <a:ext cx="8229600" cy="762000"/>
          </a:xfrm>
          <a:prstGeom prst="rect">
            <a:avLst/>
          </a:prstGeom>
        </p:spPr>
        <p:txBody>
          <a:bodyPr>
            <a:normAutofit/>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r>
              <a:rPr lang="en-US" dirty="0">
                <a:solidFill>
                  <a:srgbClr val="000090"/>
                </a:solidFill>
              </a:rPr>
              <a:t>E</a:t>
            </a:r>
            <a:r>
              <a:rPr lang="en-US" dirty="0" smtClean="0">
                <a:solidFill>
                  <a:srgbClr val="000090"/>
                </a:solidFill>
              </a:rPr>
              <a:t>volution along contours </a:t>
            </a:r>
            <a:endParaRPr lang="en-US" dirty="0">
              <a:solidFill>
                <a:srgbClr val="000090"/>
              </a:solidFill>
            </a:endParaRPr>
          </a:p>
        </p:txBody>
      </p:sp>
      <p:sp>
        <p:nvSpPr>
          <p:cNvPr id="3" name="TextBox 2"/>
          <p:cNvSpPr txBox="1"/>
          <p:nvPr/>
        </p:nvSpPr>
        <p:spPr>
          <a:xfrm>
            <a:off x="457200" y="1295400"/>
            <a:ext cx="3820477" cy="1669688"/>
          </a:xfrm>
          <a:prstGeom prst="rect">
            <a:avLst/>
          </a:prstGeom>
          <a:noFill/>
        </p:spPr>
        <p:txBody>
          <a:bodyPr wrap="none" rtlCol="0">
            <a:spAutoFit/>
          </a:bodyPr>
          <a:lstStyle/>
          <a:p>
            <a:r>
              <a:rPr lang="en-US" sz="2000" dirty="0" smtClean="0">
                <a:solidFill>
                  <a:schemeClr val="tx1"/>
                </a:solidFill>
                <a:latin typeface="+mn-lt"/>
              </a:rPr>
              <a:t>When and at which elevation</a:t>
            </a:r>
          </a:p>
          <a:p>
            <a:r>
              <a:rPr lang="en-US" sz="2000" dirty="0" smtClean="0">
                <a:solidFill>
                  <a:schemeClr val="tx1"/>
                </a:solidFill>
                <a:latin typeface="+mn-lt"/>
              </a:rPr>
              <a:t>has the dune started to split into</a:t>
            </a:r>
          </a:p>
          <a:p>
            <a:r>
              <a:rPr lang="en-US" sz="2000" dirty="0" smtClean="0">
                <a:solidFill>
                  <a:schemeClr val="tx1"/>
                </a:solidFill>
                <a:latin typeface="+mn-lt"/>
              </a:rPr>
              <a:t>parallel ridges?</a:t>
            </a:r>
          </a:p>
          <a:p>
            <a:endParaRPr lang="en-US" sz="2000" dirty="0" smtClean="0">
              <a:solidFill>
                <a:schemeClr val="tx1"/>
              </a:solidFill>
              <a:latin typeface="+mn-lt"/>
            </a:endParaRPr>
          </a:p>
          <a:p>
            <a:r>
              <a:rPr lang="en-US" sz="2000" dirty="0" smtClean="0">
                <a:solidFill>
                  <a:schemeClr val="tx1"/>
                </a:solidFill>
                <a:latin typeface="+mn-lt"/>
              </a:rPr>
              <a:t>Where and when did </a:t>
            </a:r>
          </a:p>
          <a:p>
            <a:r>
              <a:rPr lang="en-US" sz="2000" dirty="0" smtClean="0">
                <a:solidFill>
                  <a:schemeClr val="tx1"/>
                </a:solidFill>
                <a:latin typeface="+mn-lt"/>
              </a:rPr>
              <a:t>the elevation rebound ?</a:t>
            </a:r>
            <a:endParaRPr lang="en-US" sz="2000" dirty="0">
              <a:solidFill>
                <a:schemeClr val="tx1"/>
              </a:solidFill>
              <a:latin typeface="+mn-lt"/>
            </a:endParaRPr>
          </a:p>
        </p:txBody>
      </p:sp>
      <p:sp>
        <p:nvSpPr>
          <p:cNvPr id="11" name="Text Box 8"/>
          <p:cNvSpPr txBox="1">
            <a:spLocks noChangeArrowheads="1"/>
          </p:cNvSpPr>
          <p:nvPr/>
        </p:nvSpPr>
        <p:spPr bwMode="auto">
          <a:xfrm>
            <a:off x="8534400" y="1752600"/>
            <a:ext cx="3810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lnSpc>
                <a:spcPct val="100000"/>
              </a:lnSpc>
              <a:defRPr/>
            </a:pPr>
            <a:r>
              <a:rPr lang="en-US" sz="1100" dirty="0" smtClean="0">
                <a:solidFill>
                  <a:srgbClr val="000000"/>
                </a:solidFill>
                <a:latin typeface="+mj-lt"/>
              </a:rPr>
              <a:t>2008</a:t>
            </a:r>
          </a:p>
          <a:p>
            <a:pPr algn="r">
              <a:lnSpc>
                <a:spcPct val="100000"/>
              </a:lnSpc>
              <a:defRPr/>
            </a:pPr>
            <a:endParaRPr lang="en-US" sz="1100" dirty="0" smtClean="0">
              <a:solidFill>
                <a:srgbClr val="000000"/>
              </a:solidFill>
              <a:latin typeface="+mj-lt"/>
            </a:endParaRPr>
          </a:p>
          <a:p>
            <a:pPr algn="r">
              <a:lnSpc>
                <a:spcPct val="100000"/>
              </a:lnSpc>
              <a:defRPr/>
            </a:pPr>
            <a:r>
              <a:rPr lang="en-US" sz="1100" dirty="0" smtClean="0">
                <a:solidFill>
                  <a:srgbClr val="000000"/>
                </a:solidFill>
                <a:latin typeface="+mj-lt"/>
              </a:rPr>
              <a:t>2001</a:t>
            </a:r>
          </a:p>
          <a:p>
            <a:pPr algn="r">
              <a:lnSpc>
                <a:spcPct val="100000"/>
              </a:lnSpc>
              <a:defRPr/>
            </a:pPr>
            <a:endParaRPr lang="en-US" sz="1100" dirty="0" smtClean="0">
              <a:solidFill>
                <a:srgbClr val="000000"/>
              </a:solidFill>
              <a:latin typeface="+mj-lt"/>
            </a:endParaRPr>
          </a:p>
          <a:p>
            <a:pPr algn="r">
              <a:lnSpc>
                <a:spcPct val="100000"/>
              </a:lnSpc>
              <a:defRPr/>
            </a:pPr>
            <a:r>
              <a:rPr lang="en-US" sz="1100" dirty="0" smtClean="0">
                <a:solidFill>
                  <a:srgbClr val="000000"/>
                </a:solidFill>
                <a:latin typeface="+mj-lt"/>
              </a:rPr>
              <a:t>1998</a:t>
            </a:r>
          </a:p>
          <a:p>
            <a:pPr algn="r">
              <a:lnSpc>
                <a:spcPct val="100000"/>
              </a:lnSpc>
              <a:defRPr/>
            </a:pPr>
            <a:endParaRPr lang="en-US" sz="1100" dirty="0" smtClean="0">
              <a:solidFill>
                <a:srgbClr val="000000"/>
              </a:solidFill>
              <a:latin typeface="+mj-lt"/>
            </a:endParaRPr>
          </a:p>
          <a:p>
            <a:pPr algn="r">
              <a:lnSpc>
                <a:spcPct val="100000"/>
              </a:lnSpc>
              <a:defRPr/>
            </a:pPr>
            <a:r>
              <a:rPr lang="en-US" sz="1100" dirty="0" smtClean="0">
                <a:solidFill>
                  <a:srgbClr val="000000"/>
                </a:solidFill>
                <a:latin typeface="+mj-lt"/>
              </a:rPr>
              <a:t>1974</a:t>
            </a:r>
          </a:p>
          <a:p>
            <a:pPr algn="r">
              <a:defRPr/>
            </a:pPr>
            <a:endParaRPr lang="en-US" sz="1100" dirty="0" smtClean="0">
              <a:solidFill>
                <a:srgbClr val="000000"/>
              </a:solidFill>
              <a:latin typeface="+mj-lt"/>
            </a:endParaRPr>
          </a:p>
        </p:txBody>
      </p:sp>
      <p:grpSp>
        <p:nvGrpSpPr>
          <p:cNvPr id="13" name="Group 27"/>
          <p:cNvGrpSpPr>
            <a:grpSpLocks/>
          </p:cNvGrpSpPr>
          <p:nvPr/>
        </p:nvGrpSpPr>
        <p:grpSpPr bwMode="auto">
          <a:xfrm>
            <a:off x="3581400" y="2667000"/>
            <a:ext cx="1866900" cy="1389063"/>
            <a:chOff x="5727700" y="3352800"/>
            <a:chExt cx="1866900" cy="1389063"/>
          </a:xfrm>
        </p:grpSpPr>
        <p:sp>
          <p:nvSpPr>
            <p:cNvPr id="14" name="Text Box 3"/>
            <p:cNvSpPr txBox="1">
              <a:spLocks noChangeArrowheads="1"/>
            </p:cNvSpPr>
            <p:nvPr/>
          </p:nvSpPr>
          <p:spPr bwMode="auto">
            <a:xfrm>
              <a:off x="6962775" y="41068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200">
                  <a:solidFill>
                    <a:srgbClr val="000000"/>
                  </a:solidFill>
                </a:rPr>
                <a:t>Y[m]</a:t>
              </a:r>
            </a:p>
          </p:txBody>
        </p:sp>
        <p:sp>
          <p:nvSpPr>
            <p:cNvPr id="15" name="Text Box 4"/>
            <p:cNvSpPr txBox="1">
              <a:spLocks noChangeArrowheads="1"/>
            </p:cNvSpPr>
            <p:nvPr/>
          </p:nvSpPr>
          <p:spPr bwMode="auto">
            <a:xfrm>
              <a:off x="6129338" y="44243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200">
                  <a:solidFill>
                    <a:srgbClr val="000000"/>
                  </a:solidFill>
                </a:rPr>
                <a:t>X[m]</a:t>
              </a:r>
            </a:p>
          </p:txBody>
        </p:sp>
        <p:sp>
          <p:nvSpPr>
            <p:cNvPr id="16" name="Line 5"/>
            <p:cNvSpPr>
              <a:spLocks noChangeShapeType="1"/>
            </p:cNvSpPr>
            <p:nvPr/>
          </p:nvSpPr>
          <p:spPr bwMode="auto">
            <a:xfrm flipV="1">
              <a:off x="6324600" y="3352800"/>
              <a:ext cx="1587" cy="82232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6"/>
            <p:cNvSpPr>
              <a:spLocks noChangeShapeType="1"/>
            </p:cNvSpPr>
            <p:nvPr/>
          </p:nvSpPr>
          <p:spPr bwMode="auto">
            <a:xfrm>
              <a:off x="6324600" y="4191000"/>
              <a:ext cx="655637" cy="158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Text Box 7"/>
            <p:cNvSpPr txBox="1">
              <a:spLocks noChangeArrowheads="1"/>
            </p:cNvSpPr>
            <p:nvPr/>
          </p:nvSpPr>
          <p:spPr bwMode="auto">
            <a:xfrm>
              <a:off x="5727700" y="3386138"/>
              <a:ext cx="7334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400">
                  <a:solidFill>
                    <a:srgbClr val="000000"/>
                  </a:solidFill>
                  <a:latin typeface="Calibri" charset="0"/>
                </a:rPr>
                <a:t>Time</a:t>
              </a:r>
            </a:p>
            <a:p>
              <a:pPr eaLnBrk="1" hangingPunct="1"/>
              <a:r>
                <a:rPr lang="en-US" sz="1400">
                  <a:solidFill>
                    <a:srgbClr val="000000"/>
                  </a:solidFill>
                  <a:latin typeface="Calibri" charset="0"/>
                </a:rPr>
                <a:t>[year]</a:t>
              </a:r>
            </a:p>
          </p:txBody>
        </p:sp>
        <p:sp>
          <p:nvSpPr>
            <p:cNvPr id="19" name="Line 8"/>
            <p:cNvSpPr>
              <a:spLocks noChangeShapeType="1"/>
            </p:cNvSpPr>
            <p:nvPr/>
          </p:nvSpPr>
          <p:spPr bwMode="auto">
            <a:xfrm flipH="1">
              <a:off x="5943599" y="4191000"/>
              <a:ext cx="381000" cy="42062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22" name="Picture 21" descr="legend_bcyr_discrete.png"/>
          <p:cNvPicPr>
            <a:picLocks noChangeAspect="1"/>
          </p:cNvPicPr>
          <p:nvPr/>
        </p:nvPicPr>
        <p:blipFill rotWithShape="1">
          <a:blip r:embed="rId5">
            <a:extLst>
              <a:ext uri="{28A0092B-C50C-407E-A947-70E740481C1C}">
                <a14:useLocalDpi xmlns:a14="http://schemas.microsoft.com/office/drawing/2010/main" val="0"/>
              </a:ext>
            </a:extLst>
          </a:blip>
          <a:srcRect l="10727" t="-717" r="38232"/>
          <a:stretch/>
        </p:blipFill>
        <p:spPr>
          <a:xfrm rot="10800000">
            <a:off x="8229599" y="1828800"/>
            <a:ext cx="228601" cy="1143520"/>
          </a:xfrm>
          <a:prstGeom prst="rect">
            <a:avLst/>
          </a:prstGeom>
        </p:spPr>
      </p:pic>
      <p:sp>
        <p:nvSpPr>
          <p:cNvPr id="23" name="TextBox 22"/>
          <p:cNvSpPr txBox="1"/>
          <p:nvPr/>
        </p:nvSpPr>
        <p:spPr>
          <a:xfrm>
            <a:off x="4724400" y="3883223"/>
            <a:ext cx="595335" cy="307777"/>
          </a:xfrm>
          <a:prstGeom prst="rect">
            <a:avLst/>
          </a:prstGeom>
          <a:noFill/>
        </p:spPr>
        <p:txBody>
          <a:bodyPr wrap="none" rtlCol="0">
            <a:spAutoFit/>
          </a:bodyPr>
          <a:lstStyle/>
          <a:p>
            <a:r>
              <a:rPr lang="en-US" sz="1600" b="1" dirty="0" smtClean="0">
                <a:solidFill>
                  <a:srgbClr val="000000"/>
                </a:solidFill>
                <a:latin typeface="+mn-lt"/>
              </a:rPr>
              <a:t>23m</a:t>
            </a:r>
            <a:endParaRPr lang="en-US" sz="1600" b="1" dirty="0">
              <a:solidFill>
                <a:srgbClr val="000000"/>
              </a:solidFill>
              <a:latin typeface="+mn-lt"/>
            </a:endParaRPr>
          </a:p>
        </p:txBody>
      </p:sp>
      <p:sp>
        <p:nvSpPr>
          <p:cNvPr id="24" name="TextBox 23"/>
          <p:cNvSpPr txBox="1"/>
          <p:nvPr/>
        </p:nvSpPr>
        <p:spPr>
          <a:xfrm>
            <a:off x="4724400" y="1371600"/>
            <a:ext cx="595335" cy="307777"/>
          </a:xfrm>
          <a:prstGeom prst="rect">
            <a:avLst/>
          </a:prstGeom>
          <a:noFill/>
        </p:spPr>
        <p:txBody>
          <a:bodyPr wrap="none" rtlCol="0">
            <a:spAutoFit/>
          </a:bodyPr>
          <a:lstStyle/>
          <a:p>
            <a:r>
              <a:rPr lang="en-US" sz="1600" b="1" dirty="0" smtClean="0">
                <a:solidFill>
                  <a:srgbClr val="000000"/>
                </a:solidFill>
                <a:latin typeface="+mn-lt"/>
              </a:rPr>
              <a:t>15m</a:t>
            </a:r>
            <a:endParaRPr lang="en-US" sz="1600" b="1" dirty="0">
              <a:solidFill>
                <a:srgbClr val="000000"/>
              </a:solidFill>
              <a:latin typeface="+mn-lt"/>
            </a:endParaRPr>
          </a:p>
        </p:txBody>
      </p:sp>
    </p:spTree>
    <p:extLst>
      <p:ext uri="{BB962C8B-B14F-4D97-AF65-F5344CB8AC3E}">
        <p14:creationId xmlns:p14="http://schemas.microsoft.com/office/powerpoint/2010/main" val="36276049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4267200" y="2667000"/>
            <a:ext cx="4724400" cy="297180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pic>
        <p:nvPicPr>
          <p:cNvPr id="6" name="Picture 5" descr="abank1_12_10_10_DTF_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9542" y="2667000"/>
            <a:ext cx="3827658" cy="1981200"/>
          </a:xfrm>
          <a:prstGeom prst="rect">
            <a:avLst/>
          </a:prstGeom>
        </p:spPr>
      </p:pic>
      <p:pic>
        <p:nvPicPr>
          <p:cNvPr id="4" name="Picture 3" descr="abank1_10_20_11_DTF_el.png"/>
          <p:cNvPicPr>
            <a:picLocks noChangeAspect="1"/>
          </p:cNvPicPr>
          <p:nvPr/>
        </p:nvPicPr>
        <p:blipFill rotWithShape="1">
          <a:blip r:embed="rId3">
            <a:extLst>
              <a:ext uri="{28A0092B-C50C-407E-A947-70E740481C1C}">
                <a14:useLocalDpi xmlns:a14="http://schemas.microsoft.com/office/drawing/2010/main"/>
              </a:ext>
            </a:extLst>
          </a:blip>
          <a:srcRect t="6086"/>
          <a:stretch/>
        </p:blipFill>
        <p:spPr>
          <a:xfrm>
            <a:off x="457200" y="4572000"/>
            <a:ext cx="3810000" cy="2056552"/>
          </a:xfrm>
          <a:prstGeom prst="rect">
            <a:avLst/>
          </a:prstGeom>
        </p:spPr>
      </p:pic>
      <p:pic>
        <p:nvPicPr>
          <p:cNvPr id="7" name="Picture 6" descr="elev_lg_horiz.png"/>
          <p:cNvPicPr>
            <a:picLocks noChangeAspect="1"/>
          </p:cNvPicPr>
          <p:nvPr/>
        </p:nvPicPr>
        <p:blipFill rotWithShape="1">
          <a:blip r:embed="rId4">
            <a:extLst>
              <a:ext uri="{28A0092B-C50C-407E-A947-70E740481C1C}">
                <a14:useLocalDpi xmlns:a14="http://schemas.microsoft.com/office/drawing/2010/main"/>
              </a:ext>
            </a:extLst>
          </a:blip>
          <a:srcRect t="11117"/>
          <a:stretch/>
        </p:blipFill>
        <p:spPr>
          <a:xfrm>
            <a:off x="2590800" y="6324600"/>
            <a:ext cx="1676400" cy="228772"/>
          </a:xfrm>
          <a:prstGeom prst="rect">
            <a:avLst/>
          </a:prstGeom>
        </p:spPr>
      </p:pic>
      <p:sp>
        <p:nvSpPr>
          <p:cNvPr id="32" name="TextBox 31"/>
          <p:cNvSpPr txBox="1"/>
          <p:nvPr/>
        </p:nvSpPr>
        <p:spPr>
          <a:xfrm>
            <a:off x="381000" y="2332293"/>
            <a:ext cx="3048000" cy="334707"/>
          </a:xfrm>
          <a:prstGeom prst="rect">
            <a:avLst/>
          </a:prstGeom>
          <a:noFill/>
        </p:spPr>
        <p:txBody>
          <a:bodyPr wrap="square" rtlCol="0">
            <a:spAutoFit/>
          </a:bodyPr>
          <a:lstStyle/>
          <a:p>
            <a:r>
              <a:rPr lang="en-US" sz="1800" dirty="0" smtClean="0">
                <a:solidFill>
                  <a:srgbClr val="000000"/>
                </a:solidFill>
                <a:latin typeface="+mn-lt"/>
              </a:rPr>
              <a:t>First and last scan of 9 total</a:t>
            </a:r>
          </a:p>
        </p:txBody>
      </p:sp>
      <p:pic>
        <p:nvPicPr>
          <p:cNvPr id="23" name="Picture 22" descr="barscal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0000">
            <a:off x="585966" y="4804997"/>
            <a:ext cx="1399933" cy="133041"/>
          </a:xfrm>
          <a:prstGeom prst="rect">
            <a:avLst/>
          </a:prstGeom>
        </p:spPr>
      </p:pic>
      <p:sp>
        <p:nvSpPr>
          <p:cNvPr id="29" name="TextBox 28"/>
          <p:cNvSpPr txBox="1"/>
          <p:nvPr/>
        </p:nvSpPr>
        <p:spPr>
          <a:xfrm>
            <a:off x="2661680" y="6172200"/>
            <a:ext cx="1681720" cy="226985"/>
          </a:xfrm>
          <a:prstGeom prst="rect">
            <a:avLst/>
          </a:prstGeom>
          <a:noFill/>
        </p:spPr>
        <p:txBody>
          <a:bodyPr wrap="none" rtlCol="0">
            <a:spAutoFit/>
          </a:bodyPr>
          <a:lstStyle/>
          <a:p>
            <a:r>
              <a:rPr lang="en-US" sz="1000" dirty="0" smtClean="0">
                <a:solidFill>
                  <a:srgbClr val="000000"/>
                </a:solidFill>
                <a:latin typeface="+mn-lt"/>
              </a:rPr>
              <a:t>distance to base plane [m]</a:t>
            </a:r>
            <a:r>
              <a:rPr lang="en-US" sz="1000" dirty="0" smtClean="0">
                <a:latin typeface="+mn-lt"/>
              </a:rPr>
              <a:t> </a:t>
            </a:r>
            <a:endParaRPr lang="en-US" sz="1000" dirty="0">
              <a:latin typeface="+mn-lt"/>
            </a:endParaRPr>
          </a:p>
        </p:txBody>
      </p:sp>
      <p:pic>
        <p:nvPicPr>
          <p:cNvPr id="30" name="Picture 29" descr="PC100733.JPG"/>
          <p:cNvPicPr>
            <a:picLocks noChangeAspect="1"/>
          </p:cNvPicPr>
          <p:nvPr/>
        </p:nvPicPr>
        <p:blipFill rotWithShape="1">
          <a:blip r:embed="rId6" cstate="screen">
            <a:extLst>
              <a:ext uri="{28A0092B-C50C-407E-A947-70E740481C1C}">
                <a14:useLocalDpi xmlns:a14="http://schemas.microsoft.com/office/drawing/2010/main"/>
              </a:ext>
            </a:extLst>
          </a:blip>
          <a:srcRect t="17028" r="-920" b="24301"/>
          <a:stretch/>
        </p:blipFill>
        <p:spPr>
          <a:xfrm>
            <a:off x="381000" y="990600"/>
            <a:ext cx="3255087" cy="1295400"/>
          </a:xfrm>
          <a:prstGeom prst="rect">
            <a:avLst/>
          </a:prstGeom>
        </p:spPr>
      </p:pic>
      <p:sp>
        <p:nvSpPr>
          <p:cNvPr id="25" name="TextBox 24"/>
          <p:cNvSpPr txBox="1"/>
          <p:nvPr/>
        </p:nvSpPr>
        <p:spPr>
          <a:xfrm>
            <a:off x="4267200" y="1143000"/>
            <a:ext cx="4482471" cy="1276503"/>
          </a:xfrm>
          <a:prstGeom prst="rect">
            <a:avLst/>
          </a:prstGeom>
          <a:noFill/>
        </p:spPr>
        <p:txBody>
          <a:bodyPr wrap="square" rtlCol="0">
            <a:spAutoFit/>
          </a:bodyPr>
          <a:lstStyle/>
          <a:p>
            <a:r>
              <a:rPr lang="en-US" sz="1800" dirty="0" smtClean="0">
                <a:solidFill>
                  <a:schemeClr val="tx1"/>
                </a:solidFill>
                <a:latin typeface="+mn-lt"/>
              </a:rPr>
              <a:t>Where and when was the change between two surveys greater </a:t>
            </a:r>
          </a:p>
          <a:p>
            <a:r>
              <a:rPr lang="en-US" sz="1800" dirty="0" smtClean="0">
                <a:solidFill>
                  <a:schemeClr val="tx1"/>
                </a:solidFill>
                <a:latin typeface="+mn-lt"/>
              </a:rPr>
              <a:t>than 0.5m and what was its pattern?</a:t>
            </a:r>
          </a:p>
          <a:p>
            <a:endParaRPr lang="en-US" sz="1800" dirty="0">
              <a:solidFill>
                <a:schemeClr val="tx1"/>
              </a:solidFill>
              <a:latin typeface="+mn-lt"/>
            </a:endParaRPr>
          </a:p>
          <a:p>
            <a:r>
              <a:rPr lang="en-US" sz="1800" dirty="0" err="1" smtClean="0">
                <a:solidFill>
                  <a:schemeClr val="tx1"/>
                </a:solidFill>
                <a:latin typeface="+mn-lt"/>
              </a:rPr>
              <a:t>Isosurfaces</a:t>
            </a:r>
            <a:r>
              <a:rPr lang="en-US" sz="1800" dirty="0" smtClean="0">
                <a:solidFill>
                  <a:schemeClr val="tx1"/>
                </a:solidFill>
                <a:latin typeface="+mn-lt"/>
              </a:rPr>
              <a:t> of change &gt; 0.5 m</a:t>
            </a:r>
            <a:endParaRPr lang="en-US" sz="1800" dirty="0">
              <a:solidFill>
                <a:schemeClr val="tx1"/>
              </a:solidFill>
              <a:latin typeface="+mn-lt"/>
            </a:endParaRPr>
          </a:p>
        </p:txBody>
      </p:sp>
      <p:pic>
        <p:nvPicPr>
          <p:cNvPr id="27" name="Picture 26" descr="voxel9_isosurf04lossn2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89518" y="2667000"/>
            <a:ext cx="4570957" cy="2209800"/>
          </a:xfrm>
          <a:prstGeom prst="rect">
            <a:avLst/>
          </a:prstGeom>
        </p:spPr>
      </p:pic>
      <p:sp>
        <p:nvSpPr>
          <p:cNvPr id="33" name="TextBox 32"/>
          <p:cNvSpPr txBox="1"/>
          <p:nvPr/>
        </p:nvSpPr>
        <p:spPr>
          <a:xfrm rot="20820000">
            <a:off x="7237937" y="4710032"/>
            <a:ext cx="1933622" cy="253916"/>
          </a:xfrm>
          <a:prstGeom prst="rect">
            <a:avLst/>
          </a:prstGeom>
          <a:noFill/>
        </p:spPr>
        <p:txBody>
          <a:bodyPr wrap="square" rtlCol="0">
            <a:spAutoFit/>
            <a:scene3d>
              <a:camera prst="orthographicFront">
                <a:rot lat="0" lon="0" rev="240000"/>
              </a:camera>
              <a:lightRig rig="threePt" dir="t"/>
            </a:scene3d>
          </a:bodyPr>
          <a:lstStyle/>
          <a:p>
            <a:r>
              <a:rPr lang="en-US" sz="1200" dirty="0" smtClean="0">
                <a:solidFill>
                  <a:srgbClr val="000000"/>
                </a:solidFill>
                <a:latin typeface="+mn-lt"/>
              </a:rPr>
              <a:t>distance difference [m</a:t>
            </a:r>
            <a:r>
              <a:rPr lang="en-US" sz="1200" b="1" dirty="0" smtClean="0">
                <a:solidFill>
                  <a:srgbClr val="000000"/>
                </a:solidFill>
              </a:rPr>
              <a:t>]</a:t>
            </a:r>
            <a:endParaRPr lang="en-US" sz="1200" b="1" dirty="0">
              <a:solidFill>
                <a:srgbClr val="000000"/>
              </a:solidFill>
            </a:endParaRPr>
          </a:p>
        </p:txBody>
      </p:sp>
      <p:pic>
        <p:nvPicPr>
          <p:cNvPr id="34" name="Picture 33" descr="diff_legendhoriz.png"/>
          <p:cNvPicPr>
            <a:picLocks noChangeAspect="1"/>
          </p:cNvPicPr>
          <p:nvPr/>
        </p:nvPicPr>
        <p:blipFill>
          <a:blip r:embed="rId8">
            <a:clrChange>
              <a:clrFrom>
                <a:srgbClr val="FFFFFF"/>
              </a:clrFrom>
              <a:clrTo>
                <a:srgbClr val="FFFFFF">
                  <a:alpha val="0"/>
                </a:srgbClr>
              </a:clrTo>
            </a:clrChange>
            <a:alphaModFix amt="77000"/>
            <a:extLst>
              <a:ext uri="{28A0092B-C50C-407E-A947-70E740481C1C}">
                <a14:useLocalDpi xmlns:a14="http://schemas.microsoft.com/office/drawing/2010/main"/>
              </a:ext>
            </a:extLst>
          </a:blip>
          <a:stretch>
            <a:fillRect/>
          </a:stretch>
        </p:blipFill>
        <p:spPr>
          <a:xfrm rot="20580000">
            <a:off x="6935843" y="4538583"/>
            <a:ext cx="1900549" cy="295273"/>
          </a:xfrm>
          <a:prstGeom prst="rect">
            <a:avLst/>
          </a:prstGeom>
        </p:spPr>
      </p:pic>
      <p:sp>
        <p:nvSpPr>
          <p:cNvPr id="35" name="TextBox 34"/>
          <p:cNvSpPr txBox="1"/>
          <p:nvPr/>
        </p:nvSpPr>
        <p:spPr>
          <a:xfrm rot="825976">
            <a:off x="4784966" y="4789195"/>
            <a:ext cx="1218925" cy="280846"/>
          </a:xfrm>
          <a:prstGeom prst="rect">
            <a:avLst/>
          </a:prstGeom>
          <a:noFill/>
        </p:spPr>
        <p:txBody>
          <a:bodyPr wrap="square" rtlCol="0">
            <a:spAutoFit/>
          </a:bodyPr>
          <a:lstStyle/>
          <a:p>
            <a:r>
              <a:rPr lang="en-US" sz="1400" b="1" dirty="0" smtClean="0">
                <a:solidFill>
                  <a:srgbClr val="000000"/>
                </a:solidFill>
              </a:rPr>
              <a:t>      </a:t>
            </a:r>
            <a:r>
              <a:rPr lang="en-US" sz="1400" dirty="0" smtClean="0">
                <a:solidFill>
                  <a:srgbClr val="000000"/>
                </a:solidFill>
                <a:latin typeface="+mn-lt"/>
              </a:rPr>
              <a:t>epochs</a:t>
            </a:r>
            <a:r>
              <a:rPr lang="en-US" sz="1400" b="1" dirty="0" smtClean="0">
                <a:solidFill>
                  <a:srgbClr val="000000"/>
                </a:solidFill>
              </a:rPr>
              <a:t>      </a:t>
            </a:r>
            <a:endParaRPr lang="en-US" sz="1400" b="1" dirty="0">
              <a:solidFill>
                <a:srgbClr val="000000"/>
              </a:solidFill>
            </a:endParaRPr>
          </a:p>
        </p:txBody>
      </p:sp>
      <p:pic>
        <p:nvPicPr>
          <p:cNvPr id="36" name="Picture 35" descr="timelg.png"/>
          <p:cNvPicPr>
            <a:picLocks noChangeAspect="1"/>
          </p:cNvPicPr>
          <p:nvPr/>
        </p:nvPicPr>
        <p:blipFill>
          <a:blip r:embed="rId9">
            <a:extLst>
              <a:ext uri="{28A0092B-C50C-407E-A947-70E740481C1C}">
                <a14:useLocalDpi xmlns:a14="http://schemas.microsoft.com/office/drawing/2010/main"/>
              </a:ext>
            </a:extLst>
          </a:blip>
          <a:stretch>
            <a:fillRect/>
          </a:stretch>
        </p:blipFill>
        <p:spPr>
          <a:xfrm rot="901464">
            <a:off x="4655051" y="4577085"/>
            <a:ext cx="1841908" cy="295743"/>
          </a:xfrm>
          <a:prstGeom prst="rect">
            <a:avLst/>
          </a:prstGeom>
        </p:spPr>
      </p:pic>
      <p:sp>
        <p:nvSpPr>
          <p:cNvPr id="37" name="Rectangle 1"/>
          <p:cNvSpPr txBox="1">
            <a:spLocks noChangeArrowheads="1"/>
          </p:cNvSpPr>
          <p:nvPr/>
        </p:nvSpPr>
        <p:spPr bwMode="auto">
          <a:xfrm>
            <a:off x="457199" y="152400"/>
            <a:ext cx="8004175"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80"/>
                </a:solidFill>
              </a:rPr>
              <a:t>Monitoring eroding stream bank</a:t>
            </a:r>
            <a:endParaRPr lang="en-US" dirty="0">
              <a:solidFill>
                <a:srgbClr val="000080"/>
              </a:solidFill>
            </a:endParaRPr>
          </a:p>
        </p:txBody>
      </p:sp>
      <p:sp>
        <p:nvSpPr>
          <p:cNvPr id="3" name="Rectangle 2"/>
          <p:cNvSpPr/>
          <p:nvPr/>
        </p:nvSpPr>
        <p:spPr>
          <a:xfrm>
            <a:off x="4419600" y="5715000"/>
            <a:ext cx="4724400" cy="724814"/>
          </a:xfrm>
          <a:prstGeom prst="rect">
            <a:avLst/>
          </a:prstGeom>
        </p:spPr>
        <p:txBody>
          <a:bodyPr wrap="square">
            <a:spAutoFit/>
          </a:bodyPr>
          <a:lstStyle/>
          <a:p>
            <a:r>
              <a:rPr lang="en-US" dirty="0">
                <a:solidFill>
                  <a:schemeClr val="tx1"/>
                </a:solidFill>
              </a:rPr>
              <a:t>Dr. </a:t>
            </a:r>
            <a:r>
              <a:rPr lang="en-US" dirty="0" smtClean="0">
                <a:solidFill>
                  <a:schemeClr val="tx1"/>
                </a:solidFill>
              </a:rPr>
              <a:t>M. </a:t>
            </a:r>
            <a:r>
              <a:rPr lang="en-US" dirty="0" err="1">
                <a:solidFill>
                  <a:schemeClr val="tx1"/>
                </a:solidFill>
              </a:rPr>
              <a:t>Starek</a:t>
            </a:r>
            <a:r>
              <a:rPr lang="en-US" dirty="0">
                <a:solidFill>
                  <a:schemeClr val="tx1"/>
                </a:solidFill>
              </a:rPr>
              <a:t>, </a:t>
            </a:r>
            <a:r>
              <a:rPr lang="en-US" dirty="0" smtClean="0">
                <a:solidFill>
                  <a:schemeClr val="tx1"/>
                </a:solidFill>
              </a:rPr>
              <a:t>N. </a:t>
            </a:r>
            <a:r>
              <a:rPr lang="en-US" dirty="0">
                <a:solidFill>
                  <a:schemeClr val="tx1"/>
                </a:solidFill>
              </a:rPr>
              <a:t>Lyons, </a:t>
            </a:r>
            <a:r>
              <a:rPr lang="en-US" dirty="0" smtClean="0">
                <a:solidFill>
                  <a:schemeClr val="tx1"/>
                </a:solidFill>
              </a:rPr>
              <a:t>K. </a:t>
            </a:r>
            <a:r>
              <a:rPr lang="en-US" dirty="0" err="1">
                <a:solidFill>
                  <a:schemeClr val="tx1"/>
                </a:solidFill>
              </a:rPr>
              <a:t>Cepero</a:t>
            </a:r>
            <a:r>
              <a:rPr lang="en-US" dirty="0">
                <a:solidFill>
                  <a:schemeClr val="tx1"/>
                </a:solidFill>
              </a:rPr>
              <a:t>, Dr. </a:t>
            </a:r>
            <a:r>
              <a:rPr lang="en-US" dirty="0" err="1" smtClean="0">
                <a:solidFill>
                  <a:schemeClr val="tx1"/>
                </a:solidFill>
              </a:rPr>
              <a:t>Wegmann</a:t>
            </a:r>
            <a:endParaRPr lang="en-US" dirty="0">
              <a:solidFill>
                <a:schemeClr val="tx1"/>
              </a:solidFill>
            </a:endParaRPr>
          </a:p>
          <a:p>
            <a:r>
              <a:rPr lang="en-US" dirty="0">
                <a:solidFill>
                  <a:schemeClr val="tx1"/>
                </a:solidFill>
              </a:rPr>
              <a:t>legacy sediment from old millpond, in farmland turned to state </a:t>
            </a:r>
            <a:r>
              <a:rPr lang="en-US" dirty="0" smtClean="0">
                <a:solidFill>
                  <a:schemeClr val="tx1"/>
                </a:solidFill>
              </a:rPr>
              <a:t>park</a:t>
            </a:r>
            <a:endParaRPr lang="en-US" dirty="0">
              <a:solidFill>
                <a:schemeClr val="tx1"/>
              </a:solidFill>
            </a:endParaRPr>
          </a:p>
          <a:p>
            <a:r>
              <a:rPr lang="en-US" dirty="0">
                <a:solidFill>
                  <a:schemeClr val="tx1"/>
                </a:solidFill>
              </a:rPr>
              <a:t>monitoring by Leica Scan terrestrial scanner – 8 epochs 2010 – </a:t>
            </a:r>
            <a:r>
              <a:rPr lang="en-US" dirty="0" smtClean="0">
                <a:solidFill>
                  <a:schemeClr val="tx1"/>
                </a:solidFill>
              </a:rPr>
              <a:t>2012, 1cm </a:t>
            </a:r>
            <a:r>
              <a:rPr lang="en-US" dirty="0">
                <a:solidFill>
                  <a:schemeClr val="tx1"/>
                </a:solidFill>
              </a:rPr>
              <a:t>res DEM</a:t>
            </a:r>
          </a:p>
        </p:txBody>
      </p:sp>
      <p:sp>
        <p:nvSpPr>
          <p:cNvPr id="5" name="TextBox 4"/>
          <p:cNvSpPr txBox="1"/>
          <p:nvPr/>
        </p:nvSpPr>
        <p:spPr>
          <a:xfrm rot="20760000">
            <a:off x="1929734" y="4540737"/>
            <a:ext cx="402674" cy="253916"/>
          </a:xfrm>
          <a:prstGeom prst="rect">
            <a:avLst/>
          </a:prstGeom>
          <a:noFill/>
        </p:spPr>
        <p:txBody>
          <a:bodyPr wrap="none" rtlCol="0">
            <a:spAutoFit/>
          </a:bodyPr>
          <a:lstStyle/>
          <a:p>
            <a:r>
              <a:rPr lang="en-US" dirty="0">
                <a:solidFill>
                  <a:srgbClr val="000000"/>
                </a:solidFill>
                <a:latin typeface="+mn-lt"/>
              </a:rPr>
              <a:t>5</a:t>
            </a:r>
            <a:r>
              <a:rPr lang="en-US" dirty="0" smtClean="0">
                <a:solidFill>
                  <a:srgbClr val="000000"/>
                </a:solidFill>
                <a:latin typeface="+mn-lt"/>
              </a:rPr>
              <a:t>m</a:t>
            </a:r>
            <a:endParaRPr lang="en-US" dirty="0">
              <a:solidFill>
                <a:srgbClr val="000000"/>
              </a:solidFill>
              <a:latin typeface="+mn-lt"/>
            </a:endParaRPr>
          </a:p>
        </p:txBody>
      </p:sp>
    </p:spTree>
    <p:extLst>
      <p:ext uri="{BB962C8B-B14F-4D97-AF65-F5344CB8AC3E}">
        <p14:creationId xmlns:p14="http://schemas.microsoft.com/office/powerpoint/2010/main" val="7736499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lum bright="-4000"/>
            <a:extLst>
              <a:ext uri="{28A0092B-C50C-407E-A947-70E740481C1C}">
                <a14:useLocalDpi xmlns:a14="http://schemas.microsoft.com/office/drawing/2010/main" val="0"/>
              </a:ext>
            </a:extLst>
          </a:blip>
          <a:srcRect l="2708" t="6310" r="7344" b="2185"/>
          <a:stretch>
            <a:fillRect/>
          </a:stretch>
        </p:blipFill>
        <p:spPr bwMode="auto">
          <a:xfrm>
            <a:off x="609600" y="1905000"/>
            <a:ext cx="2967037" cy="4578776"/>
          </a:xfrm>
          <a:prstGeom prst="rect">
            <a:avLst/>
          </a:prstGeom>
          <a:noFill/>
          <a:ln>
            <a:noFill/>
          </a:ln>
          <a:effectLst/>
          <a:extLst>
            <a:ext uri="{909E8E84-426E-40dd-AFC4-6F175D3DCCD1}">
              <a14:hiddenFill xmlns:a14="http://schemas.microsoft.com/office/drawing/2010/main">
                <a:blipFill dpi="0" rotWithShape="0">
                  <a:blip>
                    <a:lum bright="-4000"/>
                  </a:blip>
                  <a:srcRect l="2708" t="6310" r="7344" b="218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66" name="Rectangle 2"/>
          <p:cNvSpPr>
            <a:spLocks noChangeArrowheads="1"/>
          </p:cNvSpPr>
          <p:nvPr/>
        </p:nvSpPr>
        <p:spPr bwMode="auto">
          <a:xfrm>
            <a:off x="955675" y="5816600"/>
            <a:ext cx="2114550"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l="8710" r="6677" b="6200"/>
          <a:stretch>
            <a:fillRect/>
          </a:stretch>
        </p:blipFill>
        <p:spPr bwMode="auto">
          <a:xfrm>
            <a:off x="4406900" y="3025775"/>
            <a:ext cx="4151313" cy="3236913"/>
          </a:xfrm>
          <a:prstGeom prst="rect">
            <a:avLst/>
          </a:prstGeom>
          <a:noFill/>
          <a:ln>
            <a:noFill/>
          </a:ln>
          <a:effectLst/>
          <a:extLst>
            <a:ext uri="{909E8E84-426E-40dd-AFC4-6F175D3DCCD1}">
              <a14:hiddenFill xmlns:a14="http://schemas.microsoft.com/office/drawing/2010/main">
                <a:blipFill dpi="0" rotWithShape="0">
                  <a:blip/>
                  <a:srcRect l="8710" r="6677" b="620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68" name="AutoShape 4"/>
          <p:cNvSpPr>
            <a:spLocks noChangeArrowheads="1"/>
          </p:cNvSpPr>
          <p:nvPr/>
        </p:nvSpPr>
        <p:spPr bwMode="auto">
          <a:xfrm>
            <a:off x="4826000" y="3119438"/>
            <a:ext cx="1236663" cy="2528887"/>
          </a:xfrm>
          <a:prstGeom prst="triangle">
            <a:avLst>
              <a:gd name="adj" fmla="val 27449"/>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69" name="AutoShape 5"/>
          <p:cNvSpPr>
            <a:spLocks noChangeArrowheads="1"/>
          </p:cNvSpPr>
          <p:nvPr/>
        </p:nvSpPr>
        <p:spPr bwMode="auto">
          <a:xfrm>
            <a:off x="6126163" y="3322638"/>
            <a:ext cx="1900237" cy="2640012"/>
          </a:xfrm>
          <a:prstGeom prst="triangle">
            <a:avLst>
              <a:gd name="adj" fmla="val 33491"/>
            </a:avLst>
          </a:prstGeom>
          <a:noFill/>
          <a:ln w="9360">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70" name="AutoShape 6"/>
          <p:cNvSpPr>
            <a:spLocks noChangeArrowheads="1"/>
          </p:cNvSpPr>
          <p:nvPr/>
        </p:nvSpPr>
        <p:spPr bwMode="auto">
          <a:xfrm>
            <a:off x="4948238" y="3100388"/>
            <a:ext cx="1031875" cy="2473325"/>
          </a:xfrm>
          <a:prstGeom prst="triangle">
            <a:avLst>
              <a:gd name="adj" fmla="val 47185"/>
            </a:avLst>
          </a:prstGeom>
          <a:noFill/>
          <a:ln w="9360">
            <a:solidFill>
              <a:srgbClr val="00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71" name="Line 7"/>
          <p:cNvSpPr>
            <a:spLocks noChangeShapeType="1"/>
          </p:cNvSpPr>
          <p:nvPr/>
        </p:nvSpPr>
        <p:spPr bwMode="auto">
          <a:xfrm flipV="1">
            <a:off x="4979988" y="3884613"/>
            <a:ext cx="71437" cy="590550"/>
          </a:xfrm>
          <a:prstGeom prst="line">
            <a:avLst/>
          </a:prstGeom>
          <a:noFill/>
          <a:ln w="45720">
            <a:solidFill>
              <a:srgbClr val="D71B1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6872" name="Line 8"/>
          <p:cNvSpPr>
            <a:spLocks noChangeShapeType="1"/>
          </p:cNvSpPr>
          <p:nvPr/>
        </p:nvSpPr>
        <p:spPr bwMode="auto">
          <a:xfrm flipH="1" flipV="1">
            <a:off x="5405438" y="3875088"/>
            <a:ext cx="234950" cy="538162"/>
          </a:xfrm>
          <a:prstGeom prst="line">
            <a:avLst/>
          </a:prstGeom>
          <a:noFill/>
          <a:ln w="45720">
            <a:solidFill>
              <a:srgbClr val="D71B1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6873" name="Line 9"/>
          <p:cNvSpPr>
            <a:spLocks noChangeShapeType="1"/>
          </p:cNvSpPr>
          <p:nvPr/>
        </p:nvSpPr>
        <p:spPr bwMode="auto">
          <a:xfrm flipH="1">
            <a:off x="5200650" y="3689350"/>
            <a:ext cx="158750" cy="560388"/>
          </a:xfrm>
          <a:prstGeom prst="line">
            <a:avLst/>
          </a:prstGeom>
          <a:noFill/>
          <a:ln w="45720">
            <a:solidFill>
              <a:srgbClr val="00CC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6874" name="Line 10"/>
          <p:cNvSpPr>
            <a:spLocks noChangeShapeType="1"/>
          </p:cNvSpPr>
          <p:nvPr/>
        </p:nvSpPr>
        <p:spPr bwMode="auto">
          <a:xfrm>
            <a:off x="5583238" y="3686175"/>
            <a:ext cx="123825" cy="557213"/>
          </a:xfrm>
          <a:prstGeom prst="line">
            <a:avLst/>
          </a:prstGeom>
          <a:noFill/>
          <a:ln w="45720">
            <a:solidFill>
              <a:srgbClr val="00CC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6875" name="Text Box 11"/>
          <p:cNvSpPr txBox="1">
            <a:spLocks noChangeArrowheads="1"/>
          </p:cNvSpPr>
          <p:nvPr/>
        </p:nvSpPr>
        <p:spPr bwMode="auto">
          <a:xfrm>
            <a:off x="4827588" y="3087688"/>
            <a:ext cx="240823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800" b="1" smtClean="0">
                <a:solidFill>
                  <a:srgbClr val="FF0000"/>
                </a:solidFill>
              </a:rPr>
              <a:t>S        </a:t>
            </a:r>
            <a:r>
              <a:rPr lang="en-US" sz="1800" b="1" smtClean="0">
                <a:solidFill>
                  <a:srgbClr val="00E600"/>
                </a:solidFill>
              </a:rPr>
              <a:t>P1                 P2</a:t>
            </a:r>
          </a:p>
        </p:txBody>
      </p:sp>
      <p:sp>
        <p:nvSpPr>
          <p:cNvPr id="36877" name="Text Box 13"/>
          <p:cNvSpPr txBox="1">
            <a:spLocks noChangeArrowheads="1"/>
          </p:cNvSpPr>
          <p:nvPr/>
        </p:nvSpPr>
        <p:spPr bwMode="auto">
          <a:xfrm>
            <a:off x="5335588" y="5202238"/>
            <a:ext cx="392112"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800" b="1" smtClean="0">
                <a:solidFill>
                  <a:srgbClr val="4C1900"/>
                </a:solidFill>
              </a:rPr>
              <a:t>M</a:t>
            </a:r>
          </a:p>
        </p:txBody>
      </p:sp>
      <p:pic>
        <p:nvPicPr>
          <p:cNvPr id="36881" name="Picture 17"/>
          <p:cNvPicPr>
            <a:picLocks noChangeAspect="1" noChangeArrowheads="1"/>
          </p:cNvPicPr>
          <p:nvPr/>
        </p:nvPicPr>
        <p:blipFill>
          <a:blip r:embed="rId5">
            <a:extLst>
              <a:ext uri="{28A0092B-C50C-407E-A947-70E740481C1C}">
                <a14:useLocalDpi xmlns:a14="http://schemas.microsoft.com/office/drawing/2010/main" val="0"/>
              </a:ext>
            </a:extLst>
          </a:blip>
          <a:srcRect t="13351"/>
          <a:stretch>
            <a:fillRect/>
          </a:stretch>
        </p:blipFill>
        <p:spPr bwMode="auto">
          <a:xfrm>
            <a:off x="4838700" y="6389688"/>
            <a:ext cx="946150" cy="185737"/>
          </a:xfrm>
          <a:prstGeom prst="rect">
            <a:avLst/>
          </a:prstGeom>
          <a:noFill/>
          <a:ln>
            <a:noFill/>
          </a:ln>
          <a:effectLst/>
          <a:extLst>
            <a:ext uri="{909E8E84-426E-40dd-AFC4-6F175D3DCCD1}">
              <a14:hiddenFill xmlns:a14="http://schemas.microsoft.com/office/drawing/2010/main">
                <a:blipFill dpi="0" rotWithShape="0">
                  <a:blip/>
                  <a:srcRect t="1335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82" name="Text Box 18"/>
          <p:cNvSpPr txBox="1">
            <a:spLocks noChangeArrowheads="1"/>
          </p:cNvSpPr>
          <p:nvPr/>
        </p:nvSpPr>
        <p:spPr bwMode="auto">
          <a:xfrm>
            <a:off x="4803775" y="6443663"/>
            <a:ext cx="1112838" cy="2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b="1" smtClean="0">
                <a:solidFill>
                  <a:srgbClr val="000000"/>
                </a:solidFill>
              </a:rPr>
              <a:t>0              400m</a:t>
            </a:r>
          </a:p>
        </p:txBody>
      </p:sp>
      <p:sp>
        <p:nvSpPr>
          <p:cNvPr id="36883" name="AutoShape 19"/>
          <p:cNvSpPr>
            <a:spLocks noChangeArrowheads="1"/>
          </p:cNvSpPr>
          <p:nvPr/>
        </p:nvSpPr>
        <p:spPr bwMode="auto">
          <a:xfrm rot="21000000">
            <a:off x="6294438" y="5053013"/>
            <a:ext cx="169862" cy="228600"/>
          </a:xfrm>
          <a:prstGeom prst="upArrow">
            <a:avLst>
              <a:gd name="adj1" fmla="val 50000"/>
              <a:gd name="adj2" fmla="val 33645"/>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84" name="Text Box 20"/>
          <p:cNvSpPr txBox="1">
            <a:spLocks noChangeArrowheads="1"/>
          </p:cNvSpPr>
          <p:nvPr/>
        </p:nvSpPr>
        <p:spPr bwMode="auto">
          <a:xfrm rot="21000000">
            <a:off x="6256338" y="5103813"/>
            <a:ext cx="242887" cy="19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800" smtClean="0">
                <a:solidFill>
                  <a:srgbClr val="000000"/>
                </a:solidFill>
              </a:rPr>
              <a:t>N</a:t>
            </a:r>
          </a:p>
        </p:txBody>
      </p:sp>
      <p:sp>
        <p:nvSpPr>
          <p:cNvPr id="36885" name="Text Box 21"/>
          <p:cNvSpPr txBox="1">
            <a:spLocks noChangeArrowheads="1"/>
          </p:cNvSpPr>
          <p:nvPr/>
        </p:nvSpPr>
        <p:spPr bwMode="auto">
          <a:xfrm>
            <a:off x="685800" y="377825"/>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1" hangingPunct="1">
              <a:buClrTx/>
              <a:buFontTx/>
              <a:buNone/>
              <a:defRPr/>
            </a:pPr>
            <a:r>
              <a:rPr lang="en-US" sz="3200" b="1" dirty="0" smtClean="0">
                <a:solidFill>
                  <a:srgbClr val="000080"/>
                </a:solidFill>
              </a:rPr>
              <a:t>Tangible Geospatial Modeling System</a:t>
            </a:r>
          </a:p>
        </p:txBody>
      </p:sp>
      <p:sp>
        <p:nvSpPr>
          <p:cNvPr id="36886" name="Text Box 22"/>
          <p:cNvSpPr txBox="1">
            <a:spLocks noChangeArrowheads="1"/>
          </p:cNvSpPr>
          <p:nvPr/>
        </p:nvSpPr>
        <p:spPr bwMode="auto">
          <a:xfrm>
            <a:off x="609600" y="1082675"/>
            <a:ext cx="7848600"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2000" b="1" dirty="0" smtClean="0">
                <a:solidFill>
                  <a:srgbClr val="000000"/>
                </a:solidFill>
              </a:rPr>
              <a:t>Collaborative environment for exploration of terrain change</a:t>
            </a:r>
          </a:p>
          <a:p>
            <a:pPr>
              <a:buClrTx/>
              <a:buFontTx/>
              <a:buNone/>
              <a:defRPr/>
            </a:pPr>
            <a:r>
              <a:rPr lang="en-US" sz="2000" b="1" dirty="0" smtClean="0">
                <a:solidFill>
                  <a:srgbClr val="000000"/>
                </a:solidFill>
              </a:rPr>
              <a:t>impacts on landscape processes: 2009 setup</a:t>
            </a:r>
          </a:p>
          <a:p>
            <a:pPr>
              <a:buClrTx/>
              <a:buFontTx/>
              <a:buNone/>
              <a:defRPr/>
            </a:pPr>
            <a:endParaRPr lang="en-US" sz="2000" b="1" dirty="0" smtClean="0">
              <a:solidFill>
                <a:srgbClr val="000000"/>
              </a:solidFill>
            </a:endParaRPr>
          </a:p>
        </p:txBody>
      </p:sp>
      <p:sp>
        <p:nvSpPr>
          <p:cNvPr id="36887" name="Text Box 23"/>
          <p:cNvSpPr txBox="1">
            <a:spLocks noChangeArrowheads="1"/>
          </p:cNvSpPr>
          <p:nvPr/>
        </p:nvSpPr>
        <p:spPr bwMode="auto">
          <a:xfrm>
            <a:off x="4395788" y="1755775"/>
            <a:ext cx="4040187" cy="121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800" b="1" smtClean="0">
                <a:solidFill>
                  <a:srgbClr val="DC2300"/>
                </a:solidFill>
              </a:rPr>
              <a:t>S: 3D laser scanner</a:t>
            </a:r>
          </a:p>
          <a:p>
            <a:pPr>
              <a:buClrTx/>
              <a:buFontTx/>
              <a:buNone/>
              <a:defRPr/>
            </a:pPr>
            <a:r>
              <a:rPr lang="en-US" sz="1800" b="1" smtClean="0">
                <a:solidFill>
                  <a:srgbClr val="008000"/>
                </a:solidFill>
              </a:rPr>
              <a:t>P: projectors</a:t>
            </a:r>
          </a:p>
          <a:p>
            <a:pPr>
              <a:buClrTx/>
              <a:buFontTx/>
              <a:buNone/>
              <a:defRPr/>
            </a:pPr>
            <a:r>
              <a:rPr lang="en-US" sz="1800" b="1" smtClean="0">
                <a:solidFill>
                  <a:srgbClr val="800000"/>
                </a:solidFill>
              </a:rPr>
              <a:t>M: flexible clay model</a:t>
            </a:r>
          </a:p>
          <a:p>
            <a:pPr>
              <a:buClrTx/>
              <a:buFontTx/>
              <a:buNone/>
              <a:defRPr/>
            </a:pPr>
            <a:r>
              <a:rPr lang="en-US" sz="1800" b="1" smtClean="0">
                <a:solidFill>
                  <a:srgbClr val="000000"/>
                </a:solidFill>
              </a:rPr>
              <a:t>coupled with GRASS GIS</a:t>
            </a:r>
          </a:p>
        </p:txBody>
      </p:sp>
    </p:spTree>
    <p:extLst>
      <p:ext uri="{BB962C8B-B14F-4D97-AF65-F5344CB8AC3E}">
        <p14:creationId xmlns:p14="http://schemas.microsoft.com/office/powerpoint/2010/main" val="23128403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57199" y="474663"/>
            <a:ext cx="8562975" cy="511175"/>
          </a:xfrm>
          <a:ln/>
        </p:spPr>
        <p:txBody>
          <a:bodyPr lIns="123480" rIns="147960"/>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ea typeface="Monaco" pitchFamily="49" charset="0"/>
                <a:cs typeface="Monaco" pitchFamily="49" charset="0"/>
              </a:rPr>
              <a:t>Established academic activities</a:t>
            </a:r>
            <a:endParaRPr lang="en-US" dirty="0">
              <a:solidFill>
                <a:srgbClr val="000066"/>
              </a:solidFill>
              <a:ea typeface="Monaco" pitchFamily="49" charset="0"/>
              <a:cs typeface="Monaco" pitchFamily="49" charset="0"/>
            </a:endParaRPr>
          </a:p>
        </p:txBody>
      </p:sp>
      <p:sp>
        <p:nvSpPr>
          <p:cNvPr id="8196" name="Rectangle 4"/>
          <p:cNvSpPr>
            <a:spLocks noChangeArrowheads="1"/>
          </p:cNvSpPr>
          <p:nvPr/>
        </p:nvSpPr>
        <p:spPr bwMode="auto">
          <a:xfrm>
            <a:off x="533400" y="1371600"/>
            <a:ext cx="58674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chemeClr val="accent1">
                    <a:lumMod val="50000"/>
                  </a:schemeClr>
                </a:solidFill>
                <a:latin typeface="Arial" charset="0"/>
                <a:ea typeface="DejaVu Sans" charset="0"/>
                <a:cs typeface="DejaVu Sans" charset="0"/>
              </a:rPr>
              <a:t>Research</a:t>
            </a:r>
            <a:endParaRPr lang="en-US" sz="2400" b="1" dirty="0">
              <a:solidFill>
                <a:schemeClr val="accent1">
                  <a:lumMod val="50000"/>
                </a:schemeClr>
              </a:solidFill>
              <a:latin typeface="Arial" charset="0"/>
              <a:ea typeface="DejaVu Sans" charset="0"/>
              <a:cs typeface="DejaVu Sans" charset="0"/>
            </a:endParaRP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chemeClr val="tx1">
                    <a:lumMod val="85000"/>
                    <a:lumOff val="15000"/>
                  </a:schemeClr>
                </a:solidFill>
                <a:latin typeface="Arial" charset="0"/>
                <a:ea typeface="DejaVu Sans" charset="0"/>
                <a:cs typeface="DejaVu Sans" charset="0"/>
              </a:rPr>
              <a:t>FOSS4G is used in research labs worldwide: </a:t>
            </a: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a:solidFill>
                  <a:schemeClr val="tx1">
                    <a:lumMod val="85000"/>
                    <a:lumOff val="15000"/>
                  </a:schemeClr>
                </a:solidFill>
                <a:latin typeface="Arial" charset="0"/>
                <a:ea typeface="DejaVu Sans" charset="0"/>
                <a:cs typeface="DejaVu Sans" charset="0"/>
              </a:rPr>
              <a:t>Academic </a:t>
            </a:r>
            <a:r>
              <a:rPr lang="en-US" sz="2000" dirty="0" smtClean="0">
                <a:solidFill>
                  <a:schemeClr val="tx1">
                    <a:lumMod val="85000"/>
                    <a:lumOff val="15000"/>
                  </a:schemeClr>
                </a:solidFill>
                <a:latin typeface="Arial" charset="0"/>
                <a:ea typeface="DejaVu Sans" charset="0"/>
                <a:cs typeface="DejaVu Sans" charset="0"/>
              </a:rPr>
              <a:t>Sessions at FOSS4G </a:t>
            </a:r>
            <a:r>
              <a:rPr lang="en-US" sz="2000" dirty="0">
                <a:solidFill>
                  <a:schemeClr val="tx1">
                    <a:lumMod val="85000"/>
                    <a:lumOff val="15000"/>
                  </a:schemeClr>
                </a:solidFill>
                <a:latin typeface="Arial" charset="0"/>
                <a:ea typeface="DejaVu Sans" charset="0"/>
                <a:cs typeface="DejaVu Sans" charset="0"/>
              </a:rPr>
              <a:t>conference, </a:t>
            </a:r>
            <a:r>
              <a:rPr lang="en-US" sz="2000" dirty="0" smtClean="0">
                <a:solidFill>
                  <a:schemeClr val="tx1">
                    <a:lumMod val="85000"/>
                    <a:lumOff val="15000"/>
                  </a:schemeClr>
                </a:solidFill>
                <a:latin typeface="Arial" charset="0"/>
                <a:ea typeface="DejaVu Sans" charset="0"/>
                <a:cs typeface="DejaVu Sans" charset="0"/>
              </a:rPr>
              <a:t>and meetings: AGU, AAG, NC GIS</a:t>
            </a:r>
            <a:endParaRPr lang="en-US" sz="2000" dirty="0">
              <a:solidFill>
                <a:schemeClr val="tx1">
                  <a:lumMod val="85000"/>
                  <a:lumOff val="15000"/>
                </a:schemeClr>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dirty="0">
              <a:solidFill>
                <a:schemeClr val="accent1">
                  <a:lumMod val="50000"/>
                </a:schemeClr>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chemeClr val="accent1">
                    <a:lumMod val="50000"/>
                  </a:schemeClr>
                </a:solidFill>
                <a:latin typeface="Arial" charset="0"/>
                <a:ea typeface="DejaVu Sans" charset="0"/>
                <a:cs typeface="DejaVu Sans" charset="0"/>
              </a:rPr>
              <a:t>Education</a:t>
            </a:r>
            <a:endParaRPr lang="en-US" sz="2400" b="1" dirty="0" smtClean="0">
              <a:solidFill>
                <a:schemeClr val="tx1">
                  <a:lumMod val="75000"/>
                  <a:lumOff val="25000"/>
                </a:schemeClr>
              </a:solidFill>
              <a:latin typeface="Arial" charset="0"/>
              <a:ea typeface="DejaVu Sans" charset="0"/>
              <a:cs typeface="DejaVu Sans" charset="0"/>
            </a:endParaRPr>
          </a:p>
          <a:p>
            <a:pPr marL="342900" indent="-342900">
              <a:lnSpc>
                <a:spcPct val="95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chemeClr val="tx1">
                    <a:lumMod val="75000"/>
                    <a:lumOff val="25000"/>
                  </a:schemeClr>
                </a:solidFill>
                <a:latin typeface="Arial" charset="0"/>
                <a:ea typeface="DejaVu Sans" charset="0"/>
                <a:cs typeface="DejaVu Sans" charset="0"/>
              </a:rPr>
              <a:t>Short courses and workshops</a:t>
            </a:r>
          </a:p>
          <a:p>
            <a:pPr marL="342900" indent="-342900">
              <a:lnSpc>
                <a:spcPct val="95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chemeClr val="tx1">
                    <a:lumMod val="75000"/>
                    <a:lumOff val="25000"/>
                  </a:schemeClr>
                </a:solidFill>
                <a:latin typeface="Arial" charset="0"/>
                <a:ea typeface="DejaVu Sans" charset="0"/>
                <a:cs typeface="DejaVu Sans" charset="0"/>
              </a:rPr>
              <a:t>Full courses at select universities </a:t>
            </a:r>
          </a:p>
          <a:p>
            <a:pPr marL="342900" indent="-342900">
              <a:lnSpc>
                <a:spcPct val="95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smtClean="0">
              <a:solidFill>
                <a:schemeClr val="tx1">
                  <a:lumMod val="75000"/>
                  <a:lumOff val="25000"/>
                </a:schemeClr>
              </a:solidFill>
              <a:latin typeface="Arial" charset="0"/>
              <a:ea typeface="DejaVu Sans" charset="0"/>
              <a:cs typeface="DejaVu Sans"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chemeClr val="accent1">
                    <a:lumMod val="50000"/>
                  </a:schemeClr>
                </a:solidFill>
                <a:latin typeface="Arial" charset="0"/>
                <a:ea typeface="DejaVu Sans" charset="0"/>
                <a:cs typeface="DejaVu Sans" charset="0"/>
              </a:rPr>
              <a:t>Repositories</a:t>
            </a:r>
            <a:endParaRPr lang="en-US" sz="2800" b="1" dirty="0">
              <a:solidFill>
                <a:srgbClr val="262626"/>
              </a:solidFill>
              <a:latin typeface="Arial" charset="0"/>
              <a:ea typeface="DejaVu Sans" charset="0"/>
              <a:cs typeface="DejaVu Sans" charset="0"/>
            </a:endParaRP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err="1">
                <a:solidFill>
                  <a:srgbClr val="262626"/>
                </a:solidFill>
                <a:latin typeface="Arial" charset="0"/>
                <a:ea typeface="DejaVu Sans" charset="0"/>
                <a:cs typeface="DejaVu Sans" charset="0"/>
              </a:rPr>
              <a:t>ELOGeo</a:t>
            </a:r>
            <a:r>
              <a:rPr lang="en-US" sz="1800" dirty="0">
                <a:solidFill>
                  <a:srgbClr val="262626"/>
                </a:solidFill>
                <a:latin typeface="Arial" charset="0"/>
                <a:ea typeface="DejaVu Sans" charset="0"/>
                <a:cs typeface="DejaVu Sans" charset="0"/>
              </a:rPr>
              <a:t>: Conferences (</a:t>
            </a:r>
            <a:r>
              <a:rPr lang="en-US" sz="1800" dirty="0" smtClean="0">
                <a:solidFill>
                  <a:srgbClr val="262626"/>
                </a:solidFill>
                <a:latin typeface="Arial" charset="0"/>
                <a:ea typeface="DejaVu Sans" charset="0"/>
                <a:cs typeface="DejaVu Sans" charset="0"/>
              </a:rPr>
              <a:t>17)</a:t>
            </a:r>
            <a:r>
              <a:rPr lang="en-US" sz="1800" dirty="0">
                <a:solidFill>
                  <a:srgbClr val="262626"/>
                </a:solidFill>
                <a:latin typeface="Arial" charset="0"/>
                <a:ea typeface="DejaVu Sans" charset="0"/>
                <a:cs typeface="DejaVu Sans" charset="0"/>
              </a:rPr>
              <a:t>, Education (</a:t>
            </a:r>
            <a:r>
              <a:rPr lang="en-US" sz="1800" dirty="0" smtClean="0">
                <a:solidFill>
                  <a:srgbClr val="262626"/>
                </a:solidFill>
                <a:latin typeface="Arial" charset="0"/>
                <a:ea typeface="DejaVu Sans" charset="0"/>
                <a:cs typeface="DejaVu Sans" charset="0"/>
              </a:rPr>
              <a:t>16)</a:t>
            </a:r>
            <a:r>
              <a:rPr lang="en-US" sz="1800" dirty="0">
                <a:solidFill>
                  <a:srgbClr val="262626"/>
                </a:solidFill>
                <a:latin typeface="Arial" charset="0"/>
                <a:ea typeface="DejaVu Sans" charset="0"/>
                <a:cs typeface="DejaVu Sans" charset="0"/>
              </a:rPr>
              <a:t>, Learning (</a:t>
            </a:r>
            <a:r>
              <a:rPr lang="en-US" sz="1800" dirty="0" smtClean="0">
                <a:solidFill>
                  <a:srgbClr val="262626"/>
                </a:solidFill>
                <a:latin typeface="Arial" charset="0"/>
                <a:ea typeface="DejaVu Sans" charset="0"/>
                <a:cs typeface="DejaVu Sans" charset="0"/>
              </a:rPr>
              <a:t>26)</a:t>
            </a:r>
            <a:r>
              <a:rPr lang="en-US" sz="1800" dirty="0">
                <a:solidFill>
                  <a:srgbClr val="262626"/>
                </a:solidFill>
                <a:latin typeface="Arial" charset="0"/>
                <a:ea typeface="DejaVu Sans" charset="0"/>
                <a:cs typeface="DejaVu Sans" charset="0"/>
              </a:rPr>
              <a:t>, Use cases </a:t>
            </a:r>
            <a:r>
              <a:rPr lang="en-US" sz="1800" dirty="0" smtClean="0">
                <a:solidFill>
                  <a:srgbClr val="262626"/>
                </a:solidFill>
                <a:latin typeface="Arial" charset="0"/>
                <a:ea typeface="DejaVu Sans" charset="0"/>
                <a:cs typeface="DejaVu Sans" charset="0"/>
              </a:rPr>
              <a:t>(9) </a:t>
            </a:r>
            <a:r>
              <a:rPr lang="en-US" sz="1800" dirty="0" smtClean="0">
                <a:solidFill>
                  <a:srgbClr val="000000"/>
                </a:solidFill>
                <a:latin typeface="Arial" charset="0"/>
                <a:ea typeface="DejaVu Sans" charset="0"/>
                <a:cs typeface="DejaVu Sans" charset="0"/>
              </a:rPr>
              <a:t> </a:t>
            </a:r>
            <a:endParaRPr lang="en-US" sz="1800" dirty="0">
              <a:solidFill>
                <a:srgbClr val="000000"/>
              </a:solidFill>
              <a:latin typeface="Arial" charset="0"/>
              <a:ea typeface="DejaVu Sans" charset="0"/>
              <a:cs typeface="DejaVu Sans" charset="0"/>
            </a:endParaRP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err="1">
                <a:solidFill>
                  <a:srgbClr val="262626"/>
                </a:solidFill>
                <a:latin typeface="Arial" charset="0"/>
                <a:ea typeface="DejaVu Sans" charset="0"/>
                <a:cs typeface="DejaVu Sans" charset="0"/>
              </a:rPr>
              <a:t>OSGeo</a:t>
            </a:r>
            <a:r>
              <a:rPr lang="en-US" sz="2000" dirty="0">
                <a:solidFill>
                  <a:srgbClr val="262626"/>
                </a:solidFill>
                <a:latin typeface="Arial" charset="0"/>
                <a:ea typeface="DejaVu Sans" charset="0"/>
                <a:cs typeface="DejaVu Sans" charset="0"/>
              </a:rPr>
              <a:t> </a:t>
            </a:r>
            <a:r>
              <a:rPr lang="en-US" sz="2000" dirty="0" err="1">
                <a:solidFill>
                  <a:srgbClr val="262626"/>
                </a:solidFill>
                <a:latin typeface="Arial" charset="0"/>
                <a:ea typeface="DejaVu Sans" charset="0"/>
                <a:cs typeface="DejaVu Sans" charset="0"/>
              </a:rPr>
              <a:t>Edu</a:t>
            </a:r>
            <a:r>
              <a:rPr lang="en-US" sz="2000" dirty="0">
                <a:solidFill>
                  <a:srgbClr val="262626"/>
                </a:solidFill>
                <a:latin typeface="Arial" charset="0"/>
                <a:ea typeface="DejaVu Sans" charset="0"/>
                <a:cs typeface="DejaVu Sans" charset="0"/>
              </a:rPr>
              <a:t> repository, </a:t>
            </a:r>
            <a:r>
              <a:rPr lang="en-US" sz="2000" dirty="0" err="1" smtClean="0">
                <a:solidFill>
                  <a:srgbClr val="262626"/>
                </a:solidFill>
                <a:latin typeface="Arial" charset="0"/>
                <a:ea typeface="DejaVu Sans" charset="0"/>
                <a:cs typeface="DejaVu Sans" charset="0"/>
              </a:rPr>
              <a:t>svn</a:t>
            </a:r>
            <a:endParaRPr lang="en-US" sz="2400" b="1" dirty="0" smtClean="0">
              <a:solidFill>
                <a:schemeClr val="accent1">
                  <a:lumMod val="50000"/>
                </a:schemeClr>
              </a:solidFill>
              <a:latin typeface="Arial" charset="0"/>
              <a:ea typeface="DejaVu Sans" charset="0"/>
              <a:cs typeface="DejaVu Sans" charset="0"/>
            </a:endParaRPr>
          </a:p>
          <a:p>
            <a: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chemeClr val="accent1">
                    <a:lumMod val="50000"/>
                  </a:schemeClr>
                </a:solidFill>
                <a:latin typeface="Arial" charset="0"/>
                <a:ea typeface="DejaVu Sans" charset="0"/>
                <a:cs typeface="DejaVu Sans" charset="0"/>
              </a:rPr>
              <a:t> </a:t>
            </a:r>
            <a:endParaRPr lang="en-US" sz="2000" b="1" dirty="0" smtClean="0">
              <a:solidFill>
                <a:srgbClr val="000000"/>
              </a:solidFill>
              <a:latin typeface="Arial" charset="0"/>
              <a:ea typeface="DejaVu Sans" charset="0"/>
              <a:cs typeface="DejaVu Sans" charset="0"/>
            </a:endParaRPr>
          </a:p>
        </p:txBody>
      </p:sp>
      <p:pic>
        <p:nvPicPr>
          <p:cNvPr id="9" name="Picture 8" descr="osgeoli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803900"/>
            <a:ext cx="4038600" cy="673100"/>
          </a:xfrm>
          <a:prstGeom prst="rect">
            <a:avLst/>
          </a:prstGeom>
        </p:spPr>
      </p:pic>
      <p:sp>
        <p:nvSpPr>
          <p:cNvPr id="19" name="Rectangle 2"/>
          <p:cNvSpPr>
            <a:spLocks noChangeArrowheads="1"/>
          </p:cNvSpPr>
          <p:nvPr/>
        </p:nvSpPr>
        <p:spPr bwMode="auto">
          <a:xfrm>
            <a:off x="6553200" y="3039151"/>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Rectangle 3"/>
          <p:cNvSpPr>
            <a:spLocks noChangeArrowheads="1"/>
          </p:cNvSpPr>
          <p:nvPr/>
        </p:nvSpPr>
        <p:spPr bwMode="auto">
          <a:xfrm>
            <a:off x="6553200" y="1896151"/>
            <a:ext cx="184150"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3" name="Picture 22" descr="GRASS_usersUS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3877351"/>
            <a:ext cx="2209800" cy="1609049"/>
          </a:xfrm>
          <a:prstGeom prst="rect">
            <a:avLst/>
          </a:prstGeom>
        </p:spPr>
      </p:pic>
      <p:pic>
        <p:nvPicPr>
          <p:cNvPr id="24" name="Picture 23" descr="GRASS_usersEur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1761050"/>
            <a:ext cx="2218854" cy="1972803"/>
          </a:xfrm>
          <a:prstGeom prst="rect">
            <a:avLst/>
          </a:prstGeom>
        </p:spPr>
      </p:pic>
      <p:pic>
        <p:nvPicPr>
          <p:cNvPr id="25" name="Picture 24" descr="GRASSusers_japan.png"/>
          <p:cNvPicPr>
            <a:picLocks noChangeAspect="1"/>
          </p:cNvPicPr>
          <p:nvPr/>
        </p:nvPicPr>
        <p:blipFill rotWithShape="1">
          <a:blip r:embed="rId6">
            <a:extLst>
              <a:ext uri="{28A0092B-C50C-407E-A947-70E740481C1C}">
                <a14:useLocalDpi xmlns:a14="http://schemas.microsoft.com/office/drawing/2010/main" val="0"/>
              </a:ext>
            </a:extLst>
          </a:blip>
          <a:srcRect t="9566" b="20289"/>
          <a:stretch/>
        </p:blipFill>
        <p:spPr>
          <a:xfrm>
            <a:off x="6858000" y="5095240"/>
            <a:ext cx="1306386" cy="1229360"/>
          </a:xfrm>
          <a:prstGeom prst="rect">
            <a:avLst/>
          </a:prstGeom>
        </p:spPr>
      </p:pic>
      <p:pic>
        <p:nvPicPr>
          <p:cNvPr id="26" name="Picture 25"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0" y="27343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27" name="Picture 26"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8200" y="43345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28" name="Picture 27"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0400" y="29629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29" name="Picture 28"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600" y="32677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30" name="Picture 29"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7600" y="30391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31" name="Picture 30"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600" y="47155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32" name="Picture 31"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3400" y="46393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33" name="Picture 32"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3800" y="5918200"/>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34" name="Picture 33"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200" y="42583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35" name="Picture 34"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5800" y="41821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36" name="Picture 35"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8200" y="41059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37" name="Picture 36"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5503" y="2581951"/>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sp>
        <p:nvSpPr>
          <p:cNvPr id="38" name="TextBox 37"/>
          <p:cNvSpPr txBox="1"/>
          <p:nvPr/>
        </p:nvSpPr>
        <p:spPr>
          <a:xfrm>
            <a:off x="6324600" y="1219200"/>
            <a:ext cx="2438399" cy="463973"/>
          </a:xfrm>
          <a:prstGeom prst="rect">
            <a:avLst/>
          </a:prstGeom>
          <a:noFill/>
        </p:spPr>
        <p:txBody>
          <a:bodyPr wrap="square" rtlCol="0">
            <a:spAutoFit/>
          </a:bodyPr>
          <a:lstStyle/>
          <a:p>
            <a:r>
              <a:rPr lang="en-US" sz="1400" dirty="0" smtClean="0">
                <a:solidFill>
                  <a:srgbClr val="000000"/>
                </a:solidFill>
                <a:latin typeface="+mn-lt"/>
              </a:rPr>
              <a:t>sample university programs with open source GIS</a:t>
            </a:r>
            <a:endParaRPr lang="en-US" sz="1400" dirty="0">
              <a:solidFill>
                <a:srgbClr val="000000"/>
              </a:solidFill>
              <a:latin typeface="+mn-lt"/>
            </a:endParaRPr>
          </a:p>
        </p:txBody>
      </p:sp>
      <p:pic>
        <p:nvPicPr>
          <p:cNvPr id="39" name="Picture 38" descr="osgeo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6903" y="4512552"/>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78267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955675" y="5816600"/>
            <a:ext cx="2114550"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85" name="Text Box 21"/>
          <p:cNvSpPr txBox="1">
            <a:spLocks noChangeArrowheads="1"/>
          </p:cNvSpPr>
          <p:nvPr/>
        </p:nvSpPr>
        <p:spPr bwMode="auto">
          <a:xfrm>
            <a:off x="685800" y="38100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1" hangingPunct="1">
              <a:buClrTx/>
              <a:buFontTx/>
              <a:buNone/>
              <a:defRPr/>
            </a:pPr>
            <a:r>
              <a:rPr lang="en-US" sz="3200" b="1" dirty="0" smtClean="0">
                <a:solidFill>
                  <a:srgbClr val="000080"/>
                </a:solidFill>
              </a:rPr>
              <a:t>Tangible Geospatial Modeling System</a:t>
            </a:r>
          </a:p>
        </p:txBody>
      </p:sp>
      <p:pic>
        <p:nvPicPr>
          <p:cNvPr id="3" name="Picture 2" descr="tangeoms_phone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143001"/>
            <a:ext cx="1312730" cy="2057399"/>
          </a:xfrm>
          <a:prstGeom prst="rect">
            <a:avLst/>
          </a:prstGeom>
        </p:spPr>
      </p:pic>
      <p:pic>
        <p:nvPicPr>
          <p:cNvPr id="4" name="Picture 3" descr="tangeoms_hel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143000"/>
            <a:ext cx="3088030" cy="2057400"/>
          </a:xfrm>
          <a:prstGeom prst="rect">
            <a:avLst/>
          </a:prstGeom>
        </p:spPr>
      </p:pic>
      <p:pic>
        <p:nvPicPr>
          <p:cNvPr id="5" name="Picture 4" descr="tangeoms_hela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143000"/>
            <a:ext cx="3352800" cy="5029200"/>
          </a:xfrm>
          <a:prstGeom prst="rect">
            <a:avLst/>
          </a:prstGeom>
        </p:spPr>
      </p:pic>
      <p:pic>
        <p:nvPicPr>
          <p:cNvPr id="8" name="Picture 7" descr="JRmodif_orthosm.jpg"/>
          <p:cNvPicPr>
            <a:picLocks noChangeAspect="1"/>
          </p:cNvPicPr>
          <p:nvPr/>
        </p:nvPicPr>
        <p:blipFill rotWithShape="1">
          <a:blip r:embed="rId6">
            <a:extLst>
              <a:ext uri="{28A0092B-C50C-407E-A947-70E740481C1C}">
                <a14:useLocalDpi xmlns:a14="http://schemas.microsoft.com/office/drawing/2010/main" val="0"/>
              </a:ext>
            </a:extLst>
          </a:blip>
          <a:srcRect t="7771" b="7597"/>
          <a:stretch/>
        </p:blipFill>
        <p:spPr>
          <a:xfrm>
            <a:off x="6858000" y="4038600"/>
            <a:ext cx="2100887" cy="1250797"/>
          </a:xfrm>
          <a:prstGeom prst="rect">
            <a:avLst/>
          </a:prstGeom>
        </p:spPr>
      </p:pic>
    </p:spTree>
    <p:extLst>
      <p:ext uri="{BB962C8B-B14F-4D97-AF65-F5344CB8AC3E}">
        <p14:creationId xmlns:p14="http://schemas.microsoft.com/office/powerpoint/2010/main" val="17708217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955675" y="5816600"/>
            <a:ext cx="2114550"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85" name="Text Box 21"/>
          <p:cNvSpPr txBox="1">
            <a:spLocks noChangeArrowheads="1"/>
          </p:cNvSpPr>
          <p:nvPr/>
        </p:nvSpPr>
        <p:spPr bwMode="auto">
          <a:xfrm>
            <a:off x="685800" y="38100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1" hangingPunct="1">
              <a:buClrTx/>
              <a:buFontTx/>
              <a:buNone/>
              <a:defRPr/>
            </a:pPr>
            <a:r>
              <a:rPr lang="en-US" sz="3200" b="1" dirty="0" smtClean="0">
                <a:solidFill>
                  <a:srgbClr val="000080"/>
                </a:solidFill>
              </a:rPr>
              <a:t>Tangible Geospatial Modeling System</a:t>
            </a:r>
          </a:p>
        </p:txBody>
      </p:sp>
      <p:pic>
        <p:nvPicPr>
          <p:cNvPr id="3" name="Picture 2" descr="tangeoms_phone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143001"/>
            <a:ext cx="1312730" cy="2057399"/>
          </a:xfrm>
          <a:prstGeom prst="rect">
            <a:avLst/>
          </a:prstGeom>
        </p:spPr>
      </p:pic>
      <p:pic>
        <p:nvPicPr>
          <p:cNvPr id="4" name="Picture 3" descr="tangeoms_hel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143000"/>
            <a:ext cx="3088030" cy="2057400"/>
          </a:xfrm>
          <a:prstGeom prst="rect">
            <a:avLst/>
          </a:prstGeom>
        </p:spPr>
      </p:pic>
      <p:pic>
        <p:nvPicPr>
          <p:cNvPr id="5" name="Picture 4" descr="tangeoms_hela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143000"/>
            <a:ext cx="3352800" cy="5029200"/>
          </a:xfrm>
          <a:prstGeom prst="rect">
            <a:avLst/>
          </a:prstGeom>
        </p:spPr>
      </p:pic>
      <p:pic>
        <p:nvPicPr>
          <p:cNvPr id="8" name="Picture 7" descr="JRmodif_orthosm.jpg"/>
          <p:cNvPicPr>
            <a:picLocks noChangeAspect="1"/>
          </p:cNvPicPr>
          <p:nvPr/>
        </p:nvPicPr>
        <p:blipFill rotWithShape="1">
          <a:blip r:embed="rId6">
            <a:extLst>
              <a:ext uri="{28A0092B-C50C-407E-A947-70E740481C1C}">
                <a14:useLocalDpi xmlns:a14="http://schemas.microsoft.com/office/drawing/2010/main" val="0"/>
              </a:ext>
            </a:extLst>
          </a:blip>
          <a:srcRect t="7771" b="7597"/>
          <a:stretch/>
        </p:blipFill>
        <p:spPr>
          <a:xfrm>
            <a:off x="6858000" y="4038600"/>
            <a:ext cx="2100887" cy="1250797"/>
          </a:xfrm>
          <a:prstGeom prst="rect">
            <a:avLst/>
          </a:prstGeom>
        </p:spPr>
      </p:pic>
      <p:pic>
        <p:nvPicPr>
          <p:cNvPr id="2" name="Picture 1" descr="dunebreach.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6370" y="3352800"/>
            <a:ext cx="2613030" cy="2667000"/>
          </a:xfrm>
          <a:prstGeom prst="rect">
            <a:avLst/>
          </a:prstGeom>
        </p:spPr>
      </p:pic>
    </p:spTree>
    <p:extLst>
      <p:ext uri="{BB962C8B-B14F-4D97-AF65-F5344CB8AC3E}">
        <p14:creationId xmlns:p14="http://schemas.microsoft.com/office/powerpoint/2010/main" val="15052607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457200" y="228601"/>
            <a:ext cx="8020050" cy="838200"/>
          </a:xfrm>
          <a:ln/>
        </p:spPr>
        <p:txBody>
          <a:bodyPr/>
          <a:lstStyle/>
          <a:p>
            <a:pPr>
              <a:lnSpc>
                <a:spcPct val="100000"/>
              </a:lnSpc>
              <a:tabLst>
                <a:tab pos="127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b="1" dirty="0" smtClean="0">
                <a:solidFill>
                  <a:srgbClr val="000080"/>
                </a:solidFill>
              </a:rPr>
              <a:t>Future of Open source GIS at NCSU</a:t>
            </a:r>
            <a:endParaRPr lang="en-US" b="1" dirty="0">
              <a:solidFill>
                <a:srgbClr val="000080"/>
              </a:solidFill>
            </a:endParaRPr>
          </a:p>
        </p:txBody>
      </p:sp>
      <p:sp>
        <p:nvSpPr>
          <p:cNvPr id="17410" name="Text Box 2"/>
          <p:cNvSpPr txBox="1">
            <a:spLocks noChangeArrowheads="1"/>
          </p:cNvSpPr>
          <p:nvPr/>
        </p:nvSpPr>
        <p:spPr bwMode="auto">
          <a:xfrm>
            <a:off x="533400" y="1295400"/>
            <a:ext cx="5494337" cy="510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5pPr>
            <a:lvl6pPr marL="2514600" indent="-228600" defTabSz="449263" fontAlgn="base">
              <a:lnSpc>
                <a:spcPct val="85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6pPr>
            <a:lvl7pPr marL="2971800" indent="-228600" defTabSz="449263" fontAlgn="base">
              <a:lnSpc>
                <a:spcPct val="85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7pPr>
            <a:lvl8pPr marL="3429000" indent="-228600" defTabSz="449263" fontAlgn="base">
              <a:lnSpc>
                <a:spcPct val="85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8pPr>
            <a:lvl9pPr marL="3886200" indent="-228600" defTabSz="449263" fontAlgn="base">
              <a:lnSpc>
                <a:spcPct val="85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Bitstream Vera Sans" charset="0"/>
                <a:ea typeface="DejaVu Sans" charset="0"/>
                <a:cs typeface="DejaVu Sans" charset="0"/>
              </a:defRPr>
            </a:lvl9pPr>
          </a:lstStyle>
          <a:p>
            <a:pPr>
              <a:lnSpc>
                <a:spcPct val="100000"/>
              </a:lnSpc>
            </a:pPr>
            <a:r>
              <a:rPr lang="en-US" sz="2400" b="1" dirty="0" smtClean="0">
                <a:latin typeface="Arial" charset="0"/>
              </a:rPr>
              <a:t>OSGeo Research and </a:t>
            </a:r>
            <a:r>
              <a:rPr lang="en-US" sz="2400" b="1" dirty="0">
                <a:latin typeface="Arial" charset="0"/>
              </a:rPr>
              <a:t>D</a:t>
            </a:r>
            <a:r>
              <a:rPr lang="en-US" sz="2400" b="1" dirty="0" smtClean="0">
                <a:latin typeface="Arial" charset="0"/>
              </a:rPr>
              <a:t>evelopment Laboratory network collaborations</a:t>
            </a:r>
          </a:p>
          <a:p>
            <a:pPr>
              <a:lnSpc>
                <a:spcPct val="100000"/>
              </a:lnSpc>
            </a:pPr>
            <a:r>
              <a:rPr lang="de-DE" sz="1800" kern="0" dirty="0">
                <a:latin typeface="+mn-lt"/>
                <a:ea typeface="ＭＳ Ｐゴシック" charset="0"/>
              </a:rPr>
              <a:t>http://</a:t>
            </a:r>
            <a:r>
              <a:rPr lang="de-DE" sz="1800" kern="0" dirty="0" err="1">
                <a:latin typeface="+mn-lt"/>
                <a:ea typeface="ＭＳ Ｐゴシック" charset="0"/>
              </a:rPr>
              <a:t>wiki.osgeo.org</a:t>
            </a:r>
            <a:r>
              <a:rPr lang="de-DE" sz="1800" kern="0" dirty="0">
                <a:latin typeface="+mn-lt"/>
                <a:ea typeface="ＭＳ Ｐゴシック" charset="0"/>
              </a:rPr>
              <a:t>/</a:t>
            </a:r>
            <a:r>
              <a:rPr lang="de-DE" sz="1800" kern="0" dirty="0" err="1">
                <a:latin typeface="+mn-lt"/>
                <a:ea typeface="ＭＳ Ｐゴシック" charset="0"/>
              </a:rPr>
              <a:t>wiki</a:t>
            </a:r>
            <a:r>
              <a:rPr lang="de-DE" sz="1800" kern="0" dirty="0">
                <a:latin typeface="+mn-lt"/>
                <a:ea typeface="ＭＳ Ｐゴシック" charset="0"/>
              </a:rPr>
              <a:t>/</a:t>
            </a:r>
            <a:r>
              <a:rPr lang="de-DE" sz="1800" kern="0" dirty="0" err="1">
                <a:latin typeface="+mn-lt"/>
                <a:ea typeface="ＭＳ Ｐゴシック" charset="0"/>
              </a:rPr>
              <a:t>Edu_current_initiatives</a:t>
            </a:r>
            <a:r>
              <a:rPr lang="en-GB" sz="1800" kern="0" dirty="0">
                <a:latin typeface="+mn-lt"/>
                <a:ea typeface="ＭＳ Ｐゴシック" charset="0"/>
              </a:rPr>
              <a:t> </a:t>
            </a:r>
          </a:p>
          <a:p>
            <a:pPr>
              <a:lnSpc>
                <a:spcPct val="100000"/>
              </a:lnSpc>
            </a:pPr>
            <a:endParaRPr lang="en-US" sz="2400" b="1" dirty="0" smtClean="0">
              <a:latin typeface="Arial" charset="0"/>
            </a:endParaRPr>
          </a:p>
          <a:p>
            <a:pPr>
              <a:lnSpc>
                <a:spcPct val="100000"/>
              </a:lnSpc>
            </a:pPr>
            <a:r>
              <a:rPr lang="en-US" sz="2400" b="1" dirty="0" smtClean="0">
                <a:latin typeface="Arial" charset="0"/>
              </a:rPr>
              <a:t>Extending </a:t>
            </a:r>
            <a:r>
              <a:rPr lang="en-US" sz="2400" b="1" dirty="0" smtClean="0">
                <a:solidFill>
                  <a:srgbClr val="008000"/>
                </a:solidFill>
                <a:latin typeface="Arial" charset="0"/>
              </a:rPr>
              <a:t>FOSS4G academy</a:t>
            </a:r>
          </a:p>
          <a:p>
            <a:pPr marL="342900" indent="-342900">
              <a:lnSpc>
                <a:spcPct val="100000"/>
              </a:lnSpc>
              <a:buFont typeface="Arial"/>
              <a:buChar char="•"/>
            </a:pPr>
            <a:r>
              <a:rPr lang="en-US" sz="2000" dirty="0">
                <a:latin typeface="Arial" charset="0"/>
              </a:rPr>
              <a:t>c</a:t>
            </a:r>
            <a:r>
              <a:rPr lang="en-US" sz="2000" dirty="0" smtClean="0">
                <a:latin typeface="Arial" charset="0"/>
              </a:rPr>
              <a:t>ontinue incorporating open source geospatial into existing and new courses, </a:t>
            </a:r>
          </a:p>
          <a:p>
            <a:pPr marL="342900" indent="-342900">
              <a:lnSpc>
                <a:spcPct val="100000"/>
              </a:lnSpc>
              <a:buFont typeface="Arial"/>
              <a:buChar char="•"/>
            </a:pPr>
            <a:r>
              <a:rPr lang="en-US" sz="2000" dirty="0" smtClean="0">
                <a:latin typeface="Arial" charset="0"/>
              </a:rPr>
              <a:t>more focus on software development skills</a:t>
            </a:r>
          </a:p>
          <a:p>
            <a:pPr marL="342900" indent="-342900">
              <a:lnSpc>
                <a:spcPct val="100000"/>
              </a:lnSpc>
              <a:buFont typeface="Arial"/>
              <a:buChar char="•"/>
            </a:pPr>
            <a:r>
              <a:rPr lang="en-US" sz="2000" dirty="0" smtClean="0">
                <a:latin typeface="Arial" charset="0"/>
              </a:rPr>
              <a:t>in-class and on-line delivery</a:t>
            </a:r>
          </a:p>
          <a:p>
            <a:pPr>
              <a:lnSpc>
                <a:spcPct val="100000"/>
              </a:lnSpc>
            </a:pPr>
            <a:endParaRPr lang="en-US" sz="2400" b="1" dirty="0">
              <a:latin typeface="Arial" charset="0"/>
            </a:endParaRPr>
          </a:p>
          <a:p>
            <a:pPr>
              <a:lnSpc>
                <a:spcPct val="100000"/>
              </a:lnSpc>
            </a:pPr>
            <a:r>
              <a:rPr lang="en-US" sz="2400" b="1" dirty="0" smtClean="0">
                <a:latin typeface="Arial" charset="0"/>
              </a:rPr>
              <a:t>State of the art </a:t>
            </a:r>
            <a:r>
              <a:rPr lang="en-US" sz="2400" b="1" dirty="0" smtClean="0">
                <a:solidFill>
                  <a:srgbClr val="008000"/>
                </a:solidFill>
                <a:latin typeface="Arial" charset="0"/>
              </a:rPr>
              <a:t>technology lab</a:t>
            </a:r>
            <a:r>
              <a:rPr lang="en-US" sz="2400" b="1" dirty="0" smtClean="0">
                <a:latin typeface="Arial" charset="0"/>
              </a:rPr>
              <a:t>: combine proprietary and open source technology</a:t>
            </a:r>
          </a:p>
          <a:p>
            <a:pPr>
              <a:lnSpc>
                <a:spcPct val="100000"/>
              </a:lnSpc>
            </a:pPr>
            <a:endParaRPr lang="en-US" sz="2400" b="1" dirty="0" smtClean="0">
              <a:latin typeface="Arial" charset="0"/>
            </a:endParaRPr>
          </a:p>
          <a:p>
            <a:pPr>
              <a:lnSpc>
                <a:spcPct val="100000"/>
              </a:lnSpc>
            </a:pPr>
            <a:r>
              <a:rPr lang="en-US" sz="2400" b="1" dirty="0">
                <a:solidFill>
                  <a:srgbClr val="008000"/>
                </a:solidFill>
                <a:latin typeface="Arial" charset="0"/>
              </a:rPr>
              <a:t>Geospatial Analytics Program </a:t>
            </a:r>
            <a:endParaRPr lang="en-US" sz="2400" b="1" dirty="0" smtClean="0">
              <a:latin typeface="Arial" charset="0"/>
            </a:endParaRPr>
          </a:p>
          <a:p>
            <a:endParaRPr lang="en-US" sz="2400" b="1" dirty="0">
              <a:latin typeface="Arial" charset="0"/>
            </a:endParaRPr>
          </a:p>
        </p:txBody>
      </p:sp>
      <p:pic>
        <p:nvPicPr>
          <p:cNvPr id="4" name="Picture 3" descr="NRC_opening.jpg"/>
          <p:cNvPicPr>
            <a:picLocks noChangeAspect="1"/>
          </p:cNvPicPr>
          <p:nvPr/>
        </p:nvPicPr>
        <p:blipFill rotWithShape="1">
          <a:blip r:embed="rId3">
            <a:extLst>
              <a:ext uri="{28A0092B-C50C-407E-A947-70E740481C1C}">
                <a14:useLocalDpi xmlns:a14="http://schemas.microsoft.com/office/drawing/2010/main" val="0"/>
              </a:ext>
            </a:extLst>
          </a:blip>
          <a:srcRect l="42553" b="27112"/>
          <a:stretch/>
        </p:blipFill>
        <p:spPr>
          <a:xfrm>
            <a:off x="6324600" y="4236364"/>
            <a:ext cx="2209800" cy="1859636"/>
          </a:xfrm>
          <a:prstGeom prst="rect">
            <a:avLst/>
          </a:prstGeom>
        </p:spPr>
      </p:pic>
      <p:sp>
        <p:nvSpPr>
          <p:cNvPr id="2" name="TextBox 1"/>
          <p:cNvSpPr txBox="1"/>
          <p:nvPr/>
        </p:nvSpPr>
        <p:spPr>
          <a:xfrm>
            <a:off x="6382463" y="6087484"/>
            <a:ext cx="2121093" cy="253916"/>
          </a:xfrm>
          <a:prstGeom prst="rect">
            <a:avLst/>
          </a:prstGeom>
          <a:noFill/>
        </p:spPr>
        <p:txBody>
          <a:bodyPr wrap="none" rtlCol="0">
            <a:spAutoFit/>
          </a:bodyPr>
          <a:lstStyle/>
          <a:p>
            <a:r>
              <a:rPr lang="en-US" dirty="0" smtClean="0">
                <a:solidFill>
                  <a:schemeClr val="tx1"/>
                </a:solidFill>
                <a:latin typeface="+mn-lt"/>
              </a:rPr>
              <a:t>NC Nature </a:t>
            </a:r>
            <a:r>
              <a:rPr lang="en-US" dirty="0">
                <a:solidFill>
                  <a:schemeClr val="tx1"/>
                </a:solidFill>
                <a:latin typeface="+mn-lt"/>
              </a:rPr>
              <a:t>R</a:t>
            </a:r>
            <a:r>
              <a:rPr lang="en-US" dirty="0" smtClean="0">
                <a:solidFill>
                  <a:schemeClr val="tx1"/>
                </a:solidFill>
                <a:latin typeface="+mn-lt"/>
              </a:rPr>
              <a:t>esearch </a:t>
            </a:r>
            <a:r>
              <a:rPr lang="en-US" dirty="0">
                <a:solidFill>
                  <a:schemeClr val="tx1"/>
                </a:solidFill>
                <a:latin typeface="+mn-lt"/>
              </a:rPr>
              <a:t>C</a:t>
            </a:r>
            <a:r>
              <a:rPr lang="en-US" dirty="0" smtClean="0">
                <a:solidFill>
                  <a:schemeClr val="tx1"/>
                </a:solidFill>
                <a:latin typeface="+mn-lt"/>
              </a:rPr>
              <a:t>enter </a:t>
            </a:r>
            <a:r>
              <a:rPr lang="en-US" dirty="0" smtClean="0"/>
              <a:t> </a:t>
            </a:r>
            <a:endParaRPr lang="en-US" dirty="0"/>
          </a:p>
        </p:txBody>
      </p:sp>
      <p:pic>
        <p:nvPicPr>
          <p:cNvPr id="3" name="Picture 2" descr="huntlibea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743200"/>
            <a:ext cx="2133600" cy="1200150"/>
          </a:xfrm>
          <a:prstGeom prst="rect">
            <a:avLst/>
          </a:prstGeom>
        </p:spPr>
      </p:pic>
      <p:sp>
        <p:nvSpPr>
          <p:cNvPr id="7" name="TextBox 6"/>
          <p:cNvSpPr txBox="1"/>
          <p:nvPr/>
        </p:nvSpPr>
        <p:spPr>
          <a:xfrm>
            <a:off x="6324600" y="3962400"/>
            <a:ext cx="1193806" cy="253916"/>
          </a:xfrm>
          <a:prstGeom prst="rect">
            <a:avLst/>
          </a:prstGeom>
          <a:noFill/>
        </p:spPr>
        <p:txBody>
          <a:bodyPr wrap="none" rtlCol="0">
            <a:spAutoFit/>
          </a:bodyPr>
          <a:lstStyle/>
          <a:p>
            <a:r>
              <a:rPr lang="en-US" dirty="0" smtClean="0">
                <a:solidFill>
                  <a:srgbClr val="000000"/>
                </a:solidFill>
                <a:latin typeface="+mn-lt"/>
              </a:rPr>
              <a:t>JB Hunt library</a:t>
            </a:r>
            <a:endParaRPr lang="en-US" dirty="0">
              <a:solidFill>
                <a:srgbClr val="000000"/>
              </a:solidFill>
              <a:latin typeface="+mn-lt"/>
            </a:endParaRPr>
          </a:p>
        </p:txBody>
      </p:sp>
      <p:pic>
        <p:nvPicPr>
          <p:cNvPr id="5" name="Picture 4" descr="layout.jpg"/>
          <p:cNvPicPr>
            <a:picLocks noChangeAspect="1"/>
          </p:cNvPicPr>
          <p:nvPr/>
        </p:nvPicPr>
        <p:blipFill rotWithShape="1">
          <a:blip r:embed="rId5">
            <a:extLst>
              <a:ext uri="{28A0092B-C50C-407E-A947-70E740481C1C}">
                <a14:useLocalDpi xmlns:a14="http://schemas.microsoft.com/office/drawing/2010/main" val="0"/>
              </a:ext>
            </a:extLst>
          </a:blip>
          <a:srcRect l="7038" t="10991" r="5206" b="9104"/>
          <a:stretch/>
        </p:blipFill>
        <p:spPr>
          <a:xfrm>
            <a:off x="6096000" y="1335977"/>
            <a:ext cx="2596411" cy="1390252"/>
          </a:xfrm>
          <a:prstGeom prst="rect">
            <a:avLst/>
          </a:prstGeom>
        </p:spPr>
      </p:pic>
    </p:spTree>
    <p:extLst>
      <p:ext uri="{BB962C8B-B14F-4D97-AF65-F5344CB8AC3E}">
        <p14:creationId xmlns:p14="http://schemas.microsoft.com/office/powerpoint/2010/main" val="10537674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rldblank_bw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4529136"/>
            <a:ext cx="3429000" cy="1765083"/>
          </a:xfrm>
          <a:prstGeom prst="rect">
            <a:avLst/>
          </a:prstGeom>
        </p:spPr>
      </p:pic>
      <p:sp>
        <p:nvSpPr>
          <p:cNvPr id="8193" name="Rectangle 1"/>
          <p:cNvSpPr>
            <a:spLocks noGrp="1" noChangeArrowheads="1"/>
          </p:cNvSpPr>
          <p:nvPr>
            <p:ph type="title" idx="4294967295"/>
          </p:nvPr>
        </p:nvSpPr>
        <p:spPr>
          <a:xfrm>
            <a:off x="457199" y="474663"/>
            <a:ext cx="8562975" cy="511175"/>
          </a:xfrm>
          <a:ln/>
        </p:spPr>
        <p:txBody>
          <a:bodyPr lIns="123480" rIns="147960"/>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ea typeface="Monaco" pitchFamily="49" charset="0"/>
                <a:cs typeface="Monaco" pitchFamily="49" charset="0"/>
              </a:rPr>
              <a:t>New Initiative: </a:t>
            </a:r>
            <a:r>
              <a:rPr lang="en-US" dirty="0" err="1" smtClean="0">
                <a:solidFill>
                  <a:srgbClr val="000066"/>
                </a:solidFill>
                <a:ea typeface="Monaco" pitchFamily="49" charset="0"/>
                <a:cs typeface="Monaco" pitchFamily="49" charset="0"/>
              </a:rPr>
              <a:t>OSGeo</a:t>
            </a:r>
            <a:r>
              <a:rPr lang="en-US" dirty="0" smtClean="0">
                <a:solidFill>
                  <a:srgbClr val="000066"/>
                </a:solidFill>
                <a:ea typeface="Monaco" pitchFamily="49" charset="0"/>
                <a:cs typeface="Monaco" pitchFamily="49" charset="0"/>
              </a:rPr>
              <a:t> REL network</a:t>
            </a:r>
            <a:endParaRPr lang="en-US" dirty="0">
              <a:solidFill>
                <a:srgbClr val="000066"/>
              </a:solidFill>
              <a:ea typeface="Monaco" pitchFamily="49" charset="0"/>
              <a:cs typeface="Monaco" pitchFamily="49" charset="0"/>
            </a:endParaRPr>
          </a:p>
        </p:txBody>
      </p:sp>
      <p:sp>
        <p:nvSpPr>
          <p:cNvPr id="8195" name="Rectangle 3"/>
          <p:cNvSpPr>
            <a:spLocks noChangeArrowheads="1"/>
          </p:cNvSpPr>
          <p:nvPr/>
        </p:nvSpPr>
        <p:spPr bwMode="auto">
          <a:xfrm>
            <a:off x="7010400" y="5138737"/>
            <a:ext cx="184150"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6" name="Rectangle 4"/>
          <p:cNvSpPr>
            <a:spLocks noChangeArrowheads="1"/>
          </p:cNvSpPr>
          <p:nvPr/>
        </p:nvSpPr>
        <p:spPr bwMode="auto">
          <a:xfrm>
            <a:off x="457200" y="1295400"/>
            <a:ext cx="5867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solidFill>
                  <a:srgbClr val="00664D"/>
                </a:solidFill>
                <a:latin typeface="Arial" charset="0"/>
                <a:ea typeface="DejaVu Sans" charset="0"/>
                <a:cs typeface="DejaVu Sans" charset="0"/>
              </a:rPr>
              <a:t>Global network of Open Source Geospatial Research and Education Laboratories: </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664D"/>
              </a:solidFill>
              <a:latin typeface="Arial" charset="0"/>
              <a:ea typeface="DejaVu Sans" charset="0"/>
              <a:cs typeface="DejaVu Sans" charset="0"/>
            </a:endParaRP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000000"/>
                </a:solidFill>
                <a:latin typeface="+mn-lt"/>
                <a:ea typeface="DejaVu Sans" charset="0"/>
                <a:cs typeface="DejaVu Sans" charset="0"/>
              </a:rPr>
              <a:t>ICA-OSGeo MOU: </a:t>
            </a:r>
            <a:r>
              <a:rPr lang="en-GB" sz="2000" dirty="0" smtClean="0">
                <a:solidFill>
                  <a:srgbClr val="000000"/>
                </a:solidFill>
                <a:latin typeface="+mn-lt"/>
              </a:rPr>
              <a:t>build </a:t>
            </a:r>
            <a:r>
              <a:rPr lang="en-GB" sz="2000" dirty="0">
                <a:solidFill>
                  <a:srgbClr val="000000"/>
                </a:solidFill>
                <a:latin typeface="+mn-lt"/>
              </a:rPr>
              <a:t>teaching and research infrastructure  </a:t>
            </a:r>
            <a:r>
              <a:rPr lang="en-GB" sz="2000" dirty="0" smtClean="0">
                <a:solidFill>
                  <a:srgbClr val="000000"/>
                </a:solidFill>
                <a:latin typeface="+mn-lt"/>
              </a:rPr>
              <a:t>worldwide</a:t>
            </a:r>
            <a:r>
              <a:rPr lang="en-US" sz="2000" dirty="0" smtClean="0">
                <a:solidFill>
                  <a:schemeClr val="tx1">
                    <a:lumMod val="85000"/>
                    <a:lumOff val="15000"/>
                  </a:schemeClr>
                </a:solidFill>
                <a:latin typeface="Arial" charset="0"/>
                <a:ea typeface="DejaVu Sans" charset="0"/>
                <a:cs typeface="DejaVu Sans" charset="0"/>
              </a:rPr>
              <a:t> </a:t>
            </a: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262626"/>
                </a:solidFill>
                <a:latin typeface="Arial" charset="0"/>
                <a:ea typeface="DejaVu Sans" charset="0"/>
                <a:cs typeface="DejaVu Sans" charset="0"/>
              </a:rPr>
              <a:t>open network</a:t>
            </a: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dirty="0" smtClean="0">
                <a:solidFill>
                  <a:srgbClr val="008000"/>
                </a:solidFill>
                <a:latin typeface="Arial" charset="0"/>
                <a:ea typeface="DejaVu Sans" charset="0"/>
                <a:cs typeface="DejaVu Sans" charset="0"/>
              </a:rPr>
              <a:t>6 founding laboratories, including NCSU</a:t>
            </a: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kern="0" dirty="0" smtClean="0">
                <a:solidFill>
                  <a:srgbClr val="000000"/>
                </a:solidFill>
                <a:latin typeface="+mn-lt"/>
                <a:ea typeface="ＭＳ Ｐゴシック" charset="0"/>
              </a:rPr>
              <a:t>growing fast: currently </a:t>
            </a:r>
            <a:r>
              <a:rPr lang="en-GB" sz="2000" b="1" kern="0" dirty="0" smtClean="0">
                <a:solidFill>
                  <a:srgbClr val="BB160E"/>
                </a:solidFill>
                <a:latin typeface="+mn-lt"/>
                <a:ea typeface="ＭＳ Ｐゴシック" charset="0"/>
              </a:rPr>
              <a:t>19 labs </a:t>
            </a:r>
            <a:r>
              <a:rPr lang="en-GB" sz="2000" kern="0" dirty="0" smtClean="0">
                <a:solidFill>
                  <a:srgbClr val="000000"/>
                </a:solidFill>
                <a:latin typeface="+mn-lt"/>
                <a:ea typeface="ＭＳ Ｐゴシック" charset="0"/>
              </a:rPr>
              <a:t>globally</a:t>
            </a:r>
          </a:p>
          <a:p>
            <a:pPr marL="342900" indent="-342900">
              <a:lnSpc>
                <a:spcPct val="100000"/>
              </a:lnSpc>
              <a:buClrTx/>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000" kern="0" dirty="0" smtClean="0">
              <a:solidFill>
                <a:srgbClr val="000000"/>
              </a:solidFill>
              <a:latin typeface="+mn-lt"/>
              <a:ea typeface="ＭＳ Ｐゴシック" charset="0"/>
            </a:endParaRPr>
          </a:p>
          <a:p>
            <a:pPr>
              <a:lnSpc>
                <a:spcPct val="10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800" kern="0" dirty="0">
                <a:solidFill>
                  <a:srgbClr val="000000"/>
                </a:solidFill>
                <a:latin typeface="+mn-lt"/>
                <a:ea typeface="ＭＳ Ｐゴシック" charset="0"/>
              </a:rPr>
              <a:t>http://</a:t>
            </a:r>
            <a:r>
              <a:rPr lang="de-DE" sz="1800" kern="0" dirty="0" err="1">
                <a:solidFill>
                  <a:srgbClr val="000000"/>
                </a:solidFill>
                <a:latin typeface="+mn-lt"/>
                <a:ea typeface="ＭＳ Ｐゴシック" charset="0"/>
              </a:rPr>
              <a:t>wiki.osgeo.org</a:t>
            </a:r>
            <a:r>
              <a:rPr lang="de-DE" sz="1800" kern="0" dirty="0">
                <a:solidFill>
                  <a:srgbClr val="000000"/>
                </a:solidFill>
                <a:latin typeface="+mn-lt"/>
                <a:ea typeface="ＭＳ Ｐゴシック" charset="0"/>
              </a:rPr>
              <a:t>/</a:t>
            </a:r>
            <a:r>
              <a:rPr lang="de-DE" sz="1800" kern="0" dirty="0" err="1">
                <a:solidFill>
                  <a:srgbClr val="000000"/>
                </a:solidFill>
                <a:latin typeface="+mn-lt"/>
                <a:ea typeface="ＭＳ Ｐゴシック" charset="0"/>
              </a:rPr>
              <a:t>wiki</a:t>
            </a:r>
            <a:r>
              <a:rPr lang="de-DE" sz="1800" kern="0" dirty="0">
                <a:solidFill>
                  <a:srgbClr val="000000"/>
                </a:solidFill>
                <a:latin typeface="+mn-lt"/>
                <a:ea typeface="ＭＳ Ｐゴシック" charset="0"/>
              </a:rPr>
              <a:t>/</a:t>
            </a:r>
            <a:r>
              <a:rPr lang="de-DE" sz="1800" kern="0" dirty="0" err="1">
                <a:solidFill>
                  <a:srgbClr val="000000"/>
                </a:solidFill>
                <a:latin typeface="+mn-lt"/>
                <a:ea typeface="ＭＳ Ｐゴシック" charset="0"/>
              </a:rPr>
              <a:t>Edu_current_initiatives</a:t>
            </a:r>
            <a:r>
              <a:rPr lang="en-GB" sz="1800" kern="0" dirty="0" smtClean="0">
                <a:solidFill>
                  <a:srgbClr val="000000"/>
                </a:solidFill>
                <a:latin typeface="+mn-lt"/>
                <a:ea typeface="ＭＳ Ｐゴシック" charset="0"/>
              </a:rPr>
              <a:t> </a:t>
            </a:r>
            <a:endParaRPr lang="en-GB" sz="1800" kern="0" dirty="0">
              <a:solidFill>
                <a:srgbClr val="000000"/>
              </a:solidFill>
              <a:latin typeface="+mn-lt"/>
              <a:ea typeface="ＭＳ Ｐゴシック" charset="0"/>
            </a:endParaRPr>
          </a:p>
          <a:p>
            <a:pPr marL="342900" lvl="0" indent="-342900" defTabSz="914400" eaLnBrk="0" hangingPunct="0">
              <a:lnSpc>
                <a:spcPct val="100000"/>
              </a:lnSpc>
              <a:spcBef>
                <a:spcPct val="20000"/>
              </a:spcBef>
              <a:buClrTx/>
              <a:buSzPct val="80000"/>
            </a:pPr>
            <a:endParaRPr lang="en-GB" sz="1000" kern="0" dirty="0">
              <a:solidFill>
                <a:srgbClr val="000000"/>
              </a:solidFill>
              <a:latin typeface="Verdana" charset="0"/>
              <a:ea typeface="ＭＳ Ｐゴシック" charset="0"/>
            </a:endParaRP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solidFill>
                  <a:srgbClr val="00664D"/>
                </a:solidFill>
                <a:latin typeface="Arial" charset="0"/>
                <a:ea typeface="DejaVu Sans" charset="0"/>
                <a:cs typeface="DejaVu Sans" charset="0"/>
              </a:rPr>
              <a:t>thanks to </a:t>
            </a:r>
            <a:r>
              <a:rPr lang="en-US" sz="1800" dirty="0" err="1" smtClean="0">
                <a:solidFill>
                  <a:srgbClr val="00664D"/>
                </a:solidFill>
                <a:latin typeface="Arial" charset="0"/>
                <a:ea typeface="DejaVu Sans" charset="0"/>
                <a:cs typeface="DejaVu Sans" charset="0"/>
              </a:rPr>
              <a:t>Suchith</a:t>
            </a:r>
            <a:r>
              <a:rPr lang="en-US" sz="1800" dirty="0" smtClean="0">
                <a:solidFill>
                  <a:srgbClr val="00664D"/>
                </a:solidFill>
                <a:latin typeface="Arial" charset="0"/>
                <a:ea typeface="DejaVu Sans" charset="0"/>
                <a:cs typeface="DejaVu Sans" charset="0"/>
              </a:rPr>
              <a:t> </a:t>
            </a:r>
            <a:r>
              <a:rPr lang="en-US" sz="1800" dirty="0" err="1" smtClean="0">
                <a:solidFill>
                  <a:srgbClr val="00664D"/>
                </a:solidFill>
                <a:latin typeface="Arial" charset="0"/>
                <a:ea typeface="DejaVu Sans" charset="0"/>
                <a:cs typeface="DejaVu Sans" charset="0"/>
              </a:rPr>
              <a:t>Anand</a:t>
            </a:r>
            <a:r>
              <a:rPr lang="en-US" sz="1800" dirty="0">
                <a:solidFill>
                  <a:srgbClr val="00664D"/>
                </a:solidFill>
                <a:latin typeface="Arial" charset="0"/>
                <a:ea typeface="DejaVu Sans" charset="0"/>
                <a:cs typeface="DejaVu Sans" charset="0"/>
              </a:rPr>
              <a:t>,</a:t>
            </a:r>
            <a:r>
              <a:rPr lang="en-US" sz="1800" dirty="0" smtClean="0">
                <a:solidFill>
                  <a:srgbClr val="00664D"/>
                </a:solidFill>
                <a:latin typeface="Arial" charset="0"/>
                <a:ea typeface="DejaVu Sans" charset="0"/>
                <a:cs typeface="DejaVu Sans" charset="0"/>
              </a:rPr>
              <a:t> Nottingham University: organizers of FOSS4G2013 </a:t>
            </a:r>
          </a:p>
        </p:txBody>
      </p:sp>
      <p:pic>
        <p:nvPicPr>
          <p:cNvPr id="11" name="Picture 10"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986336"/>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3" name="Picture 12"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5519736"/>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4" name="Picture 13"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926888"/>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6" name="Picture 15"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5672136"/>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18" name="Picture 17"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103" y="4833936"/>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20" name="Picture 19" descr="osgeo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8503" y="5367336"/>
            <a:ext cx="64897" cy="59448"/>
          </a:xfrm>
          <a:prstGeom prst="rect">
            <a:avLst/>
          </a:prstGeom>
          <a:ln w="19050" cap="sq">
            <a:solidFill>
              <a:srgbClr val="008000"/>
            </a:solidFill>
            <a:prstDash val="solid"/>
            <a:miter lim="800000"/>
          </a:ln>
          <a:effectLst>
            <a:outerShdw blurRad="50800" dist="38100" dir="2700000" algn="tl" rotWithShape="0">
              <a:srgbClr val="000000">
                <a:alpha val="43000"/>
              </a:srgbClr>
            </a:outerShdw>
          </a:effectLst>
        </p:spPr>
      </p:pic>
      <p:pic>
        <p:nvPicPr>
          <p:cNvPr id="21" name="Picture 4" descr="mou_ica-osge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209800"/>
            <a:ext cx="230469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icalogo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00801" y="1371600"/>
            <a:ext cx="914400" cy="6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OSGeo_logo_750_31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28379" y="1449967"/>
            <a:ext cx="1258421" cy="53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7302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66"/>
                </a:solidFill>
              </a:rPr>
              <a:t>Open Source Geospatial at NCSU </a:t>
            </a:r>
          </a:p>
        </p:txBody>
      </p:sp>
      <p:sp>
        <p:nvSpPr>
          <p:cNvPr id="9218" name="Rectangle 2"/>
          <p:cNvSpPr>
            <a:spLocks noChangeArrowheads="1"/>
          </p:cNvSpPr>
          <p:nvPr/>
        </p:nvSpPr>
        <p:spPr bwMode="auto">
          <a:xfrm>
            <a:off x="7158038" y="2443163"/>
            <a:ext cx="184150"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1" name="Rectangle 5"/>
          <p:cNvSpPr>
            <a:spLocks noChangeArrowheads="1"/>
          </p:cNvSpPr>
          <p:nvPr/>
        </p:nvSpPr>
        <p:spPr bwMode="auto">
          <a:xfrm>
            <a:off x="7086600" y="2335213"/>
            <a:ext cx="184150"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2" name="Rectangle 6"/>
          <p:cNvSpPr>
            <a:spLocks noChangeArrowheads="1"/>
          </p:cNvSpPr>
          <p:nvPr/>
        </p:nvSpPr>
        <p:spPr bwMode="auto">
          <a:xfrm>
            <a:off x="7086600" y="1192213"/>
            <a:ext cx="184150"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922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676400"/>
            <a:ext cx="2119109" cy="9241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4" name="Text Box 8"/>
          <p:cNvSpPr txBox="1">
            <a:spLocks noChangeArrowheads="1"/>
          </p:cNvSpPr>
          <p:nvPr/>
        </p:nvSpPr>
        <p:spPr bwMode="auto">
          <a:xfrm>
            <a:off x="304800" y="1600200"/>
            <a:ext cx="5943600" cy="426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136525" indent="-134938">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1pPr>
            <a:lvl2pPr>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2pPr>
            <a:lvl3pPr>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3pPr>
            <a:lvl4pPr>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4pPr>
            <a:lvl5pPr>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5pPr>
            <a:lvl6pPr marL="2514600" indent="-228600" defTabSz="449263" fontAlgn="base">
              <a:lnSpc>
                <a:spcPct val="85000"/>
              </a:lnSpc>
              <a:spcBef>
                <a:spcPct val="0"/>
              </a:spcBef>
              <a:spcAft>
                <a:spcPct val="0"/>
              </a:spcAft>
              <a:buClr>
                <a:srgbClr val="000000"/>
              </a:buClr>
              <a:buSzPct val="100000"/>
              <a:buFont typeface="Times New Roman" pitchFamily="16" charset="0"/>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6pPr>
            <a:lvl7pPr marL="2971800" indent="-228600" defTabSz="449263" fontAlgn="base">
              <a:lnSpc>
                <a:spcPct val="85000"/>
              </a:lnSpc>
              <a:spcBef>
                <a:spcPct val="0"/>
              </a:spcBef>
              <a:spcAft>
                <a:spcPct val="0"/>
              </a:spcAft>
              <a:buClr>
                <a:srgbClr val="000000"/>
              </a:buClr>
              <a:buSzPct val="100000"/>
              <a:buFont typeface="Times New Roman" pitchFamily="16" charset="0"/>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7pPr>
            <a:lvl8pPr marL="3429000" indent="-228600" defTabSz="449263" fontAlgn="base">
              <a:lnSpc>
                <a:spcPct val="85000"/>
              </a:lnSpc>
              <a:spcBef>
                <a:spcPct val="0"/>
              </a:spcBef>
              <a:spcAft>
                <a:spcPct val="0"/>
              </a:spcAft>
              <a:buClr>
                <a:srgbClr val="000000"/>
              </a:buClr>
              <a:buSzPct val="100000"/>
              <a:buFont typeface="Times New Roman" pitchFamily="16" charset="0"/>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8pPr>
            <a:lvl9pPr marL="3886200" indent="-228600" defTabSz="449263" fontAlgn="base">
              <a:lnSpc>
                <a:spcPct val="85000"/>
              </a:lnSpc>
              <a:spcBef>
                <a:spcPct val="0"/>
              </a:spcBef>
              <a:spcAft>
                <a:spcPct val="0"/>
              </a:spcAft>
              <a:buClr>
                <a:srgbClr val="000000"/>
              </a:buClr>
              <a:buSzPct val="100000"/>
              <a:buFont typeface="Times New Roman" pitchFamily="16" charset="0"/>
              <a:tabLst>
                <a:tab pos="136525" algn="l"/>
                <a:tab pos="584200" algn="l"/>
                <a:tab pos="1033463" algn="l"/>
                <a:tab pos="1482725" algn="l"/>
                <a:tab pos="1931988" algn="l"/>
                <a:tab pos="2381250" algn="l"/>
                <a:tab pos="2830513" algn="l"/>
                <a:tab pos="3279775" algn="l"/>
                <a:tab pos="3729038" algn="l"/>
                <a:tab pos="4178300" algn="l"/>
                <a:tab pos="4627563" algn="l"/>
                <a:tab pos="5076825" algn="l"/>
                <a:tab pos="5526088" algn="l"/>
                <a:tab pos="5975350" algn="l"/>
                <a:tab pos="6424613" algn="l"/>
                <a:tab pos="6873875" algn="l"/>
                <a:tab pos="7323138" algn="l"/>
                <a:tab pos="7772400" algn="l"/>
                <a:tab pos="8221663" algn="l"/>
                <a:tab pos="8670925" algn="l"/>
                <a:tab pos="9120188" algn="l"/>
              </a:tabLst>
              <a:defRPr sz="1200">
                <a:solidFill>
                  <a:srgbClr val="000000"/>
                </a:solidFill>
                <a:latin typeface="Bitstream Vera Sans" pitchFamily="32" charset="0"/>
                <a:ea typeface="DejaVu Sans" charset="0"/>
                <a:cs typeface="DejaVu Sans" charset="0"/>
              </a:defRPr>
            </a:lvl9pPr>
          </a:lstStyle>
          <a:p>
            <a:pPr>
              <a:lnSpc>
                <a:spcPct val="120000"/>
              </a:lnSpc>
              <a:buClrTx/>
              <a:buFontTx/>
              <a:buNone/>
            </a:pPr>
            <a:r>
              <a:rPr lang="en-US" sz="2400" b="1" dirty="0" smtClean="0">
                <a:solidFill>
                  <a:srgbClr val="008000"/>
                </a:solidFill>
                <a:latin typeface="Arial" charset="0"/>
              </a:rPr>
              <a:t>Grad Certificate and MS in GIST</a:t>
            </a:r>
          </a:p>
          <a:p>
            <a:pPr>
              <a:lnSpc>
                <a:spcPct val="120000"/>
              </a:lnSpc>
              <a:buClrTx/>
              <a:buFontTx/>
              <a:buNone/>
            </a:pPr>
            <a:r>
              <a:rPr lang="en-US" sz="2400" b="1" dirty="0" smtClean="0">
                <a:solidFill>
                  <a:srgbClr val="008000"/>
                </a:solidFill>
                <a:latin typeface="Arial" charset="0"/>
              </a:rPr>
              <a:t>Discipline-based PhD with GIST focus</a:t>
            </a:r>
          </a:p>
          <a:p>
            <a:pPr>
              <a:lnSpc>
                <a:spcPct val="120000"/>
              </a:lnSpc>
              <a:buClrTx/>
              <a:buFontTx/>
              <a:buNone/>
            </a:pPr>
            <a:endParaRPr lang="en-US" sz="2400" b="1" dirty="0">
              <a:solidFill>
                <a:srgbClr val="008000"/>
              </a:solidFill>
              <a:latin typeface="Arial" charset="0"/>
            </a:endParaRPr>
          </a:p>
          <a:p>
            <a:pPr marL="525780" lvl="1" indent="-342900">
              <a:lnSpc>
                <a:spcPct val="120000"/>
              </a:lnSpc>
              <a:buFont typeface="Arial"/>
              <a:buChar char="•"/>
            </a:pPr>
            <a:r>
              <a:rPr lang="en-GB" sz="2000" dirty="0">
                <a:solidFill>
                  <a:schemeClr val="tx1">
                    <a:lumMod val="95000"/>
                    <a:lumOff val="5000"/>
                  </a:schemeClr>
                </a:solidFill>
                <a:latin typeface="Arial" charset="0"/>
                <a:cs typeface="Arial Unicode MS" charset="0"/>
              </a:rPr>
              <a:t>interdisciplinary: no </a:t>
            </a:r>
            <a:r>
              <a:rPr lang="en-GB" sz="2000" dirty="0" smtClean="0">
                <a:solidFill>
                  <a:schemeClr val="tx1">
                    <a:lumMod val="95000"/>
                    <a:lumOff val="5000"/>
                  </a:schemeClr>
                </a:solidFill>
                <a:latin typeface="Arial" charset="0"/>
                <a:cs typeface="Arial Unicode MS" charset="0"/>
              </a:rPr>
              <a:t>Geography </a:t>
            </a:r>
            <a:r>
              <a:rPr lang="en-GB" sz="2000" dirty="0">
                <a:solidFill>
                  <a:schemeClr val="tx1">
                    <a:lumMod val="95000"/>
                    <a:lumOff val="5000"/>
                  </a:schemeClr>
                </a:solidFill>
                <a:latin typeface="Arial" charset="0"/>
                <a:cs typeface="Arial Unicode MS" charset="0"/>
              </a:rPr>
              <a:t>dept</a:t>
            </a:r>
            <a:r>
              <a:rPr lang="en-GB" sz="2000" dirty="0" smtClean="0">
                <a:solidFill>
                  <a:schemeClr val="tx1">
                    <a:lumMod val="95000"/>
                    <a:lumOff val="5000"/>
                  </a:schemeClr>
                </a:solidFill>
                <a:latin typeface="Arial" charset="0"/>
                <a:cs typeface="Arial Unicode MS" charset="0"/>
              </a:rPr>
              <a:t>. </a:t>
            </a:r>
            <a:endParaRPr lang="en-US" sz="2000" dirty="0" smtClean="0">
              <a:latin typeface="Arial" charset="0"/>
            </a:endParaRPr>
          </a:p>
          <a:p>
            <a:pPr marL="525780" lvl="1" indent="-342900">
              <a:lnSpc>
                <a:spcPct val="120000"/>
              </a:lnSpc>
              <a:buFont typeface="Arial"/>
              <a:buChar char="•"/>
            </a:pPr>
            <a:r>
              <a:rPr lang="en-US" sz="2000" b="1" dirty="0" smtClean="0">
                <a:solidFill>
                  <a:schemeClr val="tx1"/>
                </a:solidFill>
                <a:latin typeface="Arial" charset="0"/>
              </a:rPr>
              <a:t>FOSS4G</a:t>
            </a:r>
            <a:r>
              <a:rPr lang="en-GB" sz="2000" b="1" dirty="0" smtClean="0">
                <a:latin typeface="Arial" charset="0"/>
              </a:rPr>
              <a:t> </a:t>
            </a:r>
            <a:r>
              <a:rPr lang="en-US" sz="2000" b="1" dirty="0">
                <a:solidFill>
                  <a:srgbClr val="BB160E"/>
                </a:solidFill>
                <a:latin typeface="Arial" charset="0"/>
              </a:rPr>
              <a:t>i</a:t>
            </a:r>
            <a:r>
              <a:rPr lang="en-US" sz="2000" b="1" dirty="0" smtClean="0">
                <a:solidFill>
                  <a:srgbClr val="BB160E"/>
                </a:solidFill>
                <a:latin typeface="Arial" charset="0"/>
              </a:rPr>
              <a:t>ntegrated</a:t>
            </a:r>
            <a:r>
              <a:rPr lang="en-US" sz="2000" b="1" dirty="0" smtClean="0">
                <a:latin typeface="Arial" charset="0"/>
              </a:rPr>
              <a:t> into courses along </a:t>
            </a:r>
            <a:r>
              <a:rPr lang="en-US" sz="2000" b="1" dirty="0">
                <a:latin typeface="Arial" charset="0"/>
              </a:rPr>
              <a:t>with </a:t>
            </a:r>
            <a:r>
              <a:rPr lang="en-US" sz="2000" b="1" dirty="0" smtClean="0">
                <a:latin typeface="Arial" charset="0"/>
              </a:rPr>
              <a:t>proprietary software</a:t>
            </a:r>
          </a:p>
          <a:p>
            <a:pPr marL="525780" lvl="1" indent="-342900">
              <a:lnSpc>
                <a:spcPct val="120000"/>
              </a:lnSpc>
              <a:buFont typeface="Arial"/>
              <a:buChar char="•"/>
            </a:pPr>
            <a:r>
              <a:rPr lang="en-US" sz="2000" dirty="0" smtClean="0">
                <a:solidFill>
                  <a:schemeClr val="tx1">
                    <a:lumMod val="95000"/>
                    <a:lumOff val="5000"/>
                  </a:schemeClr>
                </a:solidFill>
                <a:latin typeface="Arial" charset="0"/>
              </a:rPr>
              <a:t>core </a:t>
            </a:r>
            <a:r>
              <a:rPr lang="en-US" sz="2000" dirty="0">
                <a:solidFill>
                  <a:schemeClr val="tx1">
                    <a:lumMod val="95000"/>
                    <a:lumOff val="5000"/>
                  </a:schemeClr>
                </a:solidFill>
                <a:latin typeface="Arial" charset="0"/>
              </a:rPr>
              <a:t>GRASS-based </a:t>
            </a:r>
            <a:r>
              <a:rPr lang="en-US" sz="2000" dirty="0" smtClean="0">
                <a:solidFill>
                  <a:schemeClr val="tx1">
                    <a:lumMod val="95000"/>
                    <a:lumOff val="5000"/>
                  </a:schemeClr>
                </a:solidFill>
                <a:latin typeface="Arial" charset="0"/>
              </a:rPr>
              <a:t>course, elective </a:t>
            </a:r>
            <a:r>
              <a:rPr lang="en-US" sz="2000" dirty="0">
                <a:solidFill>
                  <a:schemeClr val="tx1">
                    <a:lumMod val="95000"/>
                    <a:lumOff val="5000"/>
                  </a:schemeClr>
                </a:solidFill>
                <a:latin typeface="Arial" charset="0"/>
              </a:rPr>
              <a:t>courses: python, </a:t>
            </a:r>
            <a:r>
              <a:rPr lang="en-US" sz="2000" dirty="0" err="1">
                <a:solidFill>
                  <a:schemeClr val="tx1">
                    <a:lumMod val="95000"/>
                    <a:lumOff val="5000"/>
                  </a:schemeClr>
                </a:solidFill>
                <a:latin typeface="Arial" charset="0"/>
              </a:rPr>
              <a:t>PostGIS</a:t>
            </a:r>
            <a:r>
              <a:rPr lang="en-US" sz="2000" dirty="0">
                <a:solidFill>
                  <a:schemeClr val="tx1">
                    <a:lumMod val="95000"/>
                    <a:lumOff val="5000"/>
                  </a:schemeClr>
                </a:solidFill>
                <a:latin typeface="Arial" charset="0"/>
              </a:rPr>
              <a:t> and </a:t>
            </a:r>
            <a:r>
              <a:rPr lang="en-US" sz="2000" dirty="0" err="1">
                <a:solidFill>
                  <a:schemeClr val="tx1">
                    <a:lumMod val="95000"/>
                    <a:lumOff val="5000"/>
                  </a:schemeClr>
                </a:solidFill>
                <a:latin typeface="Arial" charset="0"/>
              </a:rPr>
              <a:t>WebGIS</a:t>
            </a:r>
            <a:r>
              <a:rPr lang="en-US" sz="2000" dirty="0">
                <a:solidFill>
                  <a:schemeClr val="tx1">
                    <a:lumMod val="95000"/>
                    <a:lumOff val="5000"/>
                  </a:schemeClr>
                </a:solidFill>
                <a:latin typeface="Arial" charset="0"/>
              </a:rPr>
              <a:t> applications: </a:t>
            </a:r>
            <a:r>
              <a:rPr lang="en-US" sz="2000" i="1" dirty="0" err="1" smtClean="0">
                <a:solidFill>
                  <a:schemeClr val="tx1">
                    <a:lumMod val="95000"/>
                    <a:lumOff val="5000"/>
                  </a:schemeClr>
                </a:solidFill>
                <a:latin typeface="Arial" charset="0"/>
              </a:rPr>
              <a:t>OpenGeo</a:t>
            </a:r>
            <a:r>
              <a:rPr lang="en-US" sz="2000" i="1" dirty="0" smtClean="0">
                <a:solidFill>
                  <a:schemeClr val="tx1">
                    <a:lumMod val="95000"/>
                    <a:lumOff val="5000"/>
                  </a:schemeClr>
                </a:solidFill>
                <a:latin typeface="Arial" charset="0"/>
              </a:rPr>
              <a:t> stack</a:t>
            </a:r>
            <a:endParaRPr lang="en-GB" sz="2000" dirty="0">
              <a:latin typeface="Arial" charset="0"/>
            </a:endParaRPr>
          </a:p>
        </p:txBody>
      </p:sp>
      <p:pic>
        <p:nvPicPr>
          <p:cNvPr id="922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b="11925"/>
          <a:stretch>
            <a:fillRect/>
          </a:stretch>
        </p:blipFill>
        <p:spPr bwMode="auto">
          <a:xfrm>
            <a:off x="6477000" y="2667000"/>
            <a:ext cx="2328181" cy="1905000"/>
          </a:xfrm>
          <a:prstGeom prst="rect">
            <a:avLst/>
          </a:prstGeom>
          <a:noFill/>
          <a:ln>
            <a:noFill/>
          </a:ln>
          <a:effectLst/>
          <a:extLst>
            <a:ext uri="{909E8E84-426E-40dd-AFC4-6F175D3DCCD1}">
              <a14:hiddenFill xmlns:a14="http://schemas.microsoft.com/office/drawing/2010/main">
                <a:blipFill dpi="0" rotWithShape="0">
                  <a:blip/>
                  <a:srcRect b="1192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1" descr="GRASSonPPixel2_cro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4724401"/>
            <a:ext cx="2362200" cy="145505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715000" y="1371600"/>
            <a:ext cx="3200400" cy="50292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sp>
        <p:nvSpPr>
          <p:cNvPr id="10241" name="Rectangle 1"/>
          <p:cNvSpPr>
            <a:spLocks noGrp="1" noChangeArrowheads="1"/>
          </p:cNvSpPr>
          <p:nvPr>
            <p:ph type="title" idx="4294967295"/>
          </p:nvPr>
        </p:nvSpPr>
        <p:spPr>
          <a:xfrm>
            <a:off x="457200" y="457201"/>
            <a:ext cx="8001000" cy="528638"/>
          </a:xfrm>
          <a:ln/>
        </p:spPr>
        <p:txBody>
          <a:bodyPr lIns="123480" rIns="147960"/>
          <a:lstStyle/>
          <a:p>
            <a:pPr algn="l">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90"/>
                </a:solidFill>
                <a:latin typeface="Arial" charset="0"/>
                <a:ea typeface="DejaVu Sans" charset="0"/>
                <a:cs typeface="DejaVu Sans" charset="0"/>
              </a:rPr>
              <a:t>Course: Geospatial </a:t>
            </a:r>
            <a:r>
              <a:rPr lang="en-GB" dirty="0" err="1" smtClean="0">
                <a:solidFill>
                  <a:srgbClr val="000090"/>
                </a:solidFill>
                <a:latin typeface="Arial" charset="0"/>
                <a:ea typeface="DejaVu Sans" charset="0"/>
                <a:cs typeface="DejaVu Sans" charset="0"/>
              </a:rPr>
              <a:t>Modeling</a:t>
            </a:r>
            <a:endParaRPr lang="en-US" dirty="0">
              <a:solidFill>
                <a:srgbClr val="000090"/>
              </a:solidFill>
            </a:endParaRPr>
          </a:p>
        </p:txBody>
      </p:sp>
      <p:sp>
        <p:nvSpPr>
          <p:cNvPr id="10242" name="Rectangle 2"/>
          <p:cNvSpPr>
            <a:spLocks noChangeArrowheads="1"/>
          </p:cNvSpPr>
          <p:nvPr/>
        </p:nvSpPr>
        <p:spPr bwMode="auto">
          <a:xfrm>
            <a:off x="6689698" y="2514599"/>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304800" y="1532852"/>
            <a:ext cx="5486400" cy="4607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marL="182880">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008000"/>
                </a:solidFill>
                <a:latin typeface="Arial" charset="0"/>
                <a:ea typeface="DejaVu Sans" charset="0"/>
                <a:cs typeface="DejaVu Sans" charset="0"/>
              </a:rPr>
              <a:t>Lectures</a:t>
            </a:r>
            <a:r>
              <a:rPr lang="en-GB" sz="2400" b="1" dirty="0">
                <a:solidFill>
                  <a:srgbClr val="008000"/>
                </a:solidFill>
                <a:latin typeface="Arial" charset="0"/>
                <a:ea typeface="DejaVu Sans" charset="0"/>
                <a:cs typeface="DejaVu Sans" charset="0"/>
              </a:rPr>
              <a:t>:</a:t>
            </a:r>
            <a:r>
              <a:rPr lang="en-GB" sz="2400" b="1" dirty="0">
                <a:solidFill>
                  <a:srgbClr val="000000"/>
                </a:solidFill>
                <a:latin typeface="Arial" charset="0"/>
                <a:ea typeface="DejaVu Sans" charset="0"/>
                <a:cs typeface="DejaVu Sans" charset="0"/>
              </a:rPr>
              <a:t> </a:t>
            </a:r>
            <a:endParaRPr lang="en-GB" sz="2400" b="1" dirty="0" smtClean="0">
              <a:solidFill>
                <a:srgbClr val="000000"/>
              </a:solidFill>
              <a:latin typeface="Arial" charset="0"/>
              <a:ea typeface="DejaVu Sans" charset="0"/>
              <a:cs typeface="DejaVu Sans" charset="0"/>
            </a:endParaRPr>
          </a:p>
          <a:p>
            <a:pPr marL="982980" lvl="1" indent="-342900">
              <a:lnSpc>
                <a:spcPct val="120000"/>
              </a:lnSpc>
              <a:buSzPct val="45000"/>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fundamentals and methods </a:t>
            </a:r>
          </a:p>
          <a:p>
            <a:pPr marL="982980" lvl="1" indent="-342900">
              <a:lnSpc>
                <a:spcPct val="120000"/>
              </a:lnSpc>
              <a:buSzPct val="45000"/>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software </a:t>
            </a:r>
            <a:r>
              <a:rPr lang="en-GB" sz="2000" dirty="0">
                <a:solidFill>
                  <a:srgbClr val="000000"/>
                </a:solidFill>
                <a:latin typeface="Arial" charset="0"/>
                <a:ea typeface="DejaVu Sans" charset="0"/>
                <a:cs typeface="DejaVu Sans" charset="0"/>
              </a:rPr>
              <a:t>independent </a:t>
            </a:r>
          </a:p>
          <a:p>
            <a:pPr marL="182880">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smtClean="0">
                <a:solidFill>
                  <a:srgbClr val="008000"/>
                </a:solidFill>
                <a:latin typeface="Arial" charset="0"/>
                <a:ea typeface="DejaVu Sans" charset="0"/>
                <a:cs typeface="DejaVu Sans" charset="0"/>
              </a:rPr>
              <a:t>Weekly Assignments:</a:t>
            </a:r>
          </a:p>
          <a:p>
            <a:pPr marL="982980" lvl="1" indent="-342900">
              <a:lnSpc>
                <a:spcPct val="120000"/>
              </a:lnSpc>
              <a:buSzPct val="45000"/>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 </a:t>
            </a:r>
            <a:r>
              <a:rPr lang="en-GB" sz="2000" dirty="0" smtClean="0">
                <a:solidFill>
                  <a:srgbClr val="008000"/>
                </a:solidFill>
                <a:latin typeface="Arial" charset="0"/>
                <a:ea typeface="DejaVu Sans" charset="0"/>
                <a:cs typeface="DejaVu Sans" charset="0"/>
              </a:rPr>
              <a:t>GRASS </a:t>
            </a:r>
            <a:r>
              <a:rPr lang="en-GB" sz="2000" dirty="0">
                <a:solidFill>
                  <a:srgbClr val="008000"/>
                </a:solidFill>
                <a:latin typeface="Arial" charset="0"/>
                <a:ea typeface="DejaVu Sans" charset="0"/>
                <a:cs typeface="DejaVu Sans" charset="0"/>
              </a:rPr>
              <a:t>GIS</a:t>
            </a:r>
            <a:r>
              <a:rPr lang="en-GB" sz="2000" dirty="0">
                <a:solidFill>
                  <a:srgbClr val="000000"/>
                </a:solidFill>
                <a:latin typeface="Arial" charset="0"/>
                <a:ea typeface="DejaVu Sans" charset="0"/>
                <a:cs typeface="DejaVu Sans" charset="0"/>
              </a:rPr>
              <a:t> </a:t>
            </a:r>
            <a:r>
              <a:rPr lang="en-GB" sz="2000" dirty="0" smtClean="0">
                <a:solidFill>
                  <a:srgbClr val="000000"/>
                </a:solidFill>
                <a:latin typeface="Arial" charset="0"/>
                <a:ea typeface="DejaVu Sans" charset="0"/>
                <a:cs typeface="DejaVu Sans" charset="0"/>
              </a:rPr>
              <a:t>+ </a:t>
            </a:r>
            <a:r>
              <a:rPr lang="en-GB" sz="2000" dirty="0" smtClean="0">
                <a:solidFill>
                  <a:srgbClr val="3333CC"/>
                </a:solidFill>
                <a:latin typeface="Arial" charset="0"/>
                <a:ea typeface="DejaVu Sans" charset="0"/>
                <a:cs typeface="DejaVu Sans" charset="0"/>
              </a:rPr>
              <a:t>ArcGIS</a:t>
            </a:r>
          </a:p>
          <a:p>
            <a:pPr marL="982980" lvl="1" indent="-342900">
              <a:lnSpc>
                <a:spcPct val="120000"/>
              </a:lnSpc>
              <a:buSzPct val="45000"/>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0000"/>
                </a:solidFill>
                <a:latin typeface="Arial" charset="0"/>
              </a:rPr>
              <a:t>“flipped approach”: given workflow, </a:t>
            </a:r>
            <a:r>
              <a:rPr lang="en-GB" sz="2000" dirty="0" smtClean="0">
                <a:solidFill>
                  <a:srgbClr val="000000"/>
                </a:solidFill>
                <a:latin typeface="Arial" charset="0"/>
              </a:rPr>
              <a:t>explain methods </a:t>
            </a:r>
            <a:r>
              <a:rPr lang="en-GB" sz="2000" dirty="0">
                <a:solidFill>
                  <a:srgbClr val="000000"/>
                </a:solidFill>
                <a:latin typeface="Arial" charset="0"/>
              </a:rPr>
              <a:t>and </a:t>
            </a:r>
            <a:r>
              <a:rPr lang="en-GB" sz="2000" dirty="0" smtClean="0">
                <a:solidFill>
                  <a:srgbClr val="000000"/>
                </a:solidFill>
                <a:latin typeface="Arial" charset="0"/>
              </a:rPr>
              <a:t>results</a:t>
            </a:r>
            <a:endParaRPr lang="en-GB" sz="2000" dirty="0">
              <a:solidFill>
                <a:srgbClr val="3333CC"/>
              </a:solidFill>
              <a:latin typeface="Arial" charset="0"/>
              <a:ea typeface="DejaVu Sans" charset="0"/>
              <a:cs typeface="DejaVu Sans" charset="0"/>
            </a:endParaRPr>
          </a:p>
          <a:p>
            <a:pPr marL="182880">
              <a:lnSpc>
                <a:spcPct val="120000"/>
              </a:lnSpc>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a:solidFill>
                  <a:srgbClr val="008000"/>
                </a:solidFill>
                <a:latin typeface="Arial" charset="0"/>
                <a:ea typeface="DejaVu Sans" charset="0"/>
                <a:cs typeface="DejaVu Sans" charset="0"/>
              </a:rPr>
              <a:t>I</a:t>
            </a:r>
            <a:r>
              <a:rPr lang="en-GB" sz="2400" b="1" dirty="0" smtClean="0">
                <a:solidFill>
                  <a:srgbClr val="008000"/>
                </a:solidFill>
                <a:latin typeface="Arial" charset="0"/>
                <a:ea typeface="DejaVu Sans" charset="0"/>
                <a:cs typeface="DejaVu Sans" charset="0"/>
              </a:rPr>
              <a:t>ndependent </a:t>
            </a:r>
            <a:r>
              <a:rPr lang="en-GB" sz="2400" b="1" dirty="0">
                <a:solidFill>
                  <a:srgbClr val="008000"/>
                </a:solidFill>
                <a:latin typeface="Arial" charset="0"/>
                <a:ea typeface="DejaVu Sans" charset="0"/>
                <a:cs typeface="DejaVu Sans" charset="0"/>
              </a:rPr>
              <a:t>project</a:t>
            </a:r>
            <a:r>
              <a:rPr lang="en-GB" sz="2400" dirty="0" smtClean="0">
                <a:solidFill>
                  <a:srgbClr val="008000"/>
                </a:solidFill>
                <a:latin typeface="Arial" charset="0"/>
                <a:ea typeface="DejaVu Sans" charset="0"/>
                <a:cs typeface="DejaVu Sans" charset="0"/>
              </a:rPr>
              <a:t>:</a:t>
            </a:r>
          </a:p>
          <a:p>
            <a:pPr marL="982980" lvl="1" indent="-342900">
              <a:lnSpc>
                <a:spcPct val="120000"/>
              </a:lnSpc>
              <a:buSzPct val="45000"/>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thesis-based or selected topic</a:t>
            </a:r>
          </a:p>
          <a:p>
            <a:pPr marL="982980" lvl="1" indent="-342900">
              <a:lnSpc>
                <a:spcPct val="120000"/>
              </a:lnSpc>
              <a:buSzPct val="45000"/>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students </a:t>
            </a:r>
            <a:r>
              <a:rPr lang="en-GB" sz="2000" dirty="0">
                <a:solidFill>
                  <a:srgbClr val="000000"/>
                </a:solidFill>
                <a:latin typeface="Arial" charset="0"/>
                <a:ea typeface="DejaVu Sans" charset="0"/>
                <a:cs typeface="DejaVu Sans" charset="0"/>
              </a:rPr>
              <a:t>chose </a:t>
            </a:r>
            <a:r>
              <a:rPr lang="en-GB" sz="2000" dirty="0" smtClean="0">
                <a:solidFill>
                  <a:srgbClr val="000000"/>
                </a:solidFill>
                <a:latin typeface="Arial" charset="0"/>
                <a:ea typeface="DejaVu Sans" charset="0"/>
                <a:cs typeface="DejaVu Sans" charset="0"/>
              </a:rPr>
              <a:t>software </a:t>
            </a:r>
          </a:p>
          <a:p>
            <a:pPr marL="982980" lvl="1" indent="-342900">
              <a:lnSpc>
                <a:spcPct val="120000"/>
              </a:lnSpc>
              <a:buSzPct val="45000"/>
              <a:buFont typeface="Arial"/>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ea typeface="DejaVu Sans" charset="0"/>
                <a:cs typeface="DejaVu Sans" charset="0"/>
              </a:rPr>
              <a:t>combining </a:t>
            </a:r>
            <a:r>
              <a:rPr lang="en-GB" sz="2000" dirty="0">
                <a:solidFill>
                  <a:srgbClr val="000000"/>
                </a:solidFill>
                <a:latin typeface="Arial" charset="0"/>
                <a:ea typeface="DejaVu Sans" charset="0"/>
                <a:cs typeface="DejaVu Sans" charset="0"/>
              </a:rPr>
              <a:t>is encouraged</a:t>
            </a:r>
          </a:p>
          <a:p>
            <a:pPr>
              <a:lnSpc>
                <a:spcPct val="12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800" dirty="0" smtClean="0">
              <a:solidFill>
                <a:srgbClr val="000000"/>
              </a:solidFill>
              <a:latin typeface="Arial" charset="0"/>
            </a:endParaRPr>
          </a:p>
        </p:txBody>
      </p:sp>
      <p:pic>
        <p:nvPicPr>
          <p:cNvPr id="2" name="Picture 1" descr="C52_fig2_spatialvar_revH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524000"/>
            <a:ext cx="2845362" cy="2133600"/>
          </a:xfrm>
          <a:prstGeom prst="rect">
            <a:avLst/>
          </a:prstGeom>
        </p:spPr>
      </p:pic>
      <p:pic>
        <p:nvPicPr>
          <p:cNvPr id="9" name="Picture 1" descr="bals_erdepva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05199"/>
            <a:ext cx="2647950" cy="266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8188"/>
          <a:stretch/>
        </p:blipFill>
        <p:spPr bwMode="auto">
          <a:xfrm>
            <a:off x="7086600" y="6148387"/>
            <a:ext cx="1109663" cy="18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 Box 5"/>
          <p:cNvSpPr txBox="1">
            <a:spLocks noChangeArrowheads="1"/>
          </p:cNvSpPr>
          <p:nvPr/>
        </p:nvSpPr>
        <p:spPr bwMode="auto">
          <a:xfrm>
            <a:off x="8153400" y="6096000"/>
            <a:ext cx="504825"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200" b="1" dirty="0" smtClean="0"/>
              <a:t>500m</a:t>
            </a:r>
          </a:p>
        </p:txBody>
      </p:sp>
      <p:pic>
        <p:nvPicPr>
          <p:cNvPr id="10" name="Picture 8" descr="North.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600000">
            <a:off x="6014892" y="4444906"/>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l="15511" t="32599" r="50865" b="35027"/>
          <a:stretch>
            <a:fillRect/>
          </a:stretch>
        </p:blipFill>
        <p:spPr bwMode="auto">
          <a:xfrm>
            <a:off x="5867400" y="3810000"/>
            <a:ext cx="166688" cy="523875"/>
          </a:xfrm>
          <a:prstGeom prst="rect">
            <a:avLst/>
          </a:prstGeom>
          <a:noFill/>
          <a:ln>
            <a:noFill/>
          </a:ln>
          <a:effectLst/>
          <a:extLst>
            <a:ext uri="{909E8E84-426E-40dd-AFC4-6F175D3DCCD1}">
              <a14:hiddenFill xmlns:a14="http://schemas.microsoft.com/office/drawing/2010/main">
                <a:blipFill dpi="0" rotWithShape="0">
                  <a:blip/>
                  <a:srcRect l="15511" t="32599" r="50865" b="3502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5943600" y="3810000"/>
            <a:ext cx="563206" cy="448969"/>
          </a:xfrm>
          <a:prstGeom prst="rect">
            <a:avLst/>
          </a:prstGeom>
          <a:noFill/>
        </p:spPr>
        <p:txBody>
          <a:bodyPr wrap="none" rtlCol="0">
            <a:spAutoFit/>
          </a:bodyPr>
          <a:lstStyle/>
          <a:p>
            <a:r>
              <a:rPr lang="en-US" sz="900" dirty="0" smtClean="0">
                <a:solidFill>
                  <a:schemeClr val="tx1"/>
                </a:solidFill>
                <a:latin typeface="+mn-lt"/>
              </a:rPr>
              <a:t>erosion</a:t>
            </a:r>
          </a:p>
          <a:p>
            <a:endParaRPr lang="en-US" sz="900" dirty="0" smtClean="0">
              <a:solidFill>
                <a:schemeClr val="tx1"/>
              </a:solidFill>
              <a:latin typeface="+mn-lt"/>
            </a:endParaRPr>
          </a:p>
          <a:p>
            <a:r>
              <a:rPr lang="en-US" sz="900" dirty="0" err="1" smtClean="0">
                <a:solidFill>
                  <a:schemeClr val="tx1"/>
                </a:solidFill>
                <a:latin typeface="+mn-lt"/>
              </a:rPr>
              <a:t>depos</a:t>
            </a:r>
            <a:endParaRPr lang="en-US" sz="900" dirty="0">
              <a:solidFill>
                <a:schemeClr val="tx1"/>
              </a:solidFill>
              <a:latin typeface="+mn-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dirty="0" smtClean="0">
                <a:solidFill>
                  <a:srgbClr val="000066"/>
                </a:solidFill>
              </a:rPr>
              <a:t>On-line section</a:t>
            </a:r>
            <a:endParaRPr lang="en-US" dirty="0">
              <a:solidFill>
                <a:srgbClr val="000066"/>
              </a:solidFill>
            </a:endParaRPr>
          </a:p>
        </p:txBody>
      </p:sp>
      <p:sp>
        <p:nvSpPr>
          <p:cNvPr id="13314" name="Rectangle 2"/>
          <p:cNvSpPr>
            <a:spLocks noChangeArrowheads="1"/>
          </p:cNvSpPr>
          <p:nvPr/>
        </p:nvSpPr>
        <p:spPr bwMode="auto">
          <a:xfrm>
            <a:off x="7597775" y="2525712"/>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315" name="Rectangle 3"/>
          <p:cNvSpPr>
            <a:spLocks noChangeArrowheads="1"/>
          </p:cNvSpPr>
          <p:nvPr/>
        </p:nvSpPr>
        <p:spPr bwMode="auto">
          <a:xfrm>
            <a:off x="304800" y="1108400"/>
            <a:ext cx="5943600" cy="3904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23480" tIns="0" rIns="147960" bIns="0" anchor="ctr">
            <a:spAutoFit/>
          </a:bodyPr>
          <a:lstStyle/>
          <a:p>
            <a:pPr marL="182880">
              <a:lnSpc>
                <a:spcPct val="120000"/>
              </a:lnSpc>
              <a:buSzPct val="4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dirty="0" smtClean="0">
                <a:solidFill>
                  <a:srgbClr val="008000"/>
                </a:solidFill>
                <a:latin typeface="Arial" charset="0"/>
              </a:rPr>
              <a:t>Screen </a:t>
            </a:r>
            <a:r>
              <a:rPr lang="en-GB" sz="2400" b="1" dirty="0">
                <a:solidFill>
                  <a:srgbClr val="008000"/>
                </a:solidFill>
                <a:latin typeface="Arial" charset="0"/>
              </a:rPr>
              <a:t>capture with </a:t>
            </a:r>
            <a:r>
              <a:rPr lang="en-GB" sz="2400" b="1" dirty="0" smtClean="0">
                <a:solidFill>
                  <a:srgbClr val="008000"/>
                </a:solidFill>
                <a:latin typeface="Arial" charset="0"/>
              </a:rPr>
              <a:t>audio:</a:t>
            </a:r>
          </a:p>
          <a:p>
            <a:pPr marL="923544" lvl="1" indent="-182880">
              <a:lnSpc>
                <a:spcPct val="120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lectures</a:t>
            </a:r>
          </a:p>
          <a:p>
            <a:pPr marL="923544" lvl="1" indent="-182880">
              <a:lnSpc>
                <a:spcPct val="120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interactive </a:t>
            </a:r>
            <a:r>
              <a:rPr lang="en-GB" sz="2000" dirty="0">
                <a:solidFill>
                  <a:srgbClr val="000000"/>
                </a:solidFill>
                <a:latin typeface="Arial" charset="0"/>
              </a:rPr>
              <a:t>tools such as </a:t>
            </a:r>
            <a:r>
              <a:rPr lang="en-GB" sz="2000" dirty="0" smtClean="0">
                <a:solidFill>
                  <a:srgbClr val="000000"/>
                </a:solidFill>
                <a:latin typeface="Arial" charset="0"/>
              </a:rPr>
              <a:t>visualization</a:t>
            </a:r>
          </a:p>
          <a:p>
            <a:pPr>
              <a:lnSpc>
                <a:spcPct val="120000"/>
              </a:lnSpc>
              <a:buSzPct val="4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dirty="0" smtClean="0">
                <a:solidFill>
                  <a:srgbClr val="008000"/>
                </a:solidFill>
                <a:latin typeface="Arial" charset="0"/>
              </a:rPr>
              <a:t>Assignments for GRASS, ArcGIS</a:t>
            </a:r>
            <a:r>
              <a:rPr lang="en-GB" sz="2400" dirty="0" smtClean="0">
                <a:solidFill>
                  <a:srgbClr val="008000"/>
                </a:solidFill>
                <a:latin typeface="Arial" charset="0"/>
              </a:rPr>
              <a:t>:</a:t>
            </a:r>
          </a:p>
          <a:p>
            <a:pPr marL="1268730" lvl="1" indent="-342900">
              <a:lnSpc>
                <a:spcPct val="120000"/>
              </a:lnSpc>
              <a:buSzPct val="45000"/>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 in plain html for easy updates</a:t>
            </a:r>
          </a:p>
          <a:p>
            <a:pPr marL="1268730" lvl="1" indent="-342900">
              <a:lnSpc>
                <a:spcPct val="120000"/>
              </a:lnSpc>
              <a:buSzPct val="45000"/>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000" b="1" dirty="0">
              <a:solidFill>
                <a:srgbClr val="000000"/>
              </a:solidFill>
              <a:latin typeface="Arial" charset="0"/>
            </a:endParaRPr>
          </a:p>
          <a:p>
            <a:pPr>
              <a:lnSpc>
                <a:spcPct val="12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dirty="0" smtClean="0">
                <a:solidFill>
                  <a:srgbClr val="008000"/>
                </a:solidFill>
                <a:latin typeface="Arial" charset="0"/>
              </a:rPr>
              <a:t>Course is free online</a:t>
            </a:r>
          </a:p>
          <a:p>
            <a:pPr marL="1085850" lvl="1" indent="-342900">
              <a:lnSpc>
                <a:spcPct val="120000"/>
              </a:lnSpc>
              <a:buClrTx/>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message board discussion, help</a:t>
            </a:r>
          </a:p>
          <a:p>
            <a:pPr marL="1085850" lvl="1" indent="-342900">
              <a:lnSpc>
                <a:spcPct val="120000"/>
              </a:lnSpc>
              <a:buClrTx/>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Google sites: post HW, get feedback</a:t>
            </a:r>
            <a:endParaRPr lang="en-GB" sz="2000" dirty="0">
              <a:solidFill>
                <a:srgbClr val="000000"/>
              </a:solidFill>
              <a:latin typeface="Arial" charset="0"/>
            </a:endParaRPr>
          </a:p>
          <a:p>
            <a:pPr marL="1085850" lvl="1" indent="-342900">
              <a:lnSpc>
                <a:spcPct val="120000"/>
              </a:lnSpc>
              <a:buClrTx/>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smtClean="0">
                <a:solidFill>
                  <a:srgbClr val="000000"/>
                </a:solidFill>
                <a:latin typeface="Arial" charset="0"/>
              </a:rPr>
              <a:t>register </a:t>
            </a:r>
            <a:r>
              <a:rPr lang="en-GB" sz="2000" dirty="0">
                <a:solidFill>
                  <a:srgbClr val="000000"/>
                </a:solidFill>
                <a:latin typeface="Arial" charset="0"/>
              </a:rPr>
              <a:t>to get </a:t>
            </a:r>
            <a:r>
              <a:rPr lang="en-GB" sz="2000" dirty="0" smtClean="0">
                <a:solidFill>
                  <a:srgbClr val="000000"/>
                </a:solidFill>
                <a:latin typeface="Arial" charset="0"/>
              </a:rPr>
              <a:t>credit</a:t>
            </a:r>
            <a:endParaRPr lang="en-GB" sz="2000" dirty="0">
              <a:solidFill>
                <a:srgbClr val="000000"/>
              </a:solidFill>
              <a:latin typeface="Arial" charset="0"/>
            </a:endParaRPr>
          </a:p>
        </p:txBody>
      </p:sp>
      <p:sp>
        <p:nvSpPr>
          <p:cNvPr id="2" name="Rectangle 1"/>
          <p:cNvSpPr/>
          <p:nvPr/>
        </p:nvSpPr>
        <p:spPr>
          <a:xfrm>
            <a:off x="381000" y="5181600"/>
            <a:ext cx="4572000" cy="1080296"/>
          </a:xfrm>
          <a:prstGeom prst="rect">
            <a:avLst/>
          </a:prstGeom>
        </p:spPr>
        <p:txBody>
          <a:bodyPr>
            <a:spAutoFit/>
          </a:bodyPr>
          <a:lstStyle/>
          <a:p>
            <a:pPr>
              <a:lnSpc>
                <a:spcPct val="12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dirty="0">
                <a:solidFill>
                  <a:srgbClr val="000000"/>
                </a:solidFill>
                <a:latin typeface="Arial" charset="0"/>
              </a:rPr>
              <a:t>Most students: experienced ArcGIS users, with backgrounds in engineering, natural resources, earth sciences</a:t>
            </a:r>
            <a:endParaRPr lang="en-GB" sz="1800" b="1" dirty="0">
              <a:solidFill>
                <a:srgbClr val="000000"/>
              </a:solidFill>
              <a:latin typeface="Arial" charset="0"/>
              <a:cs typeface="Arial Unicode MS" charset="0"/>
            </a:endParaRPr>
          </a:p>
        </p:txBody>
      </p:sp>
      <p:pic>
        <p:nvPicPr>
          <p:cNvPr id="3" name="Picture 2" descr="Le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295400"/>
            <a:ext cx="2819399" cy="2159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Action Button: Forward or Next 3">
            <a:hlinkClick r:id="" action="ppaction://noaction" highlightClick="1"/>
          </p:cNvPr>
          <p:cNvSpPr/>
          <p:nvPr/>
        </p:nvSpPr>
        <p:spPr bwMode="auto">
          <a:xfrm>
            <a:off x="6934200" y="2971800"/>
            <a:ext cx="228600" cy="228600"/>
          </a:xfrm>
          <a:prstGeom prst="actionButtonForwardNext">
            <a:avLst/>
          </a:prstGeom>
          <a:solidFill>
            <a:srgbClr val="76BAF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sp>
        <p:nvSpPr>
          <p:cNvPr id="5" name="Action Button: Sound 4">
            <a:hlinkClick r:id="" action="ppaction://noaction" highlightClick="1"/>
          </p:cNvPr>
          <p:cNvSpPr/>
          <p:nvPr/>
        </p:nvSpPr>
        <p:spPr bwMode="auto">
          <a:xfrm>
            <a:off x="7315200" y="2971800"/>
            <a:ext cx="228600" cy="228600"/>
          </a:xfrm>
          <a:prstGeom prst="actionButtonSound">
            <a:avLst/>
          </a:prstGeom>
          <a:solidFill>
            <a:srgbClr val="76BAF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pic>
        <p:nvPicPr>
          <p:cNvPr id="6" name="Picture 5" descr="Assig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054" y="3962400"/>
            <a:ext cx="3026383" cy="1905000"/>
          </a:xfrm>
          <a:prstGeom prst="rect">
            <a:avLst/>
          </a:prstGeom>
        </p:spPr>
      </p:pic>
    </p:spTree>
    <p:extLst>
      <p:ext uri="{BB962C8B-B14F-4D97-AF65-F5344CB8AC3E}">
        <p14:creationId xmlns:p14="http://schemas.microsoft.com/office/powerpoint/2010/main" val="16509257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57200"/>
            <a:ext cx="8458200" cy="511175"/>
          </a:xfrm>
          <a:ln/>
        </p:spPr>
        <p:txBody>
          <a:bodyPr lIns="123480" rIns="147960"/>
          <a:lstStyle/>
          <a:p>
            <a:pPr algn="l">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Assignment: Getting started</a:t>
            </a:r>
            <a:endParaRPr lang="en-US" dirty="0">
              <a:solidFill>
                <a:srgbClr val="000066"/>
              </a:solidFill>
            </a:endParaRPr>
          </a:p>
        </p:txBody>
      </p:sp>
      <p:sp>
        <p:nvSpPr>
          <p:cNvPr id="10242" name="Rectangle 2"/>
          <p:cNvSpPr>
            <a:spLocks noChangeArrowheads="1"/>
          </p:cNvSpPr>
          <p:nvPr/>
        </p:nvSpPr>
        <p:spPr bwMode="auto">
          <a:xfrm>
            <a:off x="685800" y="2831929"/>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 name="Rectangle 3"/>
          <p:cNvSpPr/>
          <p:nvPr/>
        </p:nvSpPr>
        <p:spPr>
          <a:xfrm>
            <a:off x="533400" y="6172200"/>
            <a:ext cx="6477000" cy="553998"/>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chemeClr val="accent1">
                    <a:lumMod val="50000"/>
                  </a:schemeClr>
                </a:solidFill>
                <a:latin typeface="Arial" charset="0"/>
                <a:cs typeface="Arial Unicode MS" charset="0"/>
              </a:rPr>
              <a:t>GRASS </a:t>
            </a:r>
            <a:r>
              <a:rPr lang="en-GB" sz="1600" b="1" dirty="0">
                <a:solidFill>
                  <a:srgbClr val="000000"/>
                </a:solidFill>
                <a:latin typeface="Arial" charset="0"/>
                <a:cs typeface="Arial Unicode MS" charset="0"/>
              </a:rPr>
              <a:t> </a:t>
            </a:r>
            <a:r>
              <a:rPr lang="en-GB" sz="1600" b="1" dirty="0" smtClean="0">
                <a:solidFill>
                  <a:srgbClr val="000000"/>
                </a:solidFill>
                <a:latin typeface="Arial" charset="0"/>
                <a:cs typeface="Arial Unicode MS" charset="0"/>
              </a:rPr>
              <a:t>                                     </a:t>
            </a:r>
            <a:r>
              <a:rPr lang="en-GB" sz="1600" b="1" dirty="0" smtClean="0">
                <a:solidFill>
                  <a:schemeClr val="accent2">
                    <a:lumMod val="75000"/>
                  </a:schemeClr>
                </a:solidFill>
                <a:latin typeface="Arial" charset="0"/>
                <a:cs typeface="Arial Unicode MS" charset="0"/>
              </a:rPr>
              <a:t>ArcGIS</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dirty="0" smtClean="0">
                <a:solidFill>
                  <a:srgbClr val="000000"/>
                </a:solidFill>
                <a:latin typeface="Arial" charset="0"/>
                <a:cs typeface="Arial Unicode MS" charset="0"/>
              </a:rPr>
              <a:t>Makiko </a:t>
            </a:r>
            <a:r>
              <a:rPr lang="en-GB" sz="1400" dirty="0" err="1" smtClean="0">
                <a:solidFill>
                  <a:srgbClr val="000000"/>
                </a:solidFill>
                <a:latin typeface="Arial" charset="0"/>
                <a:cs typeface="Arial Unicode MS" charset="0"/>
              </a:rPr>
              <a:t>Shukunobe</a:t>
            </a:r>
            <a:r>
              <a:rPr lang="en-GB" sz="1400" dirty="0" smtClean="0">
                <a:solidFill>
                  <a:srgbClr val="000000"/>
                </a:solidFill>
                <a:latin typeface="Arial" charset="0"/>
                <a:cs typeface="Arial Unicode MS" charset="0"/>
              </a:rPr>
              <a:t>, spring 2012 </a:t>
            </a:r>
            <a:endParaRPr lang="en-GB" sz="1400" dirty="0">
              <a:solidFill>
                <a:srgbClr val="000000"/>
              </a:solidFill>
              <a:latin typeface="Arial" charset="0"/>
              <a:cs typeface="Arial Unicode MS" charset="0"/>
            </a:endParaRPr>
          </a:p>
        </p:txBody>
      </p:sp>
      <p:sp>
        <p:nvSpPr>
          <p:cNvPr id="5" name="Rectangle 4"/>
          <p:cNvSpPr/>
          <p:nvPr/>
        </p:nvSpPr>
        <p:spPr>
          <a:xfrm>
            <a:off x="6477000" y="2819400"/>
            <a:ext cx="2286000" cy="1015663"/>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0000"/>
                </a:solidFill>
                <a:latin typeface="Arial" charset="0"/>
                <a:cs typeface="Arial Unicode MS" charset="0"/>
              </a:rPr>
              <a:t>Display </a:t>
            </a:r>
            <a:r>
              <a:rPr lang="en-GB" sz="2000" dirty="0" smtClean="0">
                <a:solidFill>
                  <a:srgbClr val="000000"/>
                </a:solidFill>
                <a:latin typeface="Arial" charset="0"/>
                <a:cs typeface="Arial Unicode MS" charset="0"/>
              </a:rPr>
              <a:t>provided </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cs typeface="Arial Unicode MS" charset="0"/>
              </a:rPr>
              <a:t>SW Wake county data in </a:t>
            </a:r>
            <a:r>
              <a:rPr lang="en-GB" sz="2000" dirty="0">
                <a:solidFill>
                  <a:srgbClr val="000000"/>
                </a:solidFill>
                <a:latin typeface="Arial" charset="0"/>
                <a:cs typeface="Arial Unicode MS" charset="0"/>
              </a:rPr>
              <a:t>2D and </a:t>
            </a:r>
            <a:r>
              <a:rPr lang="en-GB" sz="2000" dirty="0" smtClean="0">
                <a:solidFill>
                  <a:srgbClr val="000000"/>
                </a:solidFill>
                <a:latin typeface="Arial" charset="0"/>
                <a:cs typeface="Arial Unicode MS" charset="0"/>
              </a:rPr>
              <a:t>3D</a:t>
            </a:r>
            <a:endParaRPr lang="en-GB" sz="2000" dirty="0">
              <a:solidFill>
                <a:srgbClr val="000000"/>
              </a:solidFill>
              <a:latin typeface="Arial" charset="0"/>
              <a:cs typeface="Arial Unicode MS" charset="0"/>
            </a:endParaRPr>
          </a:p>
        </p:txBody>
      </p:sp>
      <p:pic>
        <p:nvPicPr>
          <p:cNvPr id="2" name="Picture 1" descr="Makiko_dataGRASSArc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19199"/>
            <a:ext cx="5867400" cy="4882397"/>
          </a:xfrm>
          <a:prstGeom prst="rect">
            <a:avLst/>
          </a:prstGeom>
        </p:spPr>
      </p:pic>
    </p:spTree>
    <p:extLst>
      <p:ext uri="{BB962C8B-B14F-4D97-AF65-F5344CB8AC3E}">
        <p14:creationId xmlns:p14="http://schemas.microsoft.com/office/powerpoint/2010/main" val="27673168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Assignment: </a:t>
            </a:r>
            <a:r>
              <a:rPr lang="en-US" dirty="0" err="1" smtClean="0">
                <a:solidFill>
                  <a:srgbClr val="000066"/>
                </a:solidFill>
              </a:rPr>
              <a:t>Viewsheds</a:t>
            </a:r>
            <a:endParaRPr lang="en-US" dirty="0">
              <a:solidFill>
                <a:srgbClr val="000066"/>
              </a:solidFill>
            </a:endParaRPr>
          </a:p>
        </p:txBody>
      </p:sp>
      <p:sp>
        <p:nvSpPr>
          <p:cNvPr id="10242" name="Rectangle 2"/>
          <p:cNvSpPr>
            <a:spLocks noChangeArrowheads="1"/>
          </p:cNvSpPr>
          <p:nvPr/>
        </p:nvSpPr>
        <p:spPr bwMode="auto">
          <a:xfrm>
            <a:off x="685800" y="2895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Rectangle 7"/>
          <p:cNvSpPr/>
          <p:nvPr/>
        </p:nvSpPr>
        <p:spPr>
          <a:xfrm>
            <a:off x="609600" y="5334000"/>
            <a:ext cx="8001000" cy="338554"/>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chemeClr val="accent1">
                    <a:lumMod val="50000"/>
                  </a:schemeClr>
                </a:solidFill>
                <a:latin typeface="Arial" charset="0"/>
                <a:cs typeface="Arial Unicode MS" charset="0"/>
              </a:rPr>
              <a:t>GRASS </a:t>
            </a:r>
            <a:r>
              <a:rPr lang="en-GB" sz="1600" b="1" dirty="0">
                <a:solidFill>
                  <a:srgbClr val="000000"/>
                </a:solidFill>
                <a:latin typeface="Arial" charset="0"/>
                <a:cs typeface="Arial Unicode MS" charset="0"/>
              </a:rPr>
              <a:t> </a:t>
            </a:r>
            <a:r>
              <a:rPr lang="en-GB" sz="1600" b="1" dirty="0" smtClean="0">
                <a:solidFill>
                  <a:srgbClr val="000000"/>
                </a:solidFill>
                <a:latin typeface="Arial" charset="0"/>
                <a:cs typeface="Arial Unicode MS" charset="0"/>
              </a:rPr>
              <a:t>                                                          </a:t>
            </a:r>
            <a:r>
              <a:rPr lang="en-GB" sz="1600" b="1" dirty="0" smtClean="0">
                <a:solidFill>
                  <a:schemeClr val="accent2">
                    <a:lumMod val="75000"/>
                  </a:schemeClr>
                </a:solidFill>
                <a:latin typeface="Arial" charset="0"/>
                <a:cs typeface="Arial Unicode MS" charset="0"/>
              </a:rPr>
              <a:t>ArcGIS</a:t>
            </a:r>
            <a:endParaRPr lang="en-GB" sz="1600" b="1" dirty="0">
              <a:solidFill>
                <a:schemeClr val="accent2">
                  <a:lumMod val="75000"/>
                </a:schemeClr>
              </a:solidFill>
              <a:latin typeface="Arial" charset="0"/>
              <a:cs typeface="Arial Unicode MS" charset="0"/>
            </a:endParaRPr>
          </a:p>
        </p:txBody>
      </p:sp>
      <p:sp>
        <p:nvSpPr>
          <p:cNvPr id="4" name="Rectangle 3"/>
          <p:cNvSpPr/>
          <p:nvPr/>
        </p:nvSpPr>
        <p:spPr>
          <a:xfrm>
            <a:off x="533400" y="1066800"/>
            <a:ext cx="8077200" cy="923330"/>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Analyse land cover composition visible from a given building in GRASS </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Assess visibility between two buildings in ArcGIS </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b="1" dirty="0">
                <a:solidFill>
                  <a:srgbClr val="BB160E"/>
                </a:solidFill>
                <a:latin typeface="Arial" charset="0"/>
                <a:cs typeface="Arial Unicode MS" charset="0"/>
              </a:rPr>
              <a:t>D</a:t>
            </a:r>
            <a:r>
              <a:rPr lang="en-GB" sz="1800" b="1" dirty="0" smtClean="0">
                <a:solidFill>
                  <a:srgbClr val="BB160E"/>
                </a:solidFill>
                <a:latin typeface="Arial" charset="0"/>
                <a:cs typeface="Arial Unicode MS" charset="0"/>
              </a:rPr>
              <a:t>o </a:t>
            </a:r>
            <a:r>
              <a:rPr lang="en-GB" sz="1800" b="1" dirty="0">
                <a:solidFill>
                  <a:srgbClr val="BB160E"/>
                </a:solidFill>
                <a:latin typeface="Arial" charset="0"/>
                <a:cs typeface="Arial Unicode MS" charset="0"/>
              </a:rPr>
              <a:t>not compare software </a:t>
            </a:r>
            <a:r>
              <a:rPr lang="en-US" sz="1800" b="1" dirty="0">
                <a:solidFill>
                  <a:srgbClr val="BB160E"/>
                </a:solidFill>
                <a:latin typeface="Arial" charset="0"/>
                <a:cs typeface="Arial Unicode MS" charset="0"/>
              </a:rPr>
              <a:t>but</a:t>
            </a:r>
            <a:r>
              <a:rPr lang="en-GB" sz="1800" b="1" dirty="0">
                <a:solidFill>
                  <a:srgbClr val="BB160E"/>
                </a:solidFill>
                <a:latin typeface="Arial" charset="0"/>
                <a:cs typeface="Arial Unicode MS" charset="0"/>
              </a:rPr>
              <a:t> explain </a:t>
            </a:r>
            <a:r>
              <a:rPr lang="en-GB" sz="1800" b="1" dirty="0" smtClean="0">
                <a:solidFill>
                  <a:srgbClr val="BB160E"/>
                </a:solidFill>
                <a:latin typeface="Arial" charset="0"/>
                <a:cs typeface="Arial Unicode MS" charset="0"/>
              </a:rPr>
              <a:t>concepts </a:t>
            </a:r>
            <a:r>
              <a:rPr lang="en-GB" sz="1800" b="1" dirty="0">
                <a:solidFill>
                  <a:srgbClr val="BB160E"/>
                </a:solidFill>
                <a:latin typeface="Arial" charset="0"/>
                <a:cs typeface="Arial Unicode MS" charset="0"/>
              </a:rPr>
              <a:t>and interpret the results </a:t>
            </a:r>
          </a:p>
        </p:txBody>
      </p:sp>
      <p:pic>
        <p:nvPicPr>
          <p:cNvPr id="5" name="Picture 4" descr="Makiko_viewshedgras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b="11113"/>
          <a:stretch/>
        </p:blipFill>
        <p:spPr>
          <a:xfrm>
            <a:off x="609600" y="2266989"/>
            <a:ext cx="3386045" cy="2686012"/>
          </a:xfrm>
          <a:prstGeom prst="rect">
            <a:avLst/>
          </a:prstGeom>
        </p:spPr>
      </p:pic>
      <p:pic>
        <p:nvPicPr>
          <p:cNvPr id="6" name="Picture 5" descr="Makiko_viewshedarc.jpg"/>
          <p:cNvPicPr>
            <a:picLocks noChangeAspect="1"/>
          </p:cNvPicPr>
          <p:nvPr/>
        </p:nvPicPr>
        <p:blipFill rotWithShape="1">
          <a:blip r:embed="rId5">
            <a:extLst>
              <a:ext uri="{28A0092B-C50C-407E-A947-70E740481C1C}">
                <a14:useLocalDpi xmlns:a14="http://schemas.microsoft.com/office/drawing/2010/main" val="0"/>
              </a:ext>
            </a:extLst>
          </a:blip>
          <a:srcRect b="10671"/>
          <a:stretch/>
        </p:blipFill>
        <p:spPr>
          <a:xfrm>
            <a:off x="4800600" y="2286001"/>
            <a:ext cx="3161466" cy="2819400"/>
          </a:xfrm>
          <a:prstGeom prst="rect">
            <a:avLst/>
          </a:prstGeom>
        </p:spPr>
      </p:pic>
      <p:sp>
        <p:nvSpPr>
          <p:cNvPr id="2" name="TextBox 1"/>
          <p:cNvSpPr txBox="1"/>
          <p:nvPr/>
        </p:nvSpPr>
        <p:spPr>
          <a:xfrm>
            <a:off x="685800" y="5791200"/>
            <a:ext cx="2383285" cy="253916"/>
          </a:xfrm>
          <a:prstGeom prst="rect">
            <a:avLst/>
          </a:prstGeom>
          <a:noFill/>
        </p:spPr>
        <p:txBody>
          <a:bodyPr wrap="none" rtlCol="0">
            <a:spAutoFit/>
          </a:bodyPr>
          <a:lstStyle/>
          <a:p>
            <a:r>
              <a:rPr lang="en-US" dirty="0" smtClean="0">
                <a:solidFill>
                  <a:srgbClr val="000000"/>
                </a:solidFill>
                <a:latin typeface="+mn-lt"/>
              </a:rPr>
              <a:t>Makiko </a:t>
            </a:r>
            <a:r>
              <a:rPr lang="en-US" dirty="0" err="1" smtClean="0">
                <a:solidFill>
                  <a:srgbClr val="000000"/>
                </a:solidFill>
                <a:latin typeface="+mn-lt"/>
              </a:rPr>
              <a:t>Shukunobe</a:t>
            </a:r>
            <a:r>
              <a:rPr lang="en-US" dirty="0" smtClean="0">
                <a:solidFill>
                  <a:srgbClr val="000000"/>
                </a:solidFill>
                <a:latin typeface="+mn-lt"/>
              </a:rPr>
              <a:t>, spring 2012</a:t>
            </a:r>
            <a:endParaRPr lang="en-US" dirty="0">
              <a:solidFill>
                <a:srgbClr val="000000"/>
              </a:solidFill>
              <a:latin typeface="+mn-lt"/>
            </a:endParaRPr>
          </a:p>
        </p:txBody>
      </p:sp>
    </p:spTree>
    <p:extLst>
      <p:ext uri="{BB962C8B-B14F-4D97-AF65-F5344CB8AC3E}">
        <p14:creationId xmlns:p14="http://schemas.microsoft.com/office/powerpoint/2010/main" val="19972370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81574</TotalTime>
  <Words>2113</Words>
  <Application>Microsoft Macintosh PowerPoint</Application>
  <PresentationFormat>On-screen Show (4:3)</PresentationFormat>
  <Paragraphs>370</Paragraphs>
  <Slides>32</Slides>
  <Notes>24</Notes>
  <HiddenSlides>0</HiddenSlides>
  <MMClips>0</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Office Theme</vt:lpstr>
      <vt:lpstr>Office Theme</vt:lpstr>
      <vt:lpstr>Office Theme</vt:lpstr>
      <vt:lpstr>Office Theme</vt:lpstr>
      <vt:lpstr>Building open source geospatial education at research universities </vt:lpstr>
      <vt:lpstr>Motivation </vt:lpstr>
      <vt:lpstr>Established academic activities</vt:lpstr>
      <vt:lpstr>New Initiative: OSGeo REL network</vt:lpstr>
      <vt:lpstr>Open Source Geospatial at NCSU </vt:lpstr>
      <vt:lpstr>Course: Geospatial Modeling</vt:lpstr>
      <vt:lpstr>On-line section</vt:lpstr>
      <vt:lpstr>Assignment: Getting started</vt:lpstr>
      <vt:lpstr>Assignment: Viewsheds</vt:lpstr>
      <vt:lpstr>Assignment: Lidar</vt:lpstr>
      <vt:lpstr>Midterm exam</vt:lpstr>
      <vt:lpstr>Independent Projects</vt:lpstr>
      <vt:lpstr>PowerPoint Presentation</vt:lpstr>
      <vt:lpstr>PowerPoint Presentation</vt:lpstr>
      <vt:lpstr>Project: DEM by mobile phone</vt:lpstr>
      <vt:lpstr>Project: DEM by mobile phone</vt:lpstr>
      <vt:lpstr>Project: Coastal Flooding</vt:lpstr>
      <vt:lpstr>Project: add-on development</vt:lpstr>
      <vt:lpstr>GE-GRASS user interface</vt:lpstr>
      <vt:lpstr>OSGeo REL with CTU Prague </vt:lpstr>
      <vt:lpstr>Coastal dynamics toolbox for GRASS</vt:lpstr>
      <vt:lpstr>Road lidar data: 2012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of Open source GIS at NCSU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Laser Scanning and Open Source GIS to Analyze Trends and Impacts of Topographic Change</dc:title>
  <dc:creator>Alinda</dc:creator>
  <cp:lastModifiedBy>Helena Mitasova User</cp:lastModifiedBy>
  <cp:revision>308</cp:revision>
  <cp:lastPrinted>2012-10-21T16:17:55Z</cp:lastPrinted>
  <dcterms:created xsi:type="dcterms:W3CDTF">1601-01-01T00:00:00Z</dcterms:created>
  <dcterms:modified xsi:type="dcterms:W3CDTF">2013-02-07T00:57:01Z</dcterms:modified>
</cp:coreProperties>
</file>