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Lst>
  <p:notesMasterIdLst>
    <p:notesMasterId r:id="rId23"/>
  </p:notesMasterIdLst>
  <p:handoutMasterIdLst>
    <p:handoutMasterId r:id="rId24"/>
  </p:handoutMasterIdLst>
  <p:sldIdLst>
    <p:sldId id="256" r:id="rId5"/>
    <p:sldId id="259" r:id="rId6"/>
    <p:sldId id="260" r:id="rId7"/>
    <p:sldId id="287" r:id="rId8"/>
    <p:sldId id="378" r:id="rId9"/>
    <p:sldId id="379" r:id="rId10"/>
    <p:sldId id="373" r:id="rId11"/>
    <p:sldId id="298" r:id="rId12"/>
    <p:sldId id="364" r:id="rId13"/>
    <p:sldId id="368" r:id="rId14"/>
    <p:sldId id="348" r:id="rId15"/>
    <p:sldId id="356" r:id="rId16"/>
    <p:sldId id="376" r:id="rId17"/>
    <p:sldId id="377" r:id="rId18"/>
    <p:sldId id="372" r:id="rId19"/>
    <p:sldId id="318" r:id="rId20"/>
    <p:sldId id="337" r:id="rId21"/>
    <p:sldId id="375" r:id="rId22"/>
  </p:sldIdLst>
  <p:sldSz cx="9144000" cy="6858000" type="screen4x3"/>
  <p:notesSz cx="6858000" cy="9144000"/>
  <p:defaultTextStyle>
    <a:defPPr>
      <a:defRPr lang="en-GB"/>
    </a:defPPr>
    <a:lvl1pPr algn="l" defTabSz="449263" rtl="0" fontAlgn="base">
      <a:lnSpc>
        <a:spcPct val="85000"/>
      </a:lnSpc>
      <a:spcBef>
        <a:spcPct val="0"/>
      </a:spcBef>
      <a:spcAft>
        <a:spcPct val="0"/>
      </a:spcAft>
      <a:buClr>
        <a:srgbClr val="000000"/>
      </a:buClr>
      <a:buSzPct val="100000"/>
      <a:buFont typeface="Times New Roman" pitchFamily="16" charset="0"/>
      <a:defRPr sz="1200" kern="1200">
        <a:solidFill>
          <a:schemeClr val="bg1"/>
        </a:solidFill>
        <a:latin typeface="Bitstream Vera Sans" pitchFamily="32" charset="0"/>
        <a:ea typeface="+mn-ea"/>
        <a:cs typeface="+mn-cs"/>
      </a:defRPr>
    </a:lvl1pPr>
    <a:lvl2pPr marL="742950" indent="-285750" algn="l" defTabSz="449263" rtl="0" fontAlgn="base">
      <a:lnSpc>
        <a:spcPct val="85000"/>
      </a:lnSpc>
      <a:spcBef>
        <a:spcPct val="0"/>
      </a:spcBef>
      <a:spcAft>
        <a:spcPct val="0"/>
      </a:spcAft>
      <a:buClr>
        <a:srgbClr val="000000"/>
      </a:buClr>
      <a:buSzPct val="100000"/>
      <a:buFont typeface="Times New Roman" pitchFamily="16" charset="0"/>
      <a:defRPr sz="1200" kern="1200">
        <a:solidFill>
          <a:schemeClr val="bg1"/>
        </a:solidFill>
        <a:latin typeface="Bitstream Vera Sans" pitchFamily="32" charset="0"/>
        <a:ea typeface="+mn-ea"/>
        <a:cs typeface="+mn-cs"/>
      </a:defRPr>
    </a:lvl2pPr>
    <a:lvl3pPr marL="1143000" indent="-228600" algn="l" defTabSz="449263" rtl="0" fontAlgn="base">
      <a:lnSpc>
        <a:spcPct val="85000"/>
      </a:lnSpc>
      <a:spcBef>
        <a:spcPct val="0"/>
      </a:spcBef>
      <a:spcAft>
        <a:spcPct val="0"/>
      </a:spcAft>
      <a:buClr>
        <a:srgbClr val="000000"/>
      </a:buClr>
      <a:buSzPct val="100000"/>
      <a:buFont typeface="Times New Roman" pitchFamily="16" charset="0"/>
      <a:defRPr sz="1200" kern="1200">
        <a:solidFill>
          <a:schemeClr val="bg1"/>
        </a:solidFill>
        <a:latin typeface="Bitstream Vera Sans" pitchFamily="32" charset="0"/>
        <a:ea typeface="+mn-ea"/>
        <a:cs typeface="+mn-cs"/>
      </a:defRPr>
    </a:lvl3pPr>
    <a:lvl4pPr marL="1600200" indent="-228600" algn="l" defTabSz="449263" rtl="0" fontAlgn="base">
      <a:lnSpc>
        <a:spcPct val="85000"/>
      </a:lnSpc>
      <a:spcBef>
        <a:spcPct val="0"/>
      </a:spcBef>
      <a:spcAft>
        <a:spcPct val="0"/>
      </a:spcAft>
      <a:buClr>
        <a:srgbClr val="000000"/>
      </a:buClr>
      <a:buSzPct val="100000"/>
      <a:buFont typeface="Times New Roman" pitchFamily="16" charset="0"/>
      <a:defRPr sz="1200" kern="1200">
        <a:solidFill>
          <a:schemeClr val="bg1"/>
        </a:solidFill>
        <a:latin typeface="Bitstream Vera Sans" pitchFamily="32" charset="0"/>
        <a:ea typeface="+mn-ea"/>
        <a:cs typeface="+mn-cs"/>
      </a:defRPr>
    </a:lvl4pPr>
    <a:lvl5pPr marL="2057400" indent="-228600" algn="l" defTabSz="449263" rtl="0" fontAlgn="base">
      <a:lnSpc>
        <a:spcPct val="85000"/>
      </a:lnSpc>
      <a:spcBef>
        <a:spcPct val="0"/>
      </a:spcBef>
      <a:spcAft>
        <a:spcPct val="0"/>
      </a:spcAft>
      <a:buClr>
        <a:srgbClr val="000000"/>
      </a:buClr>
      <a:buSzPct val="100000"/>
      <a:buFont typeface="Times New Roman" pitchFamily="16" charset="0"/>
      <a:defRPr sz="1200" kern="1200">
        <a:solidFill>
          <a:schemeClr val="bg1"/>
        </a:solidFill>
        <a:latin typeface="Bitstream Vera Sans" pitchFamily="32" charset="0"/>
        <a:ea typeface="+mn-ea"/>
        <a:cs typeface="+mn-cs"/>
      </a:defRPr>
    </a:lvl5pPr>
    <a:lvl6pPr marL="2286000" algn="l" defTabSz="914400" rtl="0" eaLnBrk="1" latinLnBrk="0" hangingPunct="1">
      <a:defRPr sz="1200" kern="1200">
        <a:solidFill>
          <a:schemeClr val="bg1"/>
        </a:solidFill>
        <a:latin typeface="Bitstream Vera Sans" pitchFamily="32" charset="0"/>
        <a:ea typeface="+mn-ea"/>
        <a:cs typeface="+mn-cs"/>
      </a:defRPr>
    </a:lvl6pPr>
    <a:lvl7pPr marL="2743200" algn="l" defTabSz="914400" rtl="0" eaLnBrk="1" latinLnBrk="0" hangingPunct="1">
      <a:defRPr sz="1200" kern="1200">
        <a:solidFill>
          <a:schemeClr val="bg1"/>
        </a:solidFill>
        <a:latin typeface="Bitstream Vera Sans" pitchFamily="32" charset="0"/>
        <a:ea typeface="+mn-ea"/>
        <a:cs typeface="+mn-cs"/>
      </a:defRPr>
    </a:lvl7pPr>
    <a:lvl8pPr marL="3200400" algn="l" defTabSz="914400" rtl="0" eaLnBrk="1" latinLnBrk="0" hangingPunct="1">
      <a:defRPr sz="1200" kern="1200">
        <a:solidFill>
          <a:schemeClr val="bg1"/>
        </a:solidFill>
        <a:latin typeface="Bitstream Vera Sans" pitchFamily="32" charset="0"/>
        <a:ea typeface="+mn-ea"/>
        <a:cs typeface="+mn-cs"/>
      </a:defRPr>
    </a:lvl8pPr>
    <a:lvl9pPr marL="3657600" algn="l" defTabSz="914400" rtl="0" eaLnBrk="1" latinLnBrk="0" hangingPunct="1">
      <a:defRPr sz="1200" kern="1200">
        <a:solidFill>
          <a:schemeClr val="bg1"/>
        </a:solidFill>
        <a:latin typeface="Bitstream Vera Sans" pitchFamily="3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6BAF3"/>
    <a:srgbClr val="1E55A9"/>
    <a:srgbClr val="286DD4"/>
    <a:srgbClr val="005900"/>
    <a:srgbClr val="66A22D"/>
    <a:srgbClr val="66CC33"/>
    <a:srgbClr val="458912"/>
    <a:srgbClr val="008000"/>
    <a:srgbClr val="B44D10"/>
    <a:srgbClr val="BB16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551" autoAdjust="0"/>
    <p:restoredTop sz="99844" autoAdjust="0"/>
  </p:normalViewPr>
  <p:slideViewPr>
    <p:cSldViewPr>
      <p:cViewPr>
        <p:scale>
          <a:sx n="134" d="100"/>
          <a:sy n="134" d="100"/>
        </p:scale>
        <p:origin x="-1032" y="-160"/>
      </p:cViewPr>
      <p:guideLst>
        <p:guide orient="horz" pos="2496"/>
        <p:guide pos="5568"/>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617DBB-FAD0-7B46-9B55-ADA8F7D223E4}" type="datetimeFigureOut">
              <a:rPr lang="en-US" smtClean="0"/>
              <a:t>7/8/13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23605A-0428-0E4A-A192-BAAFFB6E5D06}" type="slidenum">
              <a:rPr lang="en-US" smtClean="0"/>
              <a:t>‹#›</a:t>
            </a:fld>
            <a:endParaRPr lang="en-US"/>
          </a:p>
        </p:txBody>
      </p:sp>
    </p:spTree>
    <p:extLst>
      <p:ext uri="{BB962C8B-B14F-4D97-AF65-F5344CB8AC3E}">
        <p14:creationId xmlns:p14="http://schemas.microsoft.com/office/powerpoint/2010/main" val="19371508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2"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3"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4"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5"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6"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7"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8"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9"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30"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31"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32" name="Rectangle 12"/>
          <p:cNvSpPr>
            <a:spLocks noGrp="1" noChangeArrowheads="1"/>
          </p:cNvSpPr>
          <p:nvPr>
            <p:ph type="hdr"/>
          </p:nvPr>
        </p:nvSpPr>
        <p:spPr bwMode="auto">
          <a:xfrm>
            <a:off x="0" y="0"/>
            <a:ext cx="2954338"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nSpc>
                <a:spcPct val="94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DejaVu Sans" charset="0"/>
                <a:cs typeface="DejaVu Sans" charset="0"/>
              </a:defRPr>
            </a:lvl1pPr>
          </a:lstStyle>
          <a:p>
            <a:endParaRPr lang="en-GB"/>
          </a:p>
        </p:txBody>
      </p:sp>
      <p:sp>
        <p:nvSpPr>
          <p:cNvPr id="5133" name="Rectangle 13"/>
          <p:cNvSpPr>
            <a:spLocks noGrp="1" noChangeArrowheads="1"/>
          </p:cNvSpPr>
          <p:nvPr>
            <p:ph type="dt"/>
          </p:nvPr>
        </p:nvSpPr>
        <p:spPr bwMode="auto">
          <a:xfrm>
            <a:off x="3886200" y="0"/>
            <a:ext cx="2954338"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lnSpc>
                <a:spcPct val="94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DejaVu Sans" charset="0"/>
                <a:cs typeface="DejaVu Sans" charset="0"/>
              </a:defRPr>
            </a:lvl1pPr>
          </a:lstStyle>
          <a:p>
            <a:endParaRPr lang="en-GB"/>
          </a:p>
        </p:txBody>
      </p:sp>
      <p:sp>
        <p:nvSpPr>
          <p:cNvPr id="5134" name="Rectangle 14"/>
          <p:cNvSpPr>
            <a:spLocks noGrp="1" noRot="1" noChangeAspect="1" noChangeArrowheads="1"/>
          </p:cNvSpPr>
          <p:nvPr>
            <p:ph type="sldImg"/>
          </p:nvPr>
        </p:nvSpPr>
        <p:spPr bwMode="auto">
          <a:xfrm>
            <a:off x="1143000" y="685800"/>
            <a:ext cx="4554538" cy="3414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5135" name="Rectangle 15"/>
          <p:cNvSpPr>
            <a:spLocks noGrp="1" noChangeArrowheads="1"/>
          </p:cNvSpPr>
          <p:nvPr>
            <p:ph type="body"/>
          </p:nvPr>
        </p:nvSpPr>
        <p:spPr bwMode="auto">
          <a:xfrm>
            <a:off x="914400" y="4343400"/>
            <a:ext cx="5011738" cy="410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smtClean="0"/>
          </a:p>
        </p:txBody>
      </p:sp>
      <p:sp>
        <p:nvSpPr>
          <p:cNvPr id="5136" name="Rectangle 16"/>
          <p:cNvSpPr>
            <a:spLocks noGrp="1" noChangeArrowheads="1"/>
          </p:cNvSpPr>
          <p:nvPr>
            <p:ph type="ftr"/>
          </p:nvPr>
        </p:nvSpPr>
        <p:spPr bwMode="auto">
          <a:xfrm>
            <a:off x="0" y="8686800"/>
            <a:ext cx="2954338"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nSpc>
                <a:spcPct val="94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DejaVu Sans" charset="0"/>
                <a:cs typeface="DejaVu Sans" charset="0"/>
              </a:defRPr>
            </a:lvl1pPr>
          </a:lstStyle>
          <a:p>
            <a:endParaRPr lang="en-GB"/>
          </a:p>
        </p:txBody>
      </p:sp>
      <p:sp>
        <p:nvSpPr>
          <p:cNvPr id="5137" name="Rectangle 17"/>
          <p:cNvSpPr>
            <a:spLocks noGrp="1" noChangeArrowheads="1"/>
          </p:cNvSpPr>
          <p:nvPr>
            <p:ph type="sldNum"/>
          </p:nvPr>
        </p:nvSpPr>
        <p:spPr bwMode="auto">
          <a:xfrm>
            <a:off x="3886200" y="8686800"/>
            <a:ext cx="2954338"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lnSpc>
                <a:spcPct val="94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DejaVu Sans" charset="0"/>
                <a:cs typeface="DejaVu Sans" charset="0"/>
              </a:defRPr>
            </a:lvl1pPr>
          </a:lstStyle>
          <a:p>
            <a:fld id="{98766346-4CD4-4FBF-AD9C-A138F4D99159}" type="slidenum">
              <a:rPr lang="en-GB"/>
              <a:pPr/>
              <a:t>‹#›</a:t>
            </a:fld>
            <a:endParaRPr lang="en-GB"/>
          </a:p>
        </p:txBody>
      </p:sp>
    </p:spTree>
    <p:extLst>
      <p:ext uri="{BB962C8B-B14F-4D97-AF65-F5344CB8AC3E}">
        <p14:creationId xmlns:p14="http://schemas.microsoft.com/office/powerpoint/2010/main" val="1948458107"/>
      </p:ext>
    </p:extLst>
  </p:cSld>
  <p:clrMap bg1="lt1" tx1="dk1" bg2="lt2" tx2="dk2" accent1="accent1" accent2="accent2" accent3="accent3" accent4="accent4" accent5="accent5" accent6="accent6" hlink="hlink" folHlink="folHlink"/>
  <p:hf hdr="0" ftr="0" dt="0"/>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158C920F-CB3F-4D9A-BEDD-9CAAC3136786}" type="slidenum">
              <a:rPr lang="en-GB"/>
              <a:pPr/>
              <a:t>1</a:t>
            </a:fld>
            <a:endParaRPr lang="en-GB"/>
          </a:p>
        </p:txBody>
      </p:sp>
      <p:sp>
        <p:nvSpPr>
          <p:cNvPr id="2969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698" name="Text Box 2"/>
          <p:cNvSpPr txBox="1">
            <a:spLocks noGrp="1" noChangeArrowheads="1"/>
          </p:cNvSpPr>
          <p:nvPr>
            <p:ph type="body"/>
          </p:nvPr>
        </p:nvSpPr>
        <p:spPr bwMode="auto">
          <a:xfrm>
            <a:off x="685800" y="4343400"/>
            <a:ext cx="5486400" cy="7112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eaLnBrk="1" hangingPunct="1">
              <a:lnSpc>
                <a:spcPct val="87000"/>
              </a:lnSpc>
              <a:spcBef>
                <a:spcPts val="1600"/>
              </a:spcBef>
              <a:buClrTx/>
              <a:buFontTx/>
              <a:buNone/>
            </a:pPr>
            <a:r>
              <a:rPr lang="en-GB" sz="1600">
                <a:latin typeface="Arial" charset="0"/>
                <a:cs typeface="Arial" charset="0"/>
              </a:rPr>
              <a:t>Over the past decade free and open source software (FOSS) has moved into mainstreem and its growth includes a wide range of geospatial software tools. The presentation will briefly describe the principles of FOSS and provide an overview of major FOSS projects that support management, processing, analysis, visualization and on-line distribution of georeferenced data. Interoperability between the different tools enabled by the FOSS concept will be highlighted using examples of applications that combine software developed by several projects, such as GRASS, Mapserver, GDAL, PROJ, R-stats, PostGIS, paraview and others. Special focus will be given to the recent new developments in Geographic Resources Analysis Support System (GRASS, </a:t>
            </a:r>
            <a:r>
              <a:rPr lang="en-GB" sz="1600" u="sng">
                <a:solidFill>
                  <a:srgbClr val="CCCCFF"/>
                </a:solidFill>
                <a:latin typeface="Arial" charset="0"/>
                <a:cs typeface="Arial" charset="0"/>
              </a:rPr>
              <a:t>http://grass.itc.it</a:t>
            </a:r>
            <a:r>
              <a:rPr lang="en-GB" sz="1600">
                <a:latin typeface="Arial" charset="0"/>
                <a:cs typeface="Arial" charset="0"/>
              </a:rPr>
              <a:t>). Since its original design as a land management tool for military installationsthe system has evolved into one of the most comprehensive, general purpose GIS and support for environmental modeling has been an integral part of its development. Overview of the GRASS6 capabilities relevant to environmental modeling will be provided, including tools for working with 2D and 3D raster data, the completely redesigned topological 2D/3D vector engine, vector network analysis and SQL-based attribute management. Various graphical user interfaces, such as QGIS and JAVAGRASS, that are being used with GRASS will be introduced and enhancements to 3D dynamic visualization will be presented. Environmental modeling will be illustrated by examples in the area of coastal management and sediment pollution control using the latest lidar data and new or updated GRASS6 modules. The talk will conclude with discussion of visions for the future of FOSS geospatial modeling.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18A738-B5EC-BD45-A4B0-C45CA175931A}" type="slidenum">
              <a:rPr lang="en-US"/>
              <a:pPr>
                <a:defRPr/>
              </a:pPr>
              <a:t>12</a:t>
            </a:fld>
            <a:endParaRPr lang="en-US"/>
          </a:p>
        </p:txBody>
      </p:sp>
      <p:sp>
        <p:nvSpPr>
          <p:cNvPr id="71682" name="Rectangle 2"/>
          <p:cNvSpPr>
            <a:spLocks noGrp="1" noRot="1" noChangeAspect="1" noChangeArrowheads="1" noTextEdit="1"/>
          </p:cNvSpPr>
          <p:nvPr>
            <p:ph type="sldImg"/>
          </p:nvPr>
        </p:nvSpPr>
        <p:spPr>
          <a:xfrm>
            <a:off x="1152525" y="685800"/>
            <a:ext cx="4491038" cy="3367088"/>
          </a:xfrm>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13</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14</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7CC2E9E5-63BA-4665-885A-4F8D26625833}" type="slidenum">
              <a:rPr lang="en-GB"/>
              <a:pPr/>
              <a:t>2</a:t>
            </a:fld>
            <a:endParaRPr lang="en-GB"/>
          </a:p>
        </p:txBody>
      </p:sp>
      <p:sp>
        <p:nvSpPr>
          <p:cNvPr id="3276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770"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3</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4</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5</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6</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7</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8</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86B03D43-2353-47C7-A618-B32BCA482C81}" type="slidenum">
              <a:rPr lang="en-GB"/>
              <a:pPr/>
              <a:t>11</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914400" y="4343400"/>
            <a:ext cx="5013325"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6729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904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99213" y="1154113"/>
            <a:ext cx="1835150" cy="47609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175" y="1154113"/>
            <a:ext cx="5354638" cy="4760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4485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09904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2091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38530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175" y="1141413"/>
            <a:ext cx="3594100" cy="5608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141413"/>
            <a:ext cx="3595688" cy="5608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9731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4709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04404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950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112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5537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29350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7274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99213" y="155575"/>
            <a:ext cx="1835150" cy="659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175" y="155575"/>
            <a:ext cx="5354638" cy="6594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1416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21045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548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06284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513" y="1906588"/>
            <a:ext cx="3817937" cy="493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906588"/>
            <a:ext cx="3819525" cy="493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3477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3543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1877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332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42021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6647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0889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11394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76238"/>
            <a:ext cx="1946275" cy="6467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376238"/>
            <a:ext cx="5691187" cy="6467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7371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773623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6628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76788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513" y="1906588"/>
            <a:ext cx="3814762" cy="493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906588"/>
            <a:ext cx="3816350" cy="4937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1226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14190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8235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175" y="3432175"/>
            <a:ext cx="3594100" cy="2482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3432175"/>
            <a:ext cx="3595688" cy="2482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2368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851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48273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9234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2650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0338" y="368300"/>
            <a:ext cx="1944687" cy="64754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368300"/>
            <a:ext cx="5686425" cy="64754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0789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0954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2155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03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2541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847249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alpha val="80000"/>
          </a:schemeClr>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175" y="1154113"/>
            <a:ext cx="7342188" cy="2303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dirty="0" smtClean="0"/>
              <a:t>Click to edit the title text format</a:t>
            </a:r>
          </a:p>
        </p:txBody>
      </p:sp>
      <p:sp>
        <p:nvSpPr>
          <p:cNvPr id="1026" name="Rectangle 2"/>
          <p:cNvSpPr>
            <a:spLocks noGrp="1" noChangeArrowheads="1"/>
          </p:cNvSpPr>
          <p:nvPr>
            <p:ph type="body" idx="1"/>
          </p:nvPr>
        </p:nvSpPr>
        <p:spPr bwMode="auto">
          <a:xfrm>
            <a:off x="892175" y="3432175"/>
            <a:ext cx="7342188" cy="2482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smtClean="0"/>
              <a:t>Click to edit the outline text format</a:t>
            </a:r>
          </a:p>
          <a:p>
            <a:pPr lvl="1"/>
            <a:r>
              <a:rPr lang="en-GB" dirty="0" smtClean="0"/>
              <a:t>Second Outline Level</a:t>
            </a:r>
          </a:p>
          <a:p>
            <a:pPr lvl="2"/>
            <a:r>
              <a:rPr lang="en-GB" dirty="0" smtClean="0"/>
              <a:t>Third Outline Level</a:t>
            </a:r>
          </a:p>
          <a:p>
            <a:pPr lvl="3"/>
            <a:r>
              <a:rPr lang="en-GB" dirty="0" smtClean="0"/>
              <a:t>Fourth Outline Level</a:t>
            </a:r>
          </a:p>
          <a:p>
            <a:pPr lvl="4"/>
            <a:r>
              <a:rPr lang="en-GB" dirty="0" smtClean="0"/>
              <a:t>Fifth Outline Level</a:t>
            </a:r>
          </a:p>
          <a:p>
            <a:pPr lvl="4"/>
            <a:r>
              <a:rPr lang="en-GB" dirty="0" smtClean="0"/>
              <a:t>Sixth Outline Level</a:t>
            </a:r>
          </a:p>
          <a:p>
            <a:pPr lvl="4"/>
            <a:r>
              <a:rPr lang="en-GB" dirty="0" smtClean="0"/>
              <a:t>Seventh Outline Level</a:t>
            </a:r>
          </a:p>
          <a:p>
            <a:pPr lvl="4"/>
            <a:r>
              <a:rPr lang="en-GB" dirty="0" smtClean="0"/>
              <a:t>Eighth Outline Level</a:t>
            </a:r>
          </a:p>
          <a:p>
            <a:pPr lvl="4"/>
            <a:r>
              <a:rPr lang="en-GB" dirty="0" smtClean="0"/>
              <a:t>Ninth Outline Level</a:t>
            </a:r>
          </a:p>
        </p:txBody>
      </p:sp>
      <p:sp>
        <p:nvSpPr>
          <p:cNvPr id="2" name="TextBox 1"/>
          <p:cNvSpPr txBox="1"/>
          <p:nvPr userDrawn="1"/>
        </p:nvSpPr>
        <p:spPr>
          <a:xfrm>
            <a:off x="6324600" y="6477000"/>
            <a:ext cx="1852415" cy="253916"/>
          </a:xfrm>
          <a:prstGeom prst="rect">
            <a:avLst/>
          </a:prstGeom>
          <a:noFill/>
        </p:spPr>
        <p:txBody>
          <a:bodyPr wrap="none" rtlCol="0">
            <a:spAutoFit/>
          </a:bodyPr>
          <a:lstStyle/>
          <a:p>
            <a:r>
              <a:rPr lang="en-US" dirty="0" smtClean="0">
                <a:solidFill>
                  <a:schemeClr val="accent1">
                    <a:lumMod val="75000"/>
                  </a:schemeClr>
                </a:solidFill>
              </a:rPr>
              <a:t>Helena Mitasova, NCSU</a:t>
            </a:r>
            <a:endParaRPr lang="en-US" dirty="0">
              <a:solidFill>
                <a:schemeClr val="accent1">
                  <a:lumMod val="75000"/>
                </a:schemeClr>
              </a:solidFill>
            </a:endParaRP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dt="0"/>
  <p:txStyles>
    <p:title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p:titleStyle>
    <p:bodyStyle>
      <a:lvl1pPr marL="342900" indent="-3429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alpha val="80000"/>
          </a:schemeClr>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892175" y="155575"/>
            <a:ext cx="7342188"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2050" name="Rectangle 2"/>
          <p:cNvSpPr>
            <a:spLocks noGrp="1" noChangeArrowheads="1"/>
          </p:cNvSpPr>
          <p:nvPr>
            <p:ph type="body" idx="1"/>
          </p:nvPr>
        </p:nvSpPr>
        <p:spPr bwMode="auto">
          <a:xfrm>
            <a:off x="892175" y="1141413"/>
            <a:ext cx="7342188" cy="560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dt="0"/>
  <p:txStyles>
    <p:titleStyle>
      <a:lvl1pPr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marL="742950" indent="-28575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2pPr>
      <a:lvl3pPr marL="11430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3pPr>
      <a:lvl4pPr marL="16002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4pPr>
      <a:lvl5pPr marL="20574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5pPr>
      <a:lvl6pPr marL="25146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6pPr>
      <a:lvl7pPr marL="29718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7pPr>
      <a:lvl8pPr marL="34290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8pPr>
      <a:lvl9pPr marL="3886200" indent="-228600" algn="ctr" defTabSz="449263" rtl="0" fontAlgn="base">
        <a:lnSpc>
          <a:spcPct val="72000"/>
        </a:lnSpc>
        <a:spcBef>
          <a:spcPct val="0"/>
        </a:spcBef>
        <a:spcAft>
          <a:spcPct val="0"/>
        </a:spcAft>
        <a:buClr>
          <a:srgbClr val="000000"/>
        </a:buClr>
        <a:buSzPct val="100000"/>
        <a:buFont typeface="Times New Roman" pitchFamily="16" charset="0"/>
        <a:defRPr sz="3600">
          <a:solidFill>
            <a:srgbClr val="000000"/>
          </a:solidFill>
          <a:latin typeface="Arial" charset="0"/>
          <a:ea typeface="DejaVu Sans" charset="0"/>
          <a:cs typeface="DejaVu Sans" charset="0"/>
        </a:defRPr>
      </a:lvl9pPr>
    </p:titleStyle>
    <p:bodyStyle>
      <a:lvl1pPr marL="342900" indent="-3429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1pPr>
      <a:lvl2pPr marL="742950" indent="-28575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2pPr>
      <a:lvl3pPr marL="11430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3pPr>
      <a:lvl4pPr marL="16002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a:lnSpc>
          <a:spcPct val="72000"/>
        </a:lnSpc>
        <a:spcBef>
          <a:spcPts val="1625"/>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alpha val="80000"/>
          </a:schemeClr>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671513" y="376238"/>
            <a:ext cx="7789862" cy="151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3074" name="Rectangle 2"/>
          <p:cNvSpPr>
            <a:spLocks noGrp="1" noChangeArrowheads="1"/>
          </p:cNvSpPr>
          <p:nvPr>
            <p:ph type="body" idx="1"/>
          </p:nvPr>
        </p:nvSpPr>
        <p:spPr bwMode="auto">
          <a:xfrm>
            <a:off x="671513" y="1906588"/>
            <a:ext cx="7789862" cy="493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dt="0"/>
  <p:txStyles>
    <p:titleStyle>
      <a:lvl1pPr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marL="742950" indent="-28575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2pPr>
      <a:lvl3pPr marL="11430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3pPr>
      <a:lvl4pPr marL="16002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4pPr>
      <a:lvl5pPr marL="20574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5pPr>
      <a:lvl6pPr marL="25146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6pPr>
      <a:lvl7pPr marL="29718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7pPr>
      <a:lvl8pPr marL="34290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8pPr>
      <a:lvl9pPr marL="3886200" indent="-228600" algn="ctr" defTabSz="449263" rtl="0" fontAlgn="base">
        <a:lnSpc>
          <a:spcPct val="5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9pPr>
    </p:titleStyle>
    <p:bodyStyle>
      <a:lvl1pPr marL="342900" indent="-342900" algn="l" defTabSz="449263" rtl="0" fontAlgn="base">
        <a:lnSpc>
          <a:spcPct val="57000"/>
        </a:lnSpc>
        <a:spcBef>
          <a:spcPts val="725"/>
        </a:spcBef>
        <a:spcAft>
          <a:spcPct val="0"/>
        </a:spcAft>
        <a:buClr>
          <a:srgbClr val="000000"/>
        </a:buClr>
        <a:buSzPct val="100000"/>
        <a:buFont typeface="Times New Roman" pitchFamily="16" charset="0"/>
        <a:defRPr sz="3100">
          <a:solidFill>
            <a:srgbClr val="000000"/>
          </a:solidFill>
          <a:latin typeface="+mn-lt"/>
          <a:ea typeface="+mn-ea"/>
          <a:cs typeface="+mn-cs"/>
        </a:defRPr>
      </a:lvl1pPr>
      <a:lvl2pPr marL="742950" indent="-285750" algn="l" defTabSz="449263" rtl="0" fontAlgn="base">
        <a:lnSpc>
          <a:spcPct val="57000"/>
        </a:lnSpc>
        <a:spcBef>
          <a:spcPts val="625"/>
        </a:spcBef>
        <a:spcAft>
          <a:spcPct val="0"/>
        </a:spcAft>
        <a:buClr>
          <a:srgbClr val="000000"/>
        </a:buClr>
        <a:buSzPct val="100000"/>
        <a:buFont typeface="Times New Roman" pitchFamily="16" charset="0"/>
        <a:defRPr sz="2700">
          <a:solidFill>
            <a:srgbClr val="000000"/>
          </a:solidFill>
          <a:latin typeface="+mn-lt"/>
          <a:cs typeface="+mn-cs"/>
        </a:defRPr>
      </a:lvl2pPr>
      <a:lvl3pPr marL="1143000" indent="-228600" algn="l" defTabSz="449263" rtl="0" fontAlgn="base">
        <a:lnSpc>
          <a:spcPct val="57000"/>
        </a:lnSpc>
        <a:spcBef>
          <a:spcPts val="538"/>
        </a:spcBef>
        <a:spcAft>
          <a:spcPct val="0"/>
        </a:spcAft>
        <a:buClr>
          <a:srgbClr val="000000"/>
        </a:buClr>
        <a:buSzPct val="100000"/>
        <a:buFont typeface="Times New Roman" pitchFamily="16" charset="0"/>
        <a:defRPr sz="2300">
          <a:solidFill>
            <a:srgbClr val="000000"/>
          </a:solidFill>
          <a:latin typeface="+mn-lt"/>
          <a:cs typeface="+mn-cs"/>
        </a:defRPr>
      </a:lvl3pPr>
      <a:lvl4pPr marL="16002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4pPr>
      <a:lvl5pPr marL="20574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5pPr>
      <a:lvl6pPr marL="25146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6pPr>
      <a:lvl7pPr marL="29718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7pPr>
      <a:lvl8pPr marL="34290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8pPr>
      <a:lvl9pPr marL="3886200" indent="-228600" algn="l" defTabSz="449263" rtl="0" fontAlgn="base">
        <a:lnSpc>
          <a:spcPct val="57000"/>
        </a:lnSpc>
        <a:spcBef>
          <a:spcPts val="450"/>
        </a:spcBef>
        <a:spcAft>
          <a:spcPct val="0"/>
        </a:spcAft>
        <a:buClr>
          <a:srgbClr val="000000"/>
        </a:buClr>
        <a:buSzPct val="100000"/>
        <a:buFont typeface="Times New Roman" pitchFamily="16" charset="0"/>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75000"/>
            <a:alpha val="80000"/>
          </a:schemeClr>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71513" y="368300"/>
            <a:ext cx="7783512" cy="151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4098" name="Rectangle 2"/>
          <p:cNvSpPr>
            <a:spLocks noGrp="1" noChangeArrowheads="1"/>
          </p:cNvSpPr>
          <p:nvPr>
            <p:ph type="body" idx="1"/>
          </p:nvPr>
        </p:nvSpPr>
        <p:spPr bwMode="auto">
          <a:xfrm>
            <a:off x="671513" y="1906588"/>
            <a:ext cx="7783512" cy="493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marL="742950" indent="-28575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2pPr>
      <a:lvl3pPr marL="11430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3pPr>
      <a:lvl4pPr marL="16002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4pPr>
      <a:lvl5pPr marL="20574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5pPr>
      <a:lvl6pPr marL="25146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6pPr>
      <a:lvl7pPr marL="29718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7pPr>
      <a:lvl8pPr marL="34290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8pPr>
      <a:lvl9pPr marL="3886200" indent="-228600" algn="ctr" defTabSz="449263" rtl="0" fontAlgn="base">
        <a:lnSpc>
          <a:spcPct val="49000"/>
        </a:lnSpc>
        <a:spcBef>
          <a:spcPct val="0"/>
        </a:spcBef>
        <a:spcAft>
          <a:spcPct val="0"/>
        </a:spcAft>
        <a:buClr>
          <a:srgbClr val="000000"/>
        </a:buClr>
        <a:buSzPct val="100000"/>
        <a:buFont typeface="Times New Roman" pitchFamily="16" charset="0"/>
        <a:defRPr sz="3600">
          <a:solidFill>
            <a:srgbClr val="000000"/>
          </a:solidFill>
          <a:latin typeface="Arial" charset="0"/>
          <a:cs typeface="Times New Roman" pitchFamily="16" charset="0"/>
        </a:defRPr>
      </a:lvl9pPr>
    </p:titleStyle>
    <p:bodyStyle>
      <a:lvl1pPr marL="342900" indent="-342900" algn="l" defTabSz="449263" rtl="0" fontAlgn="base">
        <a:lnSpc>
          <a:spcPct val="49000"/>
        </a:lnSpc>
        <a:spcBef>
          <a:spcPts val="725"/>
        </a:spcBef>
        <a:spcAft>
          <a:spcPct val="0"/>
        </a:spcAft>
        <a:buClr>
          <a:srgbClr val="000000"/>
        </a:buClr>
        <a:buSzPct val="100000"/>
        <a:buFont typeface="Times New Roman" pitchFamily="16" charset="0"/>
        <a:defRPr sz="2000">
          <a:solidFill>
            <a:srgbClr val="000000"/>
          </a:solidFill>
          <a:latin typeface="+mn-lt"/>
          <a:ea typeface="+mn-ea"/>
          <a:cs typeface="+mn-cs"/>
        </a:defRPr>
      </a:lvl1pPr>
      <a:lvl2pPr marL="742950" indent="-285750" algn="l" defTabSz="449263" rtl="0" fontAlgn="base">
        <a:lnSpc>
          <a:spcPct val="48000"/>
        </a:lnSpc>
        <a:spcBef>
          <a:spcPts val="625"/>
        </a:spcBef>
        <a:spcAft>
          <a:spcPct val="0"/>
        </a:spcAft>
        <a:buClr>
          <a:srgbClr val="000000"/>
        </a:buClr>
        <a:buSzPct val="100000"/>
        <a:buFont typeface="Times New Roman" pitchFamily="16" charset="0"/>
        <a:defRPr sz="2700">
          <a:solidFill>
            <a:srgbClr val="000000"/>
          </a:solidFill>
          <a:latin typeface="Times New Roman" pitchFamily="16" charset="0"/>
          <a:cs typeface="+mn-cs"/>
        </a:defRPr>
      </a:lvl2pPr>
      <a:lvl3pPr marL="1143000" indent="-228600" algn="l" defTabSz="449263" rtl="0" fontAlgn="base">
        <a:lnSpc>
          <a:spcPct val="48000"/>
        </a:lnSpc>
        <a:spcBef>
          <a:spcPts val="538"/>
        </a:spcBef>
        <a:spcAft>
          <a:spcPct val="0"/>
        </a:spcAft>
        <a:buClr>
          <a:srgbClr val="000000"/>
        </a:buClr>
        <a:buSzPct val="100000"/>
        <a:buFont typeface="Times New Roman" pitchFamily="16" charset="0"/>
        <a:defRPr sz="2300">
          <a:solidFill>
            <a:srgbClr val="000000"/>
          </a:solidFill>
          <a:latin typeface="Times New Roman" pitchFamily="16" charset="0"/>
          <a:cs typeface="+mn-cs"/>
        </a:defRPr>
      </a:lvl3pPr>
      <a:lvl4pPr marL="16002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4pPr>
      <a:lvl5pPr marL="20574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5pPr>
      <a:lvl6pPr marL="25146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6pPr>
      <a:lvl7pPr marL="29718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7pPr>
      <a:lvl8pPr marL="34290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8pPr>
      <a:lvl9pPr marL="3886200" indent="-228600" algn="l" defTabSz="449263" rtl="0" fontAlgn="base">
        <a:lnSpc>
          <a:spcPct val="48000"/>
        </a:lnSpc>
        <a:spcBef>
          <a:spcPts val="450"/>
        </a:spcBef>
        <a:spcAft>
          <a:spcPct val="0"/>
        </a:spcAft>
        <a:buClr>
          <a:srgbClr val="000000"/>
        </a:buClr>
        <a:buSzPct val="100000"/>
        <a:buFont typeface="Times New Roman" pitchFamily="16" charset="0"/>
        <a:defRPr sz="2000">
          <a:solidFill>
            <a:srgbClr val="000000"/>
          </a:solidFill>
          <a:latin typeface="Times New Roman" pitchFamily="16"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9.jpeg"/><Relationship Id="rId5" Type="http://schemas.openxmlformats.org/officeDocument/2006/relationships/image" Target="../media/image8.png"/><Relationship Id="rId6"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mailto:steve.ansari@noaa.gov" TargetMode="External"/><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9.jpeg"/><Relationship Id="rId6" Type="http://schemas.openxmlformats.org/officeDocument/2006/relationships/image" Target="../media/image38.png"/><Relationship Id="rId7" Type="http://schemas.openxmlformats.org/officeDocument/2006/relationships/image" Target="../media/image39.png"/><Relationship Id="rId1" Type="http://schemas.openxmlformats.org/officeDocument/2006/relationships/slideLayout" Target="../slideLayouts/slideLayout18.xml"/><Relationship Id="rId2" Type="http://schemas.openxmlformats.org/officeDocument/2006/relationships/image" Target="../media/image35.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8.png"/><Relationship Id="rId5" Type="http://schemas.openxmlformats.org/officeDocument/2006/relationships/image" Target="../media/image46.jpe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jpg"/><Relationship Id="rId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228601" y="685800"/>
            <a:ext cx="8610600" cy="2209800"/>
          </a:xfrm>
          <a:ln/>
        </p:spPr>
        <p:txBody>
          <a:bodyPr lIns="123480" rIns="147960" anchor="b"/>
          <a:lstStyle/>
          <a:p>
            <a:pPr>
              <a:lnSpc>
                <a:spcPct val="120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smtClean="0">
                <a:solidFill>
                  <a:srgbClr val="000090"/>
                </a:solidFill>
              </a:rPr>
              <a:t>Building open </a:t>
            </a:r>
            <a:r>
              <a:rPr lang="en-US" sz="4000" dirty="0">
                <a:solidFill>
                  <a:srgbClr val="000090"/>
                </a:solidFill>
              </a:rPr>
              <a:t>source geospatial education at research </a:t>
            </a:r>
            <a:r>
              <a:rPr lang="en-US" sz="4000" dirty="0" smtClean="0">
                <a:solidFill>
                  <a:srgbClr val="000090"/>
                </a:solidFill>
              </a:rPr>
              <a:t>universities</a:t>
            </a:r>
            <a:br>
              <a:rPr lang="en-US" sz="4000" dirty="0" smtClean="0">
                <a:solidFill>
                  <a:srgbClr val="000090"/>
                </a:solidFill>
              </a:rPr>
            </a:br>
            <a:endParaRPr lang="en-US" sz="2800" dirty="0">
              <a:solidFill>
                <a:schemeClr val="accent1">
                  <a:lumMod val="75000"/>
                </a:schemeClr>
              </a:solidFill>
              <a:ea typeface="ArialMT" pitchFamily="32" charset="0"/>
              <a:cs typeface="ArialMT" pitchFamily="32" charset="0"/>
            </a:endParaRPr>
          </a:p>
        </p:txBody>
      </p:sp>
      <p:sp>
        <p:nvSpPr>
          <p:cNvPr id="6146" name="Rectangle 2"/>
          <p:cNvSpPr>
            <a:spLocks noGrp="1" noChangeArrowheads="1"/>
          </p:cNvSpPr>
          <p:nvPr>
            <p:ph type="body" idx="4294967295"/>
          </p:nvPr>
        </p:nvSpPr>
        <p:spPr>
          <a:xfrm>
            <a:off x="436563" y="3048000"/>
            <a:ext cx="8402637" cy="2184400"/>
          </a:xfrm>
          <a:ln/>
        </p:spPr>
        <p:txBody>
          <a:bodyPr lIns="41040" rIns="41040"/>
          <a:lstStyle/>
          <a:p>
            <a:pPr marL="0" indent="0">
              <a:lnSpc>
                <a:spcPct val="100000"/>
              </a:lnSpc>
              <a:buClrTx/>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2400" b="1" dirty="0">
                <a:solidFill>
                  <a:schemeClr val="bg2">
                    <a:lumMod val="75000"/>
                  </a:schemeClr>
                </a:solidFill>
              </a:rPr>
              <a:t>Helena </a:t>
            </a:r>
            <a:r>
              <a:rPr lang="en-US" sz="2400" b="1" dirty="0" smtClean="0">
                <a:solidFill>
                  <a:schemeClr val="bg2">
                    <a:lumMod val="75000"/>
                  </a:schemeClr>
                </a:solidFill>
              </a:rPr>
              <a:t>Mitasova </a:t>
            </a:r>
          </a:p>
          <a:p>
            <a:pPr marL="0" indent="0">
              <a:lnSpc>
                <a:spcPct val="100000"/>
              </a:lnSpc>
              <a:buClrTx/>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2400" b="1" dirty="0" smtClean="0">
                <a:solidFill>
                  <a:srgbClr val="BB160E"/>
                </a:solidFill>
              </a:rPr>
              <a:t>North </a:t>
            </a:r>
            <a:r>
              <a:rPr lang="en-US" sz="2400" b="1" dirty="0">
                <a:solidFill>
                  <a:srgbClr val="BB160E"/>
                </a:solidFill>
              </a:rPr>
              <a:t>Carolina State University, Raleigh, NC, </a:t>
            </a:r>
            <a:r>
              <a:rPr lang="en-US" sz="2400" b="1" dirty="0" smtClean="0">
                <a:solidFill>
                  <a:srgbClr val="BB160E"/>
                </a:solidFill>
              </a:rPr>
              <a:t>USA</a:t>
            </a:r>
          </a:p>
          <a:p>
            <a:pPr marL="0" indent="0">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sz="2400" b="1" dirty="0" smtClean="0">
              <a:solidFill>
                <a:srgbClr val="BB160E"/>
              </a:solidFill>
            </a:endParaRPr>
          </a:p>
          <a:p>
            <a:pPr marL="0" indent="0">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US" sz="2400" b="1" dirty="0" smtClean="0">
                <a:solidFill>
                  <a:srgbClr val="BB160E"/>
                </a:solidFill>
              </a:rPr>
              <a:t>with contributions </a:t>
            </a:r>
            <a:r>
              <a:rPr lang="en-US" sz="2400" b="1" dirty="0">
                <a:solidFill>
                  <a:srgbClr val="BB160E"/>
                </a:solidFill>
              </a:rPr>
              <a:t>by </a:t>
            </a:r>
            <a:r>
              <a:rPr lang="en-US" sz="2400" b="1" dirty="0" smtClean="0">
                <a:solidFill>
                  <a:srgbClr val="BB160E"/>
                </a:solidFill>
              </a:rPr>
              <a:t>NCSU GIST students</a:t>
            </a:r>
          </a:p>
          <a:p>
            <a:pPr marL="0" indent="0">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b="1" dirty="0">
              <a:solidFill>
                <a:srgbClr val="B44D10"/>
              </a:solidFill>
            </a:endParaRPr>
          </a:p>
          <a:p>
            <a:pPr marL="0" indent="0">
              <a:lnSpc>
                <a:spcPct val="93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US" b="1" dirty="0">
              <a:solidFill>
                <a:srgbClr val="004A4A"/>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5561013"/>
            <a:ext cx="838200" cy="817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148" name="Group 4"/>
          <p:cNvGrpSpPr>
            <a:grpSpLocks/>
          </p:cNvGrpSpPr>
          <p:nvPr/>
        </p:nvGrpSpPr>
        <p:grpSpPr bwMode="auto">
          <a:xfrm>
            <a:off x="4519613" y="6400800"/>
            <a:ext cx="941387" cy="152400"/>
            <a:chOff x="2847" y="4032"/>
            <a:chExt cx="593" cy="96"/>
          </a:xfrm>
        </p:grpSpPr>
        <p:sp>
          <p:nvSpPr>
            <p:cNvPr id="6149" name="Rectangle 5"/>
            <p:cNvSpPr>
              <a:spLocks noChangeArrowheads="1"/>
            </p:cNvSpPr>
            <p:nvPr/>
          </p:nvSpPr>
          <p:spPr bwMode="auto">
            <a:xfrm>
              <a:off x="2847" y="4032"/>
              <a:ext cx="594" cy="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nSpc>
                  <a:spcPct val="72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67F08"/>
                  </a:solidFill>
                  <a:latin typeface="Lucida Grande" pitchFamily="32" charset="0"/>
                  <a:ea typeface="DejaVu Sans" charset="0"/>
                  <a:cs typeface="DejaVu Sans" charset="0"/>
                </a:rPr>
                <a:t>GRASS GIS</a:t>
              </a:r>
            </a:p>
          </p:txBody>
        </p:sp>
      </p:grpSp>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788" y="5815013"/>
            <a:ext cx="1595437" cy="70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113" y="5708650"/>
            <a:ext cx="1685925" cy="760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7413" y="5702300"/>
            <a:ext cx="2011362" cy="733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txBox="1">
            <a:spLocks noChangeArrowheads="1"/>
          </p:cNvSpPr>
          <p:nvPr/>
        </p:nvSpPr>
        <p:spPr bwMode="auto">
          <a:xfrm>
            <a:off x="457200" y="474663"/>
            <a:ext cx="853440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3480" tIns="0" rIns="147960" bIns="0" numCol="1" anchor="ctr" anchorCtr="0" compatLnSpc="1">
            <a:prstTxWarp prst="textNoShape">
              <a:avLst/>
            </a:prstTxWarp>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Project: Impact of building shadows</a:t>
            </a:r>
            <a:endParaRPr lang="en-US" dirty="0">
              <a:solidFill>
                <a:srgbClr val="000066"/>
              </a:solidFill>
            </a:endParaRPr>
          </a:p>
        </p:txBody>
      </p:sp>
      <p:sp>
        <p:nvSpPr>
          <p:cNvPr id="8" name="TextBox 7"/>
          <p:cNvSpPr txBox="1"/>
          <p:nvPr/>
        </p:nvSpPr>
        <p:spPr>
          <a:xfrm>
            <a:off x="685800" y="5257800"/>
            <a:ext cx="7543800" cy="1146468"/>
          </a:xfrm>
          <a:prstGeom prst="rect">
            <a:avLst/>
          </a:prstGeom>
          <a:noFill/>
        </p:spPr>
        <p:txBody>
          <a:bodyPr wrap="square" rtlCol="0">
            <a:spAutoFit/>
          </a:bodyPr>
          <a:lstStyle/>
          <a:p>
            <a:r>
              <a:rPr lang="en-US" sz="2000" dirty="0" smtClean="0">
                <a:solidFill>
                  <a:srgbClr val="000000"/>
                </a:solidFill>
                <a:latin typeface="+mn-lt"/>
              </a:rPr>
              <a:t>Spatial extent of cast shadows in summer and winter for the</a:t>
            </a:r>
          </a:p>
          <a:p>
            <a:r>
              <a:rPr lang="en-US" sz="2000" dirty="0" smtClean="0">
                <a:solidFill>
                  <a:srgbClr val="000000"/>
                </a:solidFill>
                <a:latin typeface="+mn-lt"/>
              </a:rPr>
              <a:t>current (grey) and planned (red) buildings</a:t>
            </a:r>
          </a:p>
          <a:p>
            <a:r>
              <a:rPr lang="en-US" sz="2000" dirty="0" smtClean="0">
                <a:solidFill>
                  <a:srgbClr val="000000"/>
                </a:solidFill>
                <a:latin typeface="+mn-lt"/>
              </a:rPr>
              <a:t>Justin </a:t>
            </a:r>
            <a:r>
              <a:rPr lang="en-US" sz="2000" dirty="0">
                <a:solidFill>
                  <a:srgbClr val="000000"/>
                </a:solidFill>
                <a:latin typeface="+mn-lt"/>
              </a:rPr>
              <a:t>Greco, City of Raleigh</a:t>
            </a:r>
          </a:p>
          <a:p>
            <a:r>
              <a:rPr lang="en-US" sz="2000" dirty="0" smtClean="0">
                <a:solidFill>
                  <a:srgbClr val="000000"/>
                </a:solidFill>
                <a:latin typeface="+mn-lt"/>
              </a:rPr>
              <a:t>  </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5999"/>
            <a:ext cx="2205098"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5999"/>
            <a:ext cx="2205224"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86000"/>
            <a:ext cx="2214511" cy="220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286000"/>
            <a:ext cx="2209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1447800"/>
            <a:ext cx="4419600" cy="820738"/>
          </a:xfrm>
          <a:prstGeom prst="rect">
            <a:avLst/>
          </a:prstGeom>
          <a:noFill/>
        </p:spPr>
        <p:txBody>
          <a:bodyPr wrap="square" rtlCol="0">
            <a:spAutoFit/>
          </a:bodyPr>
          <a:lstStyle/>
          <a:p>
            <a:pPr>
              <a:lnSpc>
                <a:spcPct val="120000"/>
              </a:lnSpc>
            </a:pPr>
            <a:r>
              <a:rPr lang="en-US" sz="1800" dirty="0" smtClean="0">
                <a:solidFill>
                  <a:srgbClr val="000000"/>
                </a:solidFill>
                <a:latin typeface="+mn-lt"/>
              </a:rPr>
              <a:t>                   </a:t>
            </a:r>
            <a:r>
              <a:rPr lang="en-US" sz="2000" dirty="0" smtClean="0">
                <a:solidFill>
                  <a:srgbClr val="000000"/>
                </a:solidFill>
                <a:latin typeface="+mn-lt"/>
              </a:rPr>
              <a:t> Summer solstice:   </a:t>
            </a:r>
          </a:p>
          <a:p>
            <a:pPr>
              <a:lnSpc>
                <a:spcPct val="120000"/>
              </a:lnSpc>
            </a:pPr>
            <a:r>
              <a:rPr lang="en-US" sz="2000" dirty="0" smtClean="0">
                <a:solidFill>
                  <a:srgbClr val="000000"/>
                </a:solidFill>
                <a:latin typeface="+mn-lt"/>
              </a:rPr>
              <a:t>           noon                           4pm</a:t>
            </a:r>
            <a:endParaRPr lang="en-US" sz="2000" dirty="0">
              <a:solidFill>
                <a:srgbClr val="000000"/>
              </a:solidFill>
              <a:latin typeface="+mn-lt"/>
            </a:endParaRPr>
          </a:p>
        </p:txBody>
      </p:sp>
      <p:sp>
        <p:nvSpPr>
          <p:cNvPr id="16" name="TextBox 15"/>
          <p:cNvSpPr txBox="1"/>
          <p:nvPr/>
        </p:nvSpPr>
        <p:spPr>
          <a:xfrm>
            <a:off x="4648200" y="1447800"/>
            <a:ext cx="4419600" cy="820738"/>
          </a:xfrm>
          <a:prstGeom prst="rect">
            <a:avLst/>
          </a:prstGeom>
          <a:noFill/>
        </p:spPr>
        <p:txBody>
          <a:bodyPr wrap="square" rtlCol="0">
            <a:spAutoFit/>
          </a:bodyPr>
          <a:lstStyle/>
          <a:p>
            <a:pPr>
              <a:lnSpc>
                <a:spcPct val="120000"/>
              </a:lnSpc>
            </a:pPr>
            <a:r>
              <a:rPr lang="en-US" sz="1800" dirty="0" smtClean="0">
                <a:solidFill>
                  <a:srgbClr val="000000"/>
                </a:solidFill>
                <a:latin typeface="+mn-lt"/>
              </a:rPr>
              <a:t>                     </a:t>
            </a:r>
            <a:r>
              <a:rPr lang="en-US" sz="2000" dirty="0" smtClean="0">
                <a:solidFill>
                  <a:srgbClr val="000000"/>
                </a:solidFill>
                <a:latin typeface="+mn-lt"/>
              </a:rPr>
              <a:t>Winter solstice:   </a:t>
            </a:r>
          </a:p>
          <a:p>
            <a:pPr>
              <a:lnSpc>
                <a:spcPct val="120000"/>
              </a:lnSpc>
            </a:pPr>
            <a:r>
              <a:rPr lang="en-US" sz="2000" dirty="0" smtClean="0">
                <a:solidFill>
                  <a:srgbClr val="000000"/>
                </a:solidFill>
                <a:latin typeface="+mn-lt"/>
              </a:rPr>
              <a:t>           noon                           4pm</a:t>
            </a:r>
            <a:endParaRPr lang="en-US" sz="2000" dirty="0">
              <a:solidFill>
                <a:srgbClr val="000000"/>
              </a:solidFill>
              <a:latin typeface="+mn-lt"/>
            </a:endParaRPr>
          </a:p>
        </p:txBody>
      </p:sp>
    </p:spTree>
    <p:extLst>
      <p:ext uri="{BB962C8B-B14F-4D97-AF65-F5344CB8AC3E}">
        <p14:creationId xmlns:p14="http://schemas.microsoft.com/office/powerpoint/2010/main" val="13010076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85800" y="25146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3" name="Rectangle 3"/>
          <p:cNvSpPr>
            <a:spLocks noChangeArrowheads="1"/>
          </p:cNvSpPr>
          <p:nvPr/>
        </p:nvSpPr>
        <p:spPr bwMode="auto">
          <a:xfrm>
            <a:off x="533400" y="1143000"/>
            <a:ext cx="8085138" cy="289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cs typeface="Arial Unicode MS" charset="0"/>
              </a:rPr>
              <a:t>Several team projects lead to a published paper</a:t>
            </a:r>
          </a:p>
        </p:txBody>
      </p:sp>
      <p:pic>
        <p:nvPicPr>
          <p:cNvPr id="4" name="Picture 3" descr="clinch_shorepaper_title.png"/>
          <p:cNvPicPr>
            <a:picLocks noChangeAspect="1"/>
          </p:cNvPicPr>
          <p:nvPr/>
        </p:nvPicPr>
        <p:blipFill rotWithShape="1">
          <a:blip r:embed="rId3">
            <a:extLst>
              <a:ext uri="{28A0092B-C50C-407E-A947-70E740481C1C}">
                <a14:useLocalDpi xmlns:a14="http://schemas.microsoft.com/office/drawing/2010/main" val="0"/>
              </a:ext>
            </a:extLst>
          </a:blip>
          <a:srcRect t="6725"/>
          <a:stretch/>
        </p:blipFill>
        <p:spPr>
          <a:xfrm>
            <a:off x="4876800" y="1611113"/>
            <a:ext cx="3361805" cy="1208287"/>
          </a:xfrm>
          <a:prstGeom prst="rect">
            <a:avLst/>
          </a:prstGeom>
        </p:spPr>
      </p:pic>
      <p:sp>
        <p:nvSpPr>
          <p:cNvPr id="9" name="TextBox 8"/>
          <p:cNvSpPr txBox="1"/>
          <p:nvPr/>
        </p:nvSpPr>
        <p:spPr>
          <a:xfrm>
            <a:off x="1143000" y="1524000"/>
            <a:ext cx="3332914" cy="253916"/>
          </a:xfrm>
          <a:prstGeom prst="rect">
            <a:avLst/>
          </a:prstGeom>
          <a:noFill/>
        </p:spPr>
        <p:txBody>
          <a:bodyPr wrap="none" rtlCol="0">
            <a:spAutoFit/>
          </a:bodyPr>
          <a:lstStyle/>
          <a:p>
            <a:r>
              <a:rPr lang="en-US" dirty="0" smtClean="0">
                <a:solidFill>
                  <a:srgbClr val="000000"/>
                </a:solidFill>
                <a:latin typeface="+mn-lt"/>
              </a:rPr>
              <a:t>published in Shore &amp; Beach 80(2) spring 2012</a:t>
            </a:r>
            <a:endParaRPr lang="en-US" dirty="0">
              <a:solidFill>
                <a:srgbClr val="000000"/>
              </a:solidFill>
              <a:latin typeface="+mn-lt"/>
            </a:endParaRPr>
          </a:p>
        </p:txBody>
      </p:sp>
      <p:sp>
        <p:nvSpPr>
          <p:cNvPr id="13"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Project: Coastal Flooding</a:t>
            </a:r>
            <a:endParaRPr lang="en-US" dirty="0">
              <a:solidFill>
                <a:srgbClr val="000066"/>
              </a:solidFill>
            </a:endParaRPr>
          </a:p>
        </p:txBody>
      </p:sp>
      <p:cxnSp>
        <p:nvCxnSpPr>
          <p:cNvPr id="6" name="Straight Arrow Connector 5"/>
          <p:cNvCxnSpPr/>
          <p:nvPr/>
        </p:nvCxnSpPr>
        <p:spPr bwMode="auto">
          <a:xfrm>
            <a:off x="6019800" y="6248400"/>
            <a:ext cx="1066800" cy="0"/>
          </a:xfrm>
          <a:prstGeom prst="straightConnector1">
            <a:avLst/>
          </a:prstGeom>
          <a:solidFill>
            <a:srgbClr val="00B8FF"/>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Picture 8" descr="Nort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3575284">
            <a:off x="1272879" y="1993239"/>
            <a:ext cx="22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8188"/>
          <a:stretch/>
        </p:blipFill>
        <p:spPr bwMode="auto">
          <a:xfrm>
            <a:off x="2895600" y="2033587"/>
            <a:ext cx="1109663" cy="187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 name="Text Box 5"/>
          <p:cNvSpPr txBox="1">
            <a:spLocks noChangeArrowheads="1"/>
          </p:cNvSpPr>
          <p:nvPr/>
        </p:nvSpPr>
        <p:spPr bwMode="auto">
          <a:xfrm>
            <a:off x="3962400" y="1981200"/>
            <a:ext cx="504825" cy="23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defRPr/>
            </a:pPr>
            <a:r>
              <a:rPr lang="en-US" sz="1200" b="1" dirty="0"/>
              <a:t>3</a:t>
            </a:r>
            <a:r>
              <a:rPr lang="en-US" sz="1200" b="1" dirty="0" smtClean="0"/>
              <a:t>00m</a:t>
            </a:r>
          </a:p>
        </p:txBody>
      </p:sp>
      <p:pic>
        <p:nvPicPr>
          <p:cNvPr id="17" name="Picture 8" descr="Nort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45446">
            <a:off x="7858759" y="4660239"/>
            <a:ext cx="22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Nort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275485">
            <a:off x="8418034" y="3146176"/>
            <a:ext cx="22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eaislandbreac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3124200"/>
            <a:ext cx="8697187" cy="2445217"/>
          </a:xfrm>
          <a:prstGeom prst="rect">
            <a:avLst/>
          </a:prstGeom>
        </p:spPr>
      </p:pic>
    </p:spTree>
    <p:extLst>
      <p:ext uri="{BB962C8B-B14F-4D97-AF65-F5344CB8AC3E}">
        <p14:creationId xmlns:p14="http://schemas.microsoft.com/office/powerpoint/2010/main" val="1911914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463550"/>
            <a:ext cx="7710488" cy="679450"/>
          </a:xfrm>
        </p:spPr>
        <p:txBody>
          <a:bodyPr/>
          <a:lstStyle/>
          <a:p>
            <a:pPr algn="l" eaLnBrk="1" hangingPunct="1">
              <a:defRPr/>
            </a:pPr>
            <a:r>
              <a:rPr lang="en-US" dirty="0" smtClean="0">
                <a:solidFill>
                  <a:srgbClr val="000090"/>
                </a:solidFill>
                <a:cs typeface="+mj-cs"/>
              </a:rPr>
              <a:t>GE-GRASS user interface</a:t>
            </a:r>
          </a:p>
        </p:txBody>
      </p:sp>
      <p:sp>
        <p:nvSpPr>
          <p:cNvPr id="70660" name="Text Box 4"/>
          <p:cNvSpPr txBox="1">
            <a:spLocks noChangeArrowheads="1"/>
          </p:cNvSpPr>
          <p:nvPr/>
        </p:nvSpPr>
        <p:spPr bwMode="auto">
          <a:xfrm>
            <a:off x="609600" y="1600200"/>
            <a:ext cx="7086600" cy="35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800" dirty="0" smtClean="0">
                <a:solidFill>
                  <a:srgbClr val="000000"/>
                </a:solidFill>
                <a:latin typeface="+mn-lt"/>
                <a:cs typeface="+mn-cs"/>
              </a:rPr>
              <a:t>Rate of change </a:t>
            </a:r>
            <a:r>
              <a:rPr lang="en-US" sz="1800" dirty="0">
                <a:solidFill>
                  <a:srgbClr val="000000"/>
                </a:solidFill>
                <a:latin typeface="+mn-lt"/>
                <a:cs typeface="+mn-cs"/>
              </a:rPr>
              <a:t>in elevation for Jockey</a:t>
            </a:r>
            <a:r>
              <a:rPr lang="ja-JP" altLang="en-US" sz="1800" dirty="0">
                <a:solidFill>
                  <a:srgbClr val="000000"/>
                </a:solidFill>
                <a:latin typeface="+mn-lt"/>
                <a:cs typeface="+mn-cs"/>
              </a:rPr>
              <a:t>’</a:t>
            </a:r>
            <a:r>
              <a:rPr lang="en-US" sz="1800" dirty="0">
                <a:solidFill>
                  <a:srgbClr val="000000"/>
                </a:solidFill>
                <a:latin typeface="+mn-lt"/>
                <a:cs typeface="+mn-cs"/>
              </a:rPr>
              <a:t>s Ridge, Nags Head, NC</a:t>
            </a:r>
          </a:p>
        </p:txBody>
      </p:sp>
      <p:pic>
        <p:nvPicPr>
          <p:cNvPr id="70661"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11247" y="2057400"/>
            <a:ext cx="7442153" cy="4466895"/>
          </a:xfrm>
        </p:spPr>
      </p:pic>
      <p:sp>
        <p:nvSpPr>
          <p:cNvPr id="6" name="Rectangle 3"/>
          <p:cNvSpPr txBox="1">
            <a:spLocks noChangeArrowheads="1"/>
          </p:cNvSpPr>
          <p:nvPr/>
        </p:nvSpPr>
        <p:spPr bwMode="auto">
          <a:xfrm>
            <a:off x="4267200" y="2514600"/>
            <a:ext cx="30480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defTabSz="449263" rtl="0" eaLnBrk="0" fontAlgn="base" hangingPunct="0">
              <a:lnSpc>
                <a:spcPct val="93000"/>
              </a:lnSpc>
              <a:spcBef>
                <a:spcPts val="800"/>
              </a:spcBef>
              <a:spcAft>
                <a:spcPct val="0"/>
              </a:spcAft>
              <a:buClr>
                <a:srgbClr val="000000"/>
              </a:buClr>
              <a:buSzPct val="100000"/>
              <a:buFont typeface="Times New Roman" charset="0"/>
              <a:defRPr sz="2800">
                <a:solidFill>
                  <a:srgbClr val="000000"/>
                </a:solidFill>
                <a:latin typeface="+mn-lt"/>
                <a:ea typeface="+mn-ea"/>
                <a:cs typeface="+mn-cs"/>
              </a:defRPr>
            </a:lvl1pPr>
            <a:lvl2pPr marL="742950" indent="-285750" algn="l" defTabSz="449263" rtl="0" eaLnBrk="0" fontAlgn="base" hangingPunct="0">
              <a:lnSpc>
                <a:spcPct val="93000"/>
              </a:lnSpc>
              <a:spcBef>
                <a:spcPts val="700"/>
              </a:spcBef>
              <a:spcAft>
                <a:spcPct val="0"/>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93000"/>
              </a:lnSpc>
              <a:spcBef>
                <a:spcPts val="600"/>
              </a:spcBef>
              <a:spcAft>
                <a:spcPct val="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4pPr>
            <a:lvl5pPr marL="20574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5pPr>
            <a:lvl6pPr marL="25146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6pPr>
            <a:lvl7pPr marL="29718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7pPr>
            <a:lvl8pPr marL="34290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8pPr>
            <a:lvl9pPr marL="3886200" indent="-228600" algn="l" defTabSz="449263" rtl="0" eaLnBrk="0" fontAlgn="base" hangingPunct="0">
              <a:lnSpc>
                <a:spcPct val="93000"/>
              </a:lnSpc>
              <a:spcBef>
                <a:spcPts val="500"/>
              </a:spcBef>
              <a:spcAft>
                <a:spcPct val="0"/>
              </a:spcAft>
              <a:buClr>
                <a:srgbClr val="000000"/>
              </a:buClr>
              <a:buSzPct val="100000"/>
              <a:buFont typeface="Times New Roman" charset="0"/>
              <a:defRPr sz="1800">
                <a:solidFill>
                  <a:srgbClr val="000000"/>
                </a:solidFill>
                <a:latin typeface="+mn-lt"/>
                <a:ea typeface="+mn-ea"/>
                <a:cs typeface="+mn-cs"/>
              </a:defRPr>
            </a:lvl9pPr>
          </a:lstStyle>
          <a:p>
            <a:pPr eaLnBrk="1" hangingPunct="1">
              <a:defRPr/>
            </a:pPr>
            <a:r>
              <a:rPr lang="en-US" sz="1400" dirty="0" smtClean="0"/>
              <a:t>Steve Ansari</a:t>
            </a:r>
          </a:p>
          <a:p>
            <a:pPr eaLnBrk="1" hangingPunct="1">
              <a:buFontTx/>
              <a:buNone/>
              <a:defRPr/>
            </a:pPr>
            <a:r>
              <a:rPr lang="en-US" sz="1400" dirty="0" smtClean="0"/>
              <a:t>		</a:t>
            </a:r>
            <a:r>
              <a:rPr lang="en-US" sz="1400" dirty="0" smtClean="0">
                <a:hlinkClick r:id="rId4"/>
              </a:rPr>
              <a:t>steve.ansari@noaa.gov</a:t>
            </a:r>
            <a:endParaRPr lang="en-US" sz="1400" dirty="0" smtClean="0"/>
          </a:p>
          <a:p>
            <a:pPr eaLnBrk="1" hangingPunct="1">
              <a:buFontTx/>
              <a:buNone/>
              <a:defRPr/>
            </a:pPr>
            <a:endParaRPr lang="en-US" sz="1400" dirty="0" smtClean="0"/>
          </a:p>
          <a:p>
            <a:pPr eaLnBrk="1" hangingPunct="1">
              <a:buFontTx/>
              <a:buNone/>
              <a:defRPr/>
            </a:pPr>
            <a:endParaRPr lang="en-US" dirty="0" smtClean="0"/>
          </a:p>
          <a:p>
            <a:pPr eaLnBrk="1" hangingPunct="1">
              <a:buFontTx/>
              <a:buNone/>
              <a:defRPr/>
            </a:pPr>
            <a:endParaRPr lang="en-US" dirty="0" smtClean="0"/>
          </a:p>
        </p:txBody>
      </p:sp>
      <p:sp>
        <p:nvSpPr>
          <p:cNvPr id="2" name="TextBox 1"/>
          <p:cNvSpPr txBox="1"/>
          <p:nvPr/>
        </p:nvSpPr>
        <p:spPr>
          <a:xfrm>
            <a:off x="609600" y="1219200"/>
            <a:ext cx="6317906" cy="382156"/>
          </a:xfrm>
          <a:prstGeom prst="rect">
            <a:avLst/>
          </a:prstGeom>
          <a:noFill/>
        </p:spPr>
        <p:txBody>
          <a:bodyPr wrap="none" rtlCol="0">
            <a:spAutoFit/>
          </a:bodyPr>
          <a:lstStyle/>
          <a:p>
            <a:r>
              <a:rPr lang="en-US" sz="2000" b="1" dirty="0" smtClean="0">
                <a:solidFill>
                  <a:srgbClr val="000000"/>
                </a:solidFill>
              </a:rPr>
              <a:t>Class project in Geospatial Modeling and Analysis </a:t>
            </a:r>
            <a:endParaRPr lang="en-US" sz="2000" b="1" dirty="0">
              <a:solidFill>
                <a:srgbClr val="000000"/>
              </a:solidFill>
            </a:endParaRPr>
          </a:p>
        </p:txBody>
      </p:sp>
    </p:spTree>
    <p:extLst>
      <p:ext uri="{BB962C8B-B14F-4D97-AF65-F5344CB8AC3E}">
        <p14:creationId xmlns:p14="http://schemas.microsoft.com/office/powerpoint/2010/main" val="32452277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152400" y="474663"/>
            <a:ext cx="8763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Project: </a:t>
            </a:r>
            <a:r>
              <a:rPr lang="en-US" dirty="0">
                <a:solidFill>
                  <a:srgbClr val="000090"/>
                </a:solidFill>
              </a:rPr>
              <a:t>Mammoth Cave National </a:t>
            </a:r>
            <a:r>
              <a:rPr lang="en-US" dirty="0" smtClean="0">
                <a:solidFill>
                  <a:srgbClr val="000090"/>
                </a:solidFill>
              </a:rPr>
              <a:t>Park</a:t>
            </a:r>
            <a:endParaRPr lang="en-US" dirty="0">
              <a:solidFill>
                <a:srgbClr val="000066"/>
              </a:solidFill>
            </a:endParaRPr>
          </a:p>
        </p:txBody>
      </p:sp>
      <p:sp>
        <p:nvSpPr>
          <p:cNvPr id="10243" name="Rectangle 3"/>
          <p:cNvSpPr>
            <a:spLocks noChangeArrowheads="1"/>
          </p:cNvSpPr>
          <p:nvPr/>
        </p:nvSpPr>
        <p:spPr bwMode="auto">
          <a:xfrm>
            <a:off x="457200" y="1143000"/>
            <a:ext cx="8085138" cy="51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smtClean="0">
                <a:solidFill>
                  <a:srgbClr val="000000"/>
                </a:solidFill>
                <a:latin typeface="Arial" charset="0"/>
                <a:cs typeface="Arial Unicode MS" charset="0"/>
              </a:rPr>
              <a:t>Mammoth Cave national park </a:t>
            </a:r>
            <a:r>
              <a:rPr lang="en-GB" sz="1800" dirty="0" err="1" smtClean="0">
                <a:solidFill>
                  <a:srgbClr val="000000"/>
                </a:solidFill>
                <a:latin typeface="Arial" charset="0"/>
                <a:cs typeface="Arial Unicode MS" charset="0"/>
              </a:rPr>
              <a:t>lidar</a:t>
            </a:r>
            <a:r>
              <a:rPr lang="en-GB" sz="1800" dirty="0" smtClean="0">
                <a:solidFill>
                  <a:srgbClr val="000000"/>
                </a:solidFill>
                <a:latin typeface="Arial" charset="0"/>
                <a:cs typeface="Arial Unicode MS" charset="0"/>
              </a:rPr>
              <a:t> mapping: assessment of canopy height, analysis of karst landforms </a:t>
            </a:r>
          </a:p>
        </p:txBody>
      </p:sp>
      <p:pic>
        <p:nvPicPr>
          <p:cNvPr id="8" name="Picture 7" descr="nviz_emaca_3_vege_legend.jpg"/>
          <p:cNvPicPr>
            <a:picLocks noChangeAspect="1"/>
          </p:cNvPicPr>
          <p:nvPr/>
        </p:nvPicPr>
        <p:blipFill rotWithShape="1">
          <a:blip r:embed="rId3" cstate="print">
            <a:extLst>
              <a:ext uri="{28A0092B-C50C-407E-A947-70E740481C1C}">
                <a14:useLocalDpi xmlns:a14="http://schemas.microsoft.com/office/drawing/2010/main" val="0"/>
              </a:ext>
            </a:extLst>
          </a:blip>
          <a:srcRect t="31112" r="4827" b="33086"/>
          <a:stretch/>
        </p:blipFill>
        <p:spPr>
          <a:xfrm>
            <a:off x="457200" y="3581400"/>
            <a:ext cx="8037384" cy="2564167"/>
          </a:xfrm>
          <a:prstGeom prst="rect">
            <a:avLst/>
          </a:prstGeom>
        </p:spPr>
      </p:pic>
      <p:sp>
        <p:nvSpPr>
          <p:cNvPr id="10" name="TextBox 9"/>
          <p:cNvSpPr txBox="1"/>
          <p:nvPr/>
        </p:nvSpPr>
        <p:spPr>
          <a:xfrm>
            <a:off x="914400" y="5943600"/>
            <a:ext cx="1385403" cy="280846"/>
          </a:xfrm>
          <a:prstGeom prst="rect">
            <a:avLst/>
          </a:prstGeom>
          <a:noFill/>
        </p:spPr>
        <p:txBody>
          <a:bodyPr wrap="none" rtlCol="0">
            <a:spAutoFit/>
          </a:bodyPr>
          <a:lstStyle/>
          <a:p>
            <a:r>
              <a:rPr lang="en-US" sz="1400" dirty="0" smtClean="0">
                <a:solidFill>
                  <a:srgbClr val="000000"/>
                </a:solidFill>
                <a:latin typeface="+mn-lt"/>
              </a:rPr>
              <a:t>Tree height [m]</a:t>
            </a:r>
            <a:endParaRPr lang="en-US" sz="1400" dirty="0">
              <a:solidFill>
                <a:srgbClr val="000000"/>
              </a:solidFill>
              <a:latin typeface="+mn-lt"/>
            </a:endParaRPr>
          </a:p>
        </p:txBody>
      </p:sp>
      <p:pic>
        <p:nvPicPr>
          <p:cNvPr id="19" name="Picture 18" descr="TrueNorth.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0" y="4065233"/>
            <a:ext cx="314325" cy="419100"/>
          </a:xfrm>
          <a:prstGeom prst="rect">
            <a:avLst/>
          </a:prstGeom>
        </p:spPr>
      </p:pic>
      <p:pic>
        <p:nvPicPr>
          <p:cNvPr id="4" name="Picture 3" descr="Makiko_imageryM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1752600"/>
            <a:ext cx="4800600" cy="1916289"/>
          </a:xfrm>
          <a:prstGeom prst="rect">
            <a:avLst/>
          </a:prstGeom>
        </p:spPr>
      </p:pic>
    </p:spTree>
    <p:extLst>
      <p:ext uri="{BB962C8B-B14F-4D97-AF65-F5344CB8AC3E}">
        <p14:creationId xmlns:p14="http://schemas.microsoft.com/office/powerpoint/2010/main" val="5571197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viz_emaca_3_be_legend.jpg"/>
          <p:cNvPicPr>
            <a:picLocks noChangeAspect="1"/>
          </p:cNvPicPr>
          <p:nvPr/>
        </p:nvPicPr>
        <p:blipFill rotWithShape="1">
          <a:blip r:embed="rId3" cstate="print">
            <a:extLst>
              <a:ext uri="{28A0092B-C50C-407E-A947-70E740481C1C}">
                <a14:useLocalDpi xmlns:a14="http://schemas.microsoft.com/office/drawing/2010/main" val="0"/>
              </a:ext>
            </a:extLst>
          </a:blip>
          <a:srcRect t="33086" r="7464" b="33827"/>
          <a:stretch/>
        </p:blipFill>
        <p:spPr>
          <a:xfrm>
            <a:off x="1371601" y="4089948"/>
            <a:ext cx="7117995" cy="2158452"/>
          </a:xfrm>
          <a:prstGeom prst="rect">
            <a:avLst/>
          </a:prstGeom>
        </p:spPr>
      </p:pic>
      <p:sp>
        <p:nvSpPr>
          <p:cNvPr id="10241" name="Rectangle 1"/>
          <p:cNvSpPr>
            <a:spLocks noGrp="1" noChangeArrowheads="1"/>
          </p:cNvSpPr>
          <p:nvPr>
            <p:ph type="title" idx="4294967295"/>
          </p:nvPr>
        </p:nvSpPr>
        <p:spPr>
          <a:xfrm>
            <a:off x="457200" y="474663"/>
            <a:ext cx="85344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Project: </a:t>
            </a:r>
            <a:r>
              <a:rPr lang="en-US" dirty="0">
                <a:solidFill>
                  <a:srgbClr val="000090"/>
                </a:solidFill>
              </a:rPr>
              <a:t>Mammoth Cave National Park</a:t>
            </a:r>
            <a:endParaRPr lang="en-US" dirty="0">
              <a:solidFill>
                <a:srgbClr val="000066"/>
              </a:solidFill>
            </a:endParaRPr>
          </a:p>
        </p:txBody>
      </p:sp>
      <p:sp>
        <p:nvSpPr>
          <p:cNvPr id="10242" name="Rectangle 2"/>
          <p:cNvSpPr>
            <a:spLocks noChangeArrowheads="1"/>
          </p:cNvSpPr>
          <p:nvPr/>
        </p:nvSpPr>
        <p:spPr bwMode="auto">
          <a:xfrm>
            <a:off x="685800" y="463041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3" name="Rectangle 3"/>
          <p:cNvSpPr>
            <a:spLocks noChangeArrowheads="1"/>
          </p:cNvSpPr>
          <p:nvPr/>
        </p:nvSpPr>
        <p:spPr bwMode="auto">
          <a:xfrm>
            <a:off x="609600" y="1409713"/>
            <a:ext cx="8085138" cy="289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cs typeface="Arial Unicode MS" charset="0"/>
              </a:rPr>
              <a:t>Bare earth surface reveals karst morphology</a:t>
            </a:r>
          </a:p>
        </p:txBody>
      </p:sp>
      <p:sp>
        <p:nvSpPr>
          <p:cNvPr id="3" name="TextBox 2"/>
          <p:cNvSpPr txBox="1"/>
          <p:nvPr/>
        </p:nvSpPr>
        <p:spPr>
          <a:xfrm>
            <a:off x="1039066" y="3558829"/>
            <a:ext cx="1929284" cy="253916"/>
          </a:xfrm>
          <a:prstGeom prst="rect">
            <a:avLst/>
          </a:prstGeom>
          <a:noFill/>
        </p:spPr>
        <p:txBody>
          <a:bodyPr wrap="none" rtlCol="0">
            <a:spAutoFit/>
          </a:bodyPr>
          <a:lstStyle/>
          <a:p>
            <a:r>
              <a:rPr lang="en-US" dirty="0" smtClean="0">
                <a:solidFill>
                  <a:srgbClr val="000000"/>
                </a:solidFill>
              </a:rPr>
              <a:t>volumes from NCAR data</a:t>
            </a:r>
            <a:r>
              <a:rPr lang="en-US" dirty="0" smtClean="0"/>
              <a:t> </a:t>
            </a:r>
            <a:endParaRPr lang="en-US" dirty="0"/>
          </a:p>
        </p:txBody>
      </p:sp>
      <p:pic>
        <p:nvPicPr>
          <p:cNvPr id="8" name="Picture 7" descr="nviz_emaca_3_vege_legend.jpg"/>
          <p:cNvPicPr>
            <a:picLocks noChangeAspect="1"/>
          </p:cNvPicPr>
          <p:nvPr/>
        </p:nvPicPr>
        <p:blipFill rotWithShape="1">
          <a:blip r:embed="rId4" cstate="print">
            <a:extLst>
              <a:ext uri="{28A0092B-C50C-407E-A947-70E740481C1C}">
                <a14:useLocalDpi xmlns:a14="http://schemas.microsoft.com/office/drawing/2010/main" val="0"/>
              </a:ext>
            </a:extLst>
          </a:blip>
          <a:srcRect t="31112" r="4827" b="33086"/>
          <a:stretch/>
        </p:blipFill>
        <p:spPr>
          <a:xfrm>
            <a:off x="1371601" y="1828800"/>
            <a:ext cx="7320837" cy="2335567"/>
          </a:xfrm>
          <a:prstGeom prst="rect">
            <a:avLst/>
          </a:prstGeom>
        </p:spPr>
      </p:pic>
      <p:sp>
        <p:nvSpPr>
          <p:cNvPr id="9" name="TextBox 8"/>
          <p:cNvSpPr txBox="1"/>
          <p:nvPr/>
        </p:nvSpPr>
        <p:spPr>
          <a:xfrm>
            <a:off x="304801" y="4216400"/>
            <a:ext cx="1022999" cy="606705"/>
          </a:xfrm>
          <a:prstGeom prst="rect">
            <a:avLst/>
          </a:prstGeom>
          <a:noFill/>
        </p:spPr>
        <p:txBody>
          <a:bodyPr wrap="none" rtlCol="0">
            <a:spAutoFit/>
          </a:bodyPr>
          <a:lstStyle/>
          <a:p>
            <a:r>
              <a:rPr lang="en-US" sz="1400" dirty="0" smtClean="0">
                <a:solidFill>
                  <a:srgbClr val="000000"/>
                </a:solidFill>
                <a:latin typeface="+mn-lt"/>
              </a:rPr>
              <a:t>Bare earth</a:t>
            </a:r>
          </a:p>
          <a:p>
            <a:endParaRPr lang="en-US" sz="1400" dirty="0">
              <a:solidFill>
                <a:srgbClr val="000000"/>
              </a:solidFill>
              <a:latin typeface="+mn-lt"/>
            </a:endParaRPr>
          </a:p>
          <a:p>
            <a:pPr algn="ctr"/>
            <a:r>
              <a:rPr lang="en-US" sz="1100" dirty="0" smtClean="0">
                <a:solidFill>
                  <a:srgbClr val="000000"/>
                </a:solidFill>
                <a:latin typeface="+mn-lt"/>
              </a:rPr>
              <a:t>(Spline)</a:t>
            </a:r>
            <a:endParaRPr lang="en-US" sz="1100" dirty="0">
              <a:solidFill>
                <a:srgbClr val="000000"/>
              </a:solidFill>
              <a:latin typeface="+mn-lt"/>
            </a:endParaRPr>
          </a:p>
        </p:txBody>
      </p:sp>
      <p:sp>
        <p:nvSpPr>
          <p:cNvPr id="10" name="TextBox 9"/>
          <p:cNvSpPr txBox="1"/>
          <p:nvPr/>
        </p:nvSpPr>
        <p:spPr>
          <a:xfrm>
            <a:off x="304800" y="2337657"/>
            <a:ext cx="1086205" cy="280846"/>
          </a:xfrm>
          <a:prstGeom prst="rect">
            <a:avLst/>
          </a:prstGeom>
          <a:noFill/>
        </p:spPr>
        <p:txBody>
          <a:bodyPr wrap="none" rtlCol="0">
            <a:spAutoFit/>
          </a:bodyPr>
          <a:lstStyle/>
          <a:p>
            <a:r>
              <a:rPr lang="en-US" sz="1400" dirty="0" smtClean="0">
                <a:solidFill>
                  <a:srgbClr val="000000"/>
                </a:solidFill>
                <a:latin typeface="+mn-lt"/>
              </a:rPr>
              <a:t>Tree height</a:t>
            </a:r>
            <a:endParaRPr lang="en-US" sz="1400" dirty="0">
              <a:solidFill>
                <a:srgbClr val="000000"/>
              </a:solidFill>
              <a:latin typeface="+mn-lt"/>
            </a:endParaRPr>
          </a:p>
        </p:txBody>
      </p:sp>
      <p:sp>
        <p:nvSpPr>
          <p:cNvPr id="11" name="TextBox 10"/>
          <p:cNvSpPr txBox="1"/>
          <p:nvPr/>
        </p:nvSpPr>
        <p:spPr>
          <a:xfrm>
            <a:off x="1295400" y="5994400"/>
            <a:ext cx="415348" cy="253916"/>
          </a:xfrm>
          <a:prstGeom prst="rect">
            <a:avLst/>
          </a:prstGeom>
          <a:noFill/>
        </p:spPr>
        <p:txBody>
          <a:bodyPr wrap="none" rtlCol="0">
            <a:spAutoFit/>
          </a:bodyPr>
          <a:lstStyle/>
          <a:p>
            <a:r>
              <a:rPr lang="en-US" sz="1200" dirty="0" smtClean="0">
                <a:solidFill>
                  <a:srgbClr val="000000"/>
                </a:solidFill>
                <a:latin typeface="+mn-lt"/>
              </a:rPr>
              <a:t>(m</a:t>
            </a:r>
            <a:r>
              <a:rPr lang="en-US" sz="1200" dirty="0" smtClean="0">
                <a:solidFill>
                  <a:srgbClr val="000000"/>
                </a:solidFill>
              </a:rPr>
              <a:t>)</a:t>
            </a:r>
            <a:endParaRPr lang="en-US" sz="1200" dirty="0">
              <a:solidFill>
                <a:srgbClr val="000000"/>
              </a:solidFill>
            </a:endParaRPr>
          </a:p>
        </p:txBody>
      </p:sp>
      <p:sp>
        <p:nvSpPr>
          <p:cNvPr id="12" name="TextBox 11"/>
          <p:cNvSpPr txBox="1"/>
          <p:nvPr/>
        </p:nvSpPr>
        <p:spPr>
          <a:xfrm>
            <a:off x="8382000" y="6172200"/>
            <a:ext cx="607996" cy="240450"/>
          </a:xfrm>
          <a:prstGeom prst="rect">
            <a:avLst/>
          </a:prstGeom>
          <a:noFill/>
        </p:spPr>
        <p:txBody>
          <a:bodyPr wrap="none" rtlCol="0">
            <a:spAutoFit/>
          </a:bodyPr>
          <a:lstStyle/>
          <a:p>
            <a:r>
              <a:rPr lang="en-US" sz="1100" dirty="0" smtClean="0">
                <a:solidFill>
                  <a:srgbClr val="000000"/>
                </a:solidFill>
              </a:rPr>
              <a:t>1.5 km</a:t>
            </a:r>
            <a:endParaRPr lang="en-US" sz="1100" dirty="0">
              <a:solidFill>
                <a:srgbClr val="000000"/>
              </a:solidFill>
            </a:endParaRPr>
          </a:p>
        </p:txBody>
      </p:sp>
      <p:grpSp>
        <p:nvGrpSpPr>
          <p:cNvPr id="14" name="Group 13"/>
          <p:cNvGrpSpPr/>
          <p:nvPr/>
        </p:nvGrpSpPr>
        <p:grpSpPr>
          <a:xfrm rot="5400000">
            <a:off x="5219700" y="2763510"/>
            <a:ext cx="152400" cy="6781800"/>
            <a:chOff x="457200" y="2628900"/>
            <a:chExt cx="152400" cy="1828800"/>
          </a:xfrm>
        </p:grpSpPr>
        <p:grpSp>
          <p:nvGrpSpPr>
            <p:cNvPr id="15" name="Group 40"/>
            <p:cNvGrpSpPr/>
            <p:nvPr/>
          </p:nvGrpSpPr>
          <p:grpSpPr>
            <a:xfrm>
              <a:off x="457200" y="2628900"/>
              <a:ext cx="152400" cy="1828800"/>
              <a:chOff x="457200" y="2628900"/>
              <a:chExt cx="152400" cy="1828800"/>
            </a:xfrm>
          </p:grpSpPr>
          <p:cxnSp>
            <p:nvCxnSpPr>
              <p:cNvPr id="17" name="Straight Connector 16"/>
              <p:cNvCxnSpPr/>
              <p:nvPr/>
            </p:nvCxnSpPr>
            <p:spPr>
              <a:xfrm>
                <a:off x="533400" y="2628900"/>
                <a:ext cx="0" cy="182880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 y="2628900"/>
                <a:ext cx="1524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a:off x="457200" y="4457700"/>
              <a:ext cx="1524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19" name="Picture 18" descr="TrueNorth.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2286000"/>
            <a:ext cx="314325" cy="419100"/>
          </a:xfrm>
          <a:prstGeom prst="rect">
            <a:avLst/>
          </a:prstGeom>
        </p:spPr>
      </p:pic>
    </p:spTree>
    <p:extLst>
      <p:ext uri="{BB962C8B-B14F-4D97-AF65-F5344CB8AC3E}">
        <p14:creationId xmlns:p14="http://schemas.microsoft.com/office/powerpoint/2010/main" val="20623216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152400" y="1524000"/>
            <a:ext cx="8763000" cy="4495800"/>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Bitstream Vera Sans" pitchFamily="32" charset="0"/>
            </a:endParaRPr>
          </a:p>
        </p:txBody>
      </p:sp>
      <p:pic>
        <p:nvPicPr>
          <p:cNvPr id="12" name="Picture 11" descr="cape97_11_stc_iso05yrshrlines.tif"/>
          <p:cNvPicPr>
            <a:picLocks noChangeAspect="1"/>
          </p:cNvPicPr>
          <p:nvPr/>
        </p:nvPicPr>
        <p:blipFill rotWithShape="1">
          <a:blip r:embed="rId2">
            <a:extLst>
              <a:ext uri="{28A0092B-C50C-407E-A947-70E740481C1C}">
                <a14:useLocalDpi xmlns:a14="http://schemas.microsoft.com/office/drawing/2010/main" val="0"/>
              </a:ext>
            </a:extLst>
          </a:blip>
          <a:srcRect l="31361" t="28712" r="12000" b="15241"/>
          <a:stretch/>
        </p:blipFill>
        <p:spPr>
          <a:xfrm>
            <a:off x="3581400" y="1676400"/>
            <a:ext cx="4967457" cy="3200400"/>
          </a:xfrm>
          <a:prstGeom prst="rect">
            <a:avLst/>
          </a:prstGeom>
        </p:spPr>
      </p:pic>
      <p:pic>
        <p:nvPicPr>
          <p:cNvPr id="7" name="Picture 6" descr="shorelines_hilshade.png"/>
          <p:cNvPicPr>
            <a:picLocks noChangeAspect="1"/>
          </p:cNvPicPr>
          <p:nvPr/>
        </p:nvPicPr>
        <p:blipFill rotWithShape="1">
          <a:blip r:embed="rId3">
            <a:extLst>
              <a:ext uri="{28A0092B-C50C-407E-A947-70E740481C1C}">
                <a14:useLocalDpi xmlns:a14="http://schemas.microsoft.com/office/drawing/2010/main" val="0"/>
              </a:ext>
            </a:extLst>
          </a:blip>
          <a:srcRect l="10301" t="23158" r="14861"/>
          <a:stretch/>
        </p:blipFill>
        <p:spPr>
          <a:xfrm>
            <a:off x="304800" y="1676400"/>
            <a:ext cx="3166704" cy="3505200"/>
          </a:xfrm>
          <a:prstGeom prst="rect">
            <a:avLst/>
          </a:prstGeom>
        </p:spPr>
      </p:pic>
      <p:sp>
        <p:nvSpPr>
          <p:cNvPr id="5" name="Rectangle 4"/>
          <p:cNvSpPr/>
          <p:nvPr/>
        </p:nvSpPr>
        <p:spPr>
          <a:xfrm>
            <a:off x="6677989" y="5715000"/>
            <a:ext cx="2237411" cy="307777"/>
          </a:xfrm>
          <a:prstGeom prst="rect">
            <a:avLst/>
          </a:prstGeom>
        </p:spPr>
        <p:txBody>
          <a:bodyPr wrap="none">
            <a:spAutoFit/>
          </a:bodyPr>
          <a:lstStyle/>
          <a:p>
            <a:r>
              <a:rPr lang="en-US" sz="1400" dirty="0">
                <a:solidFill>
                  <a:schemeClr val="tx1"/>
                </a:solidFill>
              </a:rPr>
              <a:t>Cape Hatteras 1997-2011</a:t>
            </a:r>
          </a:p>
        </p:txBody>
      </p:sp>
      <p:pic>
        <p:nvPicPr>
          <p:cNvPr id="9"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8989" y="5486400"/>
            <a:ext cx="876300" cy="15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 Box 27"/>
          <p:cNvSpPr txBox="1">
            <a:spLocks noChangeArrowheads="1"/>
          </p:cNvSpPr>
          <p:nvPr/>
        </p:nvSpPr>
        <p:spPr bwMode="auto">
          <a:xfrm>
            <a:off x="7973389" y="5410200"/>
            <a:ext cx="485775"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dirty="0" smtClean="0">
                <a:solidFill>
                  <a:srgbClr val="000000"/>
                </a:solidFill>
              </a:rPr>
              <a:t>200m</a:t>
            </a:r>
          </a:p>
        </p:txBody>
      </p:sp>
      <p:pic>
        <p:nvPicPr>
          <p:cNvPr id="11" name="Picture 10" descr="Nort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00000">
            <a:off x="7199840" y="3674593"/>
            <a:ext cx="218159" cy="410652"/>
          </a:xfrm>
          <a:prstGeom prst="rect">
            <a:avLst/>
          </a:prstGeom>
        </p:spPr>
      </p:pic>
      <p:sp>
        <p:nvSpPr>
          <p:cNvPr id="13" name="Text Box 3"/>
          <p:cNvSpPr txBox="1">
            <a:spLocks noChangeArrowheads="1"/>
          </p:cNvSpPr>
          <p:nvPr/>
        </p:nvSpPr>
        <p:spPr bwMode="auto">
          <a:xfrm>
            <a:off x="228600" y="298450"/>
            <a:ext cx="8686800"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lnSpc>
                <a:spcPct val="93000"/>
              </a:lnSpc>
              <a:buSzPct val="100000"/>
              <a:defRPr/>
            </a:pPr>
            <a:r>
              <a:rPr lang="en-US" sz="3600" b="1" dirty="0" smtClean="0">
                <a:solidFill>
                  <a:srgbClr val="000090"/>
                </a:solidFill>
              </a:rPr>
              <a:t>Shoreline evolution from voxel model</a:t>
            </a:r>
          </a:p>
        </p:txBody>
      </p:sp>
      <p:pic>
        <p:nvPicPr>
          <p:cNvPr id="14" name="Picture 2" descr="OBX_googleEarth.png"/>
          <p:cNvPicPr>
            <a:picLocks noChangeAspect="1"/>
          </p:cNvPicPr>
          <p:nvPr/>
        </p:nvPicPr>
        <p:blipFill rotWithShape="1">
          <a:blip r:embed="rId6">
            <a:extLst>
              <a:ext uri="{28A0092B-C50C-407E-A947-70E740481C1C}">
                <a14:useLocalDpi xmlns:a14="http://schemas.microsoft.com/office/drawing/2010/main" val="0"/>
              </a:ext>
            </a:extLst>
          </a:blip>
          <a:srcRect t="44509" r="13513" b="3829"/>
          <a:stretch/>
        </p:blipFill>
        <p:spPr bwMode="auto">
          <a:xfrm>
            <a:off x="304800" y="3261690"/>
            <a:ext cx="1676400" cy="248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legend_bcyr_discrete.png"/>
          <p:cNvPicPr>
            <a:picLocks noChangeAspect="1"/>
          </p:cNvPicPr>
          <p:nvPr/>
        </p:nvPicPr>
        <p:blipFill rotWithShape="1">
          <a:blip r:embed="rId7">
            <a:extLst>
              <a:ext uri="{28A0092B-C50C-407E-A947-70E740481C1C}">
                <a14:useLocalDpi xmlns:a14="http://schemas.microsoft.com/office/drawing/2010/main" val="0"/>
              </a:ext>
            </a:extLst>
          </a:blip>
          <a:srcRect l="10727" t="-717" r="38232"/>
          <a:stretch/>
        </p:blipFill>
        <p:spPr>
          <a:xfrm rot="10800000">
            <a:off x="8077197" y="3352800"/>
            <a:ext cx="253905" cy="1371600"/>
          </a:xfrm>
          <a:prstGeom prst="rect">
            <a:avLst/>
          </a:prstGeom>
        </p:spPr>
      </p:pic>
      <p:sp>
        <p:nvSpPr>
          <p:cNvPr id="16" name="Text Box 33"/>
          <p:cNvSpPr txBox="1">
            <a:spLocks noChangeArrowheads="1"/>
          </p:cNvSpPr>
          <p:nvPr/>
        </p:nvSpPr>
        <p:spPr bwMode="auto">
          <a:xfrm>
            <a:off x="8305800" y="3276600"/>
            <a:ext cx="519113"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buSzPct val="100000"/>
              <a:defRPr/>
            </a:pPr>
            <a:r>
              <a:rPr lang="en-US" sz="1200" b="1" dirty="0" smtClean="0">
                <a:solidFill>
                  <a:srgbClr val="000000"/>
                </a:solidFill>
                <a:cs typeface="msgothic" charset="0"/>
              </a:rPr>
              <a:t>2011</a:t>
            </a:r>
          </a:p>
          <a:p>
            <a:pPr eaLnBrk="0" hangingPunct="0">
              <a:buSzPct val="100000"/>
              <a:defRPr/>
            </a:pPr>
            <a:r>
              <a:rPr lang="en-US" sz="1200" b="1" dirty="0" smtClean="0">
                <a:solidFill>
                  <a:srgbClr val="000000"/>
                </a:solidFill>
                <a:cs typeface="msgothic" charset="0"/>
              </a:rPr>
              <a:t>2009</a:t>
            </a:r>
          </a:p>
          <a:p>
            <a:pPr eaLnBrk="0" hangingPunct="0">
              <a:buSzPct val="100000"/>
              <a:defRPr/>
            </a:pPr>
            <a:r>
              <a:rPr lang="en-US" sz="1200" b="1" dirty="0" smtClean="0">
                <a:solidFill>
                  <a:srgbClr val="000000"/>
                </a:solidFill>
                <a:cs typeface="msgothic" charset="0"/>
              </a:rPr>
              <a:t>2008</a:t>
            </a:r>
          </a:p>
          <a:p>
            <a:pPr eaLnBrk="0" hangingPunct="0">
              <a:buSzPct val="100000"/>
              <a:defRPr/>
            </a:pPr>
            <a:r>
              <a:rPr lang="en-US" sz="1200" b="1" dirty="0" smtClean="0">
                <a:solidFill>
                  <a:srgbClr val="000000"/>
                </a:solidFill>
                <a:cs typeface="msgothic" charset="0"/>
              </a:rPr>
              <a:t>2005</a:t>
            </a:r>
          </a:p>
          <a:p>
            <a:pPr eaLnBrk="0" hangingPunct="0">
              <a:buSzPct val="100000"/>
              <a:defRPr/>
            </a:pPr>
            <a:r>
              <a:rPr lang="en-US" sz="1200" b="1" dirty="0" smtClean="0">
                <a:solidFill>
                  <a:srgbClr val="000000"/>
                </a:solidFill>
                <a:cs typeface="msgothic" charset="0"/>
              </a:rPr>
              <a:t>2004</a:t>
            </a:r>
          </a:p>
          <a:p>
            <a:pPr eaLnBrk="0" hangingPunct="0">
              <a:buSzPct val="100000"/>
              <a:defRPr/>
            </a:pPr>
            <a:r>
              <a:rPr lang="en-US" sz="1200" b="1" dirty="0" smtClean="0">
                <a:solidFill>
                  <a:srgbClr val="000000"/>
                </a:solidFill>
                <a:cs typeface="msgothic" charset="0"/>
              </a:rPr>
              <a:t>2003</a:t>
            </a:r>
          </a:p>
          <a:p>
            <a:pPr eaLnBrk="0" hangingPunct="0">
              <a:buSzPct val="100000"/>
              <a:defRPr/>
            </a:pPr>
            <a:r>
              <a:rPr lang="en-US" sz="1200" b="1" dirty="0" smtClean="0">
                <a:solidFill>
                  <a:srgbClr val="000000"/>
                </a:solidFill>
                <a:cs typeface="msgothic" charset="0"/>
              </a:rPr>
              <a:t>2003</a:t>
            </a:r>
          </a:p>
          <a:p>
            <a:pPr eaLnBrk="0" hangingPunct="0">
              <a:buSzPct val="100000"/>
              <a:defRPr/>
            </a:pPr>
            <a:r>
              <a:rPr lang="en-US" sz="1200" b="1" dirty="0" smtClean="0">
                <a:solidFill>
                  <a:srgbClr val="000000"/>
                </a:solidFill>
                <a:cs typeface="msgothic" charset="0"/>
              </a:rPr>
              <a:t>2001</a:t>
            </a:r>
          </a:p>
          <a:p>
            <a:pPr eaLnBrk="0" hangingPunct="0">
              <a:buSzPct val="100000"/>
              <a:defRPr/>
            </a:pPr>
            <a:r>
              <a:rPr lang="en-US" sz="1200" b="1" dirty="0" smtClean="0">
                <a:solidFill>
                  <a:srgbClr val="000000"/>
                </a:solidFill>
                <a:cs typeface="msgothic" charset="0"/>
              </a:rPr>
              <a:t>1999</a:t>
            </a:r>
          </a:p>
        </p:txBody>
      </p:sp>
      <p:sp>
        <p:nvSpPr>
          <p:cNvPr id="17" name="TextBox 16"/>
          <p:cNvSpPr txBox="1"/>
          <p:nvPr/>
        </p:nvSpPr>
        <p:spPr>
          <a:xfrm>
            <a:off x="685800" y="1066800"/>
            <a:ext cx="6343453" cy="361637"/>
          </a:xfrm>
          <a:prstGeom prst="rect">
            <a:avLst/>
          </a:prstGeom>
          <a:noFill/>
        </p:spPr>
        <p:txBody>
          <a:bodyPr wrap="none" rtlCol="0">
            <a:spAutoFit/>
          </a:bodyPr>
          <a:lstStyle/>
          <a:p>
            <a:r>
              <a:rPr lang="en-US" sz="2000" dirty="0" smtClean="0">
                <a:solidFill>
                  <a:schemeClr val="tx1"/>
                </a:solidFill>
                <a:latin typeface="+mn-lt"/>
              </a:rPr>
              <a:t>Cape Hatteras: shoreline evolution as 0.5m </a:t>
            </a:r>
            <a:r>
              <a:rPr lang="en-US" sz="2000" dirty="0" err="1" smtClean="0">
                <a:solidFill>
                  <a:schemeClr val="tx1"/>
                </a:solidFill>
                <a:latin typeface="+mn-lt"/>
              </a:rPr>
              <a:t>isosurface</a:t>
            </a:r>
            <a:r>
              <a:rPr lang="en-US" sz="2000" dirty="0" smtClean="0">
                <a:solidFill>
                  <a:schemeClr val="tx1"/>
                </a:solidFill>
                <a:latin typeface="+mn-lt"/>
              </a:rPr>
              <a:t> </a:t>
            </a:r>
            <a:endParaRPr lang="en-US" sz="2000" dirty="0">
              <a:solidFill>
                <a:schemeClr val="tx1"/>
              </a:solidFill>
              <a:latin typeface="+mn-lt"/>
            </a:endParaRPr>
          </a:p>
        </p:txBody>
      </p:sp>
      <p:sp>
        <p:nvSpPr>
          <p:cNvPr id="2" name="TextBox 1"/>
          <p:cNvSpPr txBox="1"/>
          <p:nvPr/>
        </p:nvSpPr>
        <p:spPr>
          <a:xfrm>
            <a:off x="3733800" y="5334000"/>
            <a:ext cx="2279966" cy="623248"/>
          </a:xfrm>
          <a:prstGeom prst="rect">
            <a:avLst/>
          </a:prstGeom>
          <a:noFill/>
        </p:spPr>
        <p:txBody>
          <a:bodyPr wrap="none" rtlCol="0">
            <a:spAutoFit/>
          </a:bodyPr>
          <a:lstStyle/>
          <a:p>
            <a:r>
              <a:rPr lang="en-US" sz="2000" dirty="0" smtClean="0">
                <a:solidFill>
                  <a:schemeClr val="tx1"/>
                </a:solidFill>
                <a:latin typeface="+mn-lt"/>
              </a:rPr>
              <a:t>DEMs are stacked </a:t>
            </a:r>
          </a:p>
          <a:p>
            <a:r>
              <a:rPr lang="en-US" sz="2000" dirty="0" smtClean="0">
                <a:solidFill>
                  <a:schemeClr val="tx1"/>
                </a:solidFill>
                <a:latin typeface="+mn-lt"/>
              </a:rPr>
              <a:t>into voxel model</a:t>
            </a:r>
            <a:r>
              <a:rPr lang="en-US" sz="2000" dirty="0" smtClean="0">
                <a:latin typeface="+mn-lt"/>
              </a:rPr>
              <a:t> </a:t>
            </a:r>
            <a:endParaRPr lang="en-US" sz="2000" dirty="0">
              <a:latin typeface="+mn-lt"/>
            </a:endParaRPr>
          </a:p>
        </p:txBody>
      </p:sp>
      <p:pic>
        <p:nvPicPr>
          <p:cNvPr id="18" name="Picture 17" descr="Nort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 y="2514600"/>
            <a:ext cx="218159" cy="410652"/>
          </a:xfrm>
          <a:prstGeom prst="rect">
            <a:avLst/>
          </a:prstGeom>
        </p:spPr>
      </p:pic>
      <p:sp>
        <p:nvSpPr>
          <p:cNvPr id="8" name="TextBox 7"/>
          <p:cNvSpPr txBox="1"/>
          <p:nvPr/>
        </p:nvSpPr>
        <p:spPr>
          <a:xfrm rot="16200000">
            <a:off x="6161827" y="3972774"/>
            <a:ext cx="773156" cy="295209"/>
          </a:xfrm>
          <a:prstGeom prst="rect">
            <a:avLst/>
          </a:prstGeom>
          <a:noFill/>
        </p:spPr>
        <p:txBody>
          <a:bodyPr wrap="none" rtlCol="0">
            <a:spAutoFit/>
          </a:bodyPr>
          <a:lstStyle/>
          <a:p>
            <a:r>
              <a:rPr lang="en-US" sz="1400" dirty="0" smtClean="0">
                <a:solidFill>
                  <a:schemeClr val="tx1"/>
                </a:solidFill>
              </a:rPr>
              <a:t>time[</a:t>
            </a:r>
            <a:r>
              <a:rPr lang="en-US" sz="1400" dirty="0" err="1" smtClean="0">
                <a:solidFill>
                  <a:schemeClr val="tx1"/>
                </a:solidFill>
              </a:rPr>
              <a:t>yr</a:t>
            </a:r>
            <a:r>
              <a:rPr lang="en-US" sz="1400" dirty="0" smtClean="0">
                <a:solidFill>
                  <a:schemeClr val="tx1"/>
                </a:solidFill>
              </a:rPr>
              <a:t>]</a:t>
            </a:r>
            <a:endParaRPr lang="en-US" sz="1400" dirty="0">
              <a:solidFill>
                <a:schemeClr val="tx1"/>
              </a:solidFill>
            </a:endParaRPr>
          </a:p>
        </p:txBody>
      </p:sp>
    </p:spTree>
    <p:extLst>
      <p:ext uri="{BB962C8B-B14F-4D97-AF65-F5344CB8AC3E}">
        <p14:creationId xmlns:p14="http://schemas.microsoft.com/office/powerpoint/2010/main" val="28896960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85729" y="4511316"/>
            <a:ext cx="484027" cy="253916"/>
          </a:xfrm>
          <a:prstGeom prst="rect">
            <a:avLst/>
          </a:prstGeom>
          <a:noFill/>
        </p:spPr>
        <p:txBody>
          <a:bodyPr wrap="none" rtlCol="0">
            <a:spAutoFit/>
          </a:bodyPr>
          <a:lstStyle/>
          <a:p>
            <a:r>
              <a:rPr lang="en-US" dirty="0" smtClean="0">
                <a:solidFill>
                  <a:srgbClr val="000000"/>
                </a:solidFill>
                <a:latin typeface="+mn-lt"/>
              </a:rPr>
              <a:t>19m</a:t>
            </a:r>
            <a:endParaRPr lang="en-US" dirty="0">
              <a:solidFill>
                <a:srgbClr val="000000"/>
              </a:solidFill>
              <a:latin typeface="+mn-lt"/>
            </a:endParaRPr>
          </a:p>
        </p:txBody>
      </p:sp>
      <p:sp>
        <p:nvSpPr>
          <p:cNvPr id="6" name="Title 1"/>
          <p:cNvSpPr txBox="1">
            <a:spLocks/>
          </p:cNvSpPr>
          <p:nvPr/>
        </p:nvSpPr>
        <p:spPr>
          <a:xfrm>
            <a:off x="424800" y="533400"/>
            <a:ext cx="8229600" cy="762000"/>
          </a:xfrm>
          <a:prstGeom prst="rect">
            <a:avLst/>
          </a:prstGeom>
        </p:spPr>
        <p:txBody>
          <a:bodyPr>
            <a:normAutofit/>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r>
              <a:rPr lang="en-US" dirty="0" smtClean="0">
                <a:solidFill>
                  <a:srgbClr val="000090"/>
                </a:solidFill>
              </a:rPr>
              <a:t>Jockey’s Ridge </a:t>
            </a:r>
            <a:r>
              <a:rPr lang="en-US" dirty="0" smtClean="0">
                <a:solidFill>
                  <a:srgbClr val="000090"/>
                </a:solidFill>
              </a:rPr>
              <a:t>dune 1999</a:t>
            </a:r>
            <a:endParaRPr lang="en-US" dirty="0">
              <a:solidFill>
                <a:srgbClr val="000090"/>
              </a:solidFill>
            </a:endParaRPr>
          </a:p>
        </p:txBody>
      </p:sp>
      <p:pic>
        <p:nvPicPr>
          <p:cNvPr id="2" name="Picture 1" descr="jockeyposter19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295400"/>
            <a:ext cx="8610600" cy="4458563"/>
          </a:xfrm>
          <a:prstGeom prst="rect">
            <a:avLst/>
          </a:prstGeom>
        </p:spPr>
      </p:pic>
    </p:spTree>
    <p:extLst>
      <p:ext uri="{BB962C8B-B14F-4D97-AF65-F5344CB8AC3E}">
        <p14:creationId xmlns:p14="http://schemas.microsoft.com/office/powerpoint/2010/main" val="24627852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c_iso7408_17mE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581400"/>
            <a:ext cx="3536220" cy="2378529"/>
          </a:xfrm>
          <a:prstGeom prst="rect">
            <a:avLst/>
          </a:prstGeom>
        </p:spPr>
      </p:pic>
      <p:sp>
        <p:nvSpPr>
          <p:cNvPr id="4" name="TextBox 3"/>
          <p:cNvSpPr txBox="1"/>
          <p:nvPr/>
        </p:nvSpPr>
        <p:spPr>
          <a:xfrm>
            <a:off x="7010400" y="5428527"/>
            <a:ext cx="484027" cy="253916"/>
          </a:xfrm>
          <a:prstGeom prst="rect">
            <a:avLst/>
          </a:prstGeom>
          <a:noFill/>
        </p:spPr>
        <p:txBody>
          <a:bodyPr wrap="none" rtlCol="0">
            <a:spAutoFit/>
          </a:bodyPr>
          <a:lstStyle/>
          <a:p>
            <a:r>
              <a:rPr lang="en-US" dirty="0" smtClean="0">
                <a:solidFill>
                  <a:srgbClr val="000000"/>
                </a:solidFill>
                <a:latin typeface="+mn-lt"/>
              </a:rPr>
              <a:t>22m</a:t>
            </a:r>
            <a:endParaRPr lang="en-US" dirty="0">
              <a:solidFill>
                <a:srgbClr val="000000"/>
              </a:solidFill>
              <a:latin typeface="+mn-lt"/>
            </a:endParaRPr>
          </a:p>
        </p:txBody>
      </p:sp>
      <p:pic>
        <p:nvPicPr>
          <p:cNvPr id="5" name="Picture 4" descr="stc_iso7408_22m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733800"/>
            <a:ext cx="3553255" cy="2209800"/>
          </a:xfrm>
          <a:prstGeom prst="rect">
            <a:avLst/>
          </a:prstGeom>
        </p:spPr>
      </p:pic>
      <p:pic>
        <p:nvPicPr>
          <p:cNvPr id="6" name="Picture 5" descr="stc_iso7408_15mE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261240"/>
            <a:ext cx="3505200" cy="2157672"/>
          </a:xfrm>
          <a:prstGeom prst="rect">
            <a:avLst/>
          </a:prstGeom>
        </p:spPr>
      </p:pic>
      <p:sp>
        <p:nvSpPr>
          <p:cNvPr id="7" name="TextBox 6"/>
          <p:cNvSpPr txBox="1"/>
          <p:nvPr/>
        </p:nvSpPr>
        <p:spPr>
          <a:xfrm>
            <a:off x="533400" y="3733800"/>
            <a:ext cx="595335" cy="307777"/>
          </a:xfrm>
          <a:prstGeom prst="rect">
            <a:avLst/>
          </a:prstGeom>
          <a:noFill/>
        </p:spPr>
        <p:txBody>
          <a:bodyPr wrap="none" rtlCol="0">
            <a:spAutoFit/>
          </a:bodyPr>
          <a:lstStyle/>
          <a:p>
            <a:r>
              <a:rPr lang="en-US" sz="1600" b="1" dirty="0" smtClean="0">
                <a:solidFill>
                  <a:srgbClr val="000000"/>
                </a:solidFill>
                <a:latin typeface="+mn-lt"/>
              </a:rPr>
              <a:t>17m</a:t>
            </a:r>
            <a:endParaRPr lang="en-US" sz="1600" b="1" dirty="0">
              <a:solidFill>
                <a:srgbClr val="000000"/>
              </a:solidFill>
              <a:latin typeface="+mn-lt"/>
            </a:endParaRPr>
          </a:p>
        </p:txBody>
      </p:sp>
      <p:sp>
        <p:nvSpPr>
          <p:cNvPr id="8" name="Title 1"/>
          <p:cNvSpPr txBox="1">
            <a:spLocks/>
          </p:cNvSpPr>
          <p:nvPr/>
        </p:nvSpPr>
        <p:spPr>
          <a:xfrm>
            <a:off x="424800" y="533400"/>
            <a:ext cx="8229600" cy="762000"/>
          </a:xfrm>
          <a:prstGeom prst="rect">
            <a:avLst/>
          </a:prstGeom>
        </p:spPr>
        <p:txBody>
          <a:bodyPr>
            <a:normAutofit/>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pPr algn="l"/>
            <a:r>
              <a:rPr lang="en-US" dirty="0">
                <a:solidFill>
                  <a:srgbClr val="000090"/>
                </a:solidFill>
              </a:rPr>
              <a:t>E</a:t>
            </a:r>
            <a:r>
              <a:rPr lang="en-US" dirty="0" smtClean="0">
                <a:solidFill>
                  <a:srgbClr val="000090"/>
                </a:solidFill>
              </a:rPr>
              <a:t>volution along contours </a:t>
            </a:r>
            <a:endParaRPr lang="en-US" dirty="0">
              <a:solidFill>
                <a:srgbClr val="000090"/>
              </a:solidFill>
            </a:endParaRPr>
          </a:p>
        </p:txBody>
      </p:sp>
      <p:sp>
        <p:nvSpPr>
          <p:cNvPr id="3" name="TextBox 2"/>
          <p:cNvSpPr txBox="1"/>
          <p:nvPr/>
        </p:nvSpPr>
        <p:spPr>
          <a:xfrm>
            <a:off x="457200" y="1295400"/>
            <a:ext cx="3820477" cy="1669688"/>
          </a:xfrm>
          <a:prstGeom prst="rect">
            <a:avLst/>
          </a:prstGeom>
          <a:noFill/>
        </p:spPr>
        <p:txBody>
          <a:bodyPr wrap="none" rtlCol="0">
            <a:spAutoFit/>
          </a:bodyPr>
          <a:lstStyle/>
          <a:p>
            <a:r>
              <a:rPr lang="en-US" sz="2000" dirty="0" smtClean="0">
                <a:solidFill>
                  <a:schemeClr val="tx1"/>
                </a:solidFill>
                <a:latin typeface="+mn-lt"/>
              </a:rPr>
              <a:t>When and at which elevation</a:t>
            </a:r>
          </a:p>
          <a:p>
            <a:r>
              <a:rPr lang="en-US" sz="2000" dirty="0" smtClean="0">
                <a:solidFill>
                  <a:schemeClr val="tx1"/>
                </a:solidFill>
                <a:latin typeface="+mn-lt"/>
              </a:rPr>
              <a:t>has the dune started to split into</a:t>
            </a:r>
          </a:p>
          <a:p>
            <a:r>
              <a:rPr lang="en-US" sz="2000" dirty="0" smtClean="0">
                <a:solidFill>
                  <a:schemeClr val="tx1"/>
                </a:solidFill>
                <a:latin typeface="+mn-lt"/>
              </a:rPr>
              <a:t>parallel ridges?</a:t>
            </a:r>
          </a:p>
          <a:p>
            <a:endParaRPr lang="en-US" sz="2000" dirty="0" smtClean="0">
              <a:solidFill>
                <a:schemeClr val="tx1"/>
              </a:solidFill>
              <a:latin typeface="+mn-lt"/>
            </a:endParaRPr>
          </a:p>
          <a:p>
            <a:r>
              <a:rPr lang="en-US" sz="2000" dirty="0" smtClean="0">
                <a:solidFill>
                  <a:schemeClr val="tx1"/>
                </a:solidFill>
                <a:latin typeface="+mn-lt"/>
              </a:rPr>
              <a:t>Where and when did </a:t>
            </a:r>
          </a:p>
          <a:p>
            <a:r>
              <a:rPr lang="en-US" sz="2000" dirty="0" smtClean="0">
                <a:solidFill>
                  <a:schemeClr val="tx1"/>
                </a:solidFill>
                <a:latin typeface="+mn-lt"/>
              </a:rPr>
              <a:t>the elevation rebound ?</a:t>
            </a:r>
            <a:endParaRPr lang="en-US" sz="2000" dirty="0">
              <a:solidFill>
                <a:schemeClr val="tx1"/>
              </a:solidFill>
              <a:latin typeface="+mn-lt"/>
            </a:endParaRPr>
          </a:p>
        </p:txBody>
      </p:sp>
      <p:sp>
        <p:nvSpPr>
          <p:cNvPr id="11" name="Text Box 8"/>
          <p:cNvSpPr txBox="1">
            <a:spLocks noChangeArrowheads="1"/>
          </p:cNvSpPr>
          <p:nvPr/>
        </p:nvSpPr>
        <p:spPr bwMode="auto">
          <a:xfrm>
            <a:off x="8534400" y="1752600"/>
            <a:ext cx="381000"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lnSpc>
                <a:spcPct val="100000"/>
              </a:lnSpc>
              <a:defRPr/>
            </a:pPr>
            <a:r>
              <a:rPr lang="en-US" sz="1100" dirty="0" smtClean="0">
                <a:solidFill>
                  <a:srgbClr val="000000"/>
                </a:solidFill>
                <a:latin typeface="+mj-lt"/>
              </a:rPr>
              <a:t>2008</a:t>
            </a:r>
          </a:p>
          <a:p>
            <a:pPr algn="r">
              <a:lnSpc>
                <a:spcPct val="100000"/>
              </a:lnSpc>
              <a:defRPr/>
            </a:pPr>
            <a:endParaRPr lang="en-US" sz="1100" dirty="0" smtClean="0">
              <a:solidFill>
                <a:srgbClr val="000000"/>
              </a:solidFill>
              <a:latin typeface="+mj-lt"/>
            </a:endParaRPr>
          </a:p>
          <a:p>
            <a:pPr algn="r">
              <a:lnSpc>
                <a:spcPct val="100000"/>
              </a:lnSpc>
              <a:defRPr/>
            </a:pPr>
            <a:r>
              <a:rPr lang="en-US" sz="1100" dirty="0" smtClean="0">
                <a:solidFill>
                  <a:srgbClr val="000000"/>
                </a:solidFill>
                <a:latin typeface="+mj-lt"/>
              </a:rPr>
              <a:t>2001</a:t>
            </a:r>
          </a:p>
          <a:p>
            <a:pPr algn="r">
              <a:lnSpc>
                <a:spcPct val="100000"/>
              </a:lnSpc>
              <a:defRPr/>
            </a:pPr>
            <a:endParaRPr lang="en-US" sz="1100" dirty="0" smtClean="0">
              <a:solidFill>
                <a:srgbClr val="000000"/>
              </a:solidFill>
              <a:latin typeface="+mj-lt"/>
            </a:endParaRPr>
          </a:p>
          <a:p>
            <a:pPr algn="r">
              <a:lnSpc>
                <a:spcPct val="100000"/>
              </a:lnSpc>
              <a:defRPr/>
            </a:pPr>
            <a:r>
              <a:rPr lang="en-US" sz="1100" dirty="0" smtClean="0">
                <a:solidFill>
                  <a:srgbClr val="000000"/>
                </a:solidFill>
                <a:latin typeface="+mj-lt"/>
              </a:rPr>
              <a:t>1998</a:t>
            </a:r>
          </a:p>
          <a:p>
            <a:pPr algn="r">
              <a:lnSpc>
                <a:spcPct val="100000"/>
              </a:lnSpc>
              <a:defRPr/>
            </a:pPr>
            <a:endParaRPr lang="en-US" sz="1100" dirty="0" smtClean="0">
              <a:solidFill>
                <a:srgbClr val="000000"/>
              </a:solidFill>
              <a:latin typeface="+mj-lt"/>
            </a:endParaRPr>
          </a:p>
          <a:p>
            <a:pPr algn="r">
              <a:lnSpc>
                <a:spcPct val="100000"/>
              </a:lnSpc>
              <a:defRPr/>
            </a:pPr>
            <a:r>
              <a:rPr lang="en-US" sz="1100" dirty="0" smtClean="0">
                <a:solidFill>
                  <a:srgbClr val="000000"/>
                </a:solidFill>
                <a:latin typeface="+mj-lt"/>
              </a:rPr>
              <a:t>1974</a:t>
            </a:r>
          </a:p>
          <a:p>
            <a:pPr algn="r">
              <a:defRPr/>
            </a:pPr>
            <a:endParaRPr lang="en-US" sz="1100" dirty="0" smtClean="0">
              <a:solidFill>
                <a:srgbClr val="000000"/>
              </a:solidFill>
              <a:latin typeface="+mj-lt"/>
            </a:endParaRPr>
          </a:p>
        </p:txBody>
      </p:sp>
      <p:grpSp>
        <p:nvGrpSpPr>
          <p:cNvPr id="13" name="Group 27"/>
          <p:cNvGrpSpPr>
            <a:grpSpLocks/>
          </p:cNvGrpSpPr>
          <p:nvPr/>
        </p:nvGrpSpPr>
        <p:grpSpPr bwMode="auto">
          <a:xfrm>
            <a:off x="3581400" y="2667000"/>
            <a:ext cx="1866900" cy="1389063"/>
            <a:chOff x="5727700" y="3352800"/>
            <a:chExt cx="1866900" cy="1389063"/>
          </a:xfrm>
        </p:grpSpPr>
        <p:sp>
          <p:nvSpPr>
            <p:cNvPr id="14" name="Text Box 3"/>
            <p:cNvSpPr txBox="1">
              <a:spLocks noChangeArrowheads="1"/>
            </p:cNvSpPr>
            <p:nvPr/>
          </p:nvSpPr>
          <p:spPr bwMode="auto">
            <a:xfrm>
              <a:off x="6962775" y="4106863"/>
              <a:ext cx="631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200">
                  <a:solidFill>
                    <a:srgbClr val="000000"/>
                  </a:solidFill>
                </a:rPr>
                <a:t>Y[m]</a:t>
              </a:r>
            </a:p>
          </p:txBody>
        </p:sp>
        <p:sp>
          <p:nvSpPr>
            <p:cNvPr id="15" name="Text Box 4"/>
            <p:cNvSpPr txBox="1">
              <a:spLocks noChangeArrowheads="1"/>
            </p:cNvSpPr>
            <p:nvPr/>
          </p:nvSpPr>
          <p:spPr bwMode="auto">
            <a:xfrm>
              <a:off x="6129338" y="4424363"/>
              <a:ext cx="631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200">
                  <a:solidFill>
                    <a:srgbClr val="000000"/>
                  </a:solidFill>
                </a:rPr>
                <a:t>X[m]</a:t>
              </a:r>
            </a:p>
          </p:txBody>
        </p:sp>
        <p:sp>
          <p:nvSpPr>
            <p:cNvPr id="16" name="Line 5"/>
            <p:cNvSpPr>
              <a:spLocks noChangeShapeType="1"/>
            </p:cNvSpPr>
            <p:nvPr/>
          </p:nvSpPr>
          <p:spPr bwMode="auto">
            <a:xfrm flipV="1">
              <a:off x="6324600" y="3352800"/>
              <a:ext cx="1587" cy="822325"/>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6"/>
            <p:cNvSpPr>
              <a:spLocks noChangeShapeType="1"/>
            </p:cNvSpPr>
            <p:nvPr/>
          </p:nvSpPr>
          <p:spPr bwMode="auto">
            <a:xfrm>
              <a:off x="6324600" y="4191000"/>
              <a:ext cx="655637" cy="1587"/>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Text Box 7"/>
            <p:cNvSpPr txBox="1">
              <a:spLocks noChangeArrowheads="1"/>
            </p:cNvSpPr>
            <p:nvPr/>
          </p:nvSpPr>
          <p:spPr bwMode="auto">
            <a:xfrm>
              <a:off x="5727700" y="3386138"/>
              <a:ext cx="7334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r>
                <a:rPr lang="en-US" sz="1400">
                  <a:solidFill>
                    <a:srgbClr val="000000"/>
                  </a:solidFill>
                  <a:latin typeface="Calibri" charset="0"/>
                </a:rPr>
                <a:t>Time</a:t>
              </a:r>
            </a:p>
            <a:p>
              <a:pPr eaLnBrk="1" hangingPunct="1"/>
              <a:r>
                <a:rPr lang="en-US" sz="1400">
                  <a:solidFill>
                    <a:srgbClr val="000000"/>
                  </a:solidFill>
                  <a:latin typeface="Calibri" charset="0"/>
                </a:rPr>
                <a:t>[year]</a:t>
              </a:r>
            </a:p>
          </p:txBody>
        </p:sp>
        <p:sp>
          <p:nvSpPr>
            <p:cNvPr id="19" name="Line 8"/>
            <p:cNvSpPr>
              <a:spLocks noChangeShapeType="1"/>
            </p:cNvSpPr>
            <p:nvPr/>
          </p:nvSpPr>
          <p:spPr bwMode="auto">
            <a:xfrm flipH="1">
              <a:off x="5943599" y="4191000"/>
              <a:ext cx="381000" cy="420624"/>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22" name="Picture 21" descr="legend_bcyr_discrete.png"/>
          <p:cNvPicPr>
            <a:picLocks noChangeAspect="1"/>
          </p:cNvPicPr>
          <p:nvPr/>
        </p:nvPicPr>
        <p:blipFill rotWithShape="1">
          <a:blip r:embed="rId5">
            <a:extLst>
              <a:ext uri="{28A0092B-C50C-407E-A947-70E740481C1C}">
                <a14:useLocalDpi xmlns:a14="http://schemas.microsoft.com/office/drawing/2010/main" val="0"/>
              </a:ext>
            </a:extLst>
          </a:blip>
          <a:srcRect l="10727" t="-717" r="38232"/>
          <a:stretch/>
        </p:blipFill>
        <p:spPr>
          <a:xfrm rot="10800000">
            <a:off x="8229599" y="1828800"/>
            <a:ext cx="228601" cy="1143520"/>
          </a:xfrm>
          <a:prstGeom prst="rect">
            <a:avLst/>
          </a:prstGeom>
        </p:spPr>
      </p:pic>
      <p:sp>
        <p:nvSpPr>
          <p:cNvPr id="23" name="TextBox 22"/>
          <p:cNvSpPr txBox="1"/>
          <p:nvPr/>
        </p:nvSpPr>
        <p:spPr>
          <a:xfrm>
            <a:off x="4724400" y="3883223"/>
            <a:ext cx="595335" cy="307777"/>
          </a:xfrm>
          <a:prstGeom prst="rect">
            <a:avLst/>
          </a:prstGeom>
          <a:noFill/>
        </p:spPr>
        <p:txBody>
          <a:bodyPr wrap="none" rtlCol="0">
            <a:spAutoFit/>
          </a:bodyPr>
          <a:lstStyle/>
          <a:p>
            <a:r>
              <a:rPr lang="en-US" sz="1600" b="1" dirty="0" smtClean="0">
                <a:solidFill>
                  <a:srgbClr val="000000"/>
                </a:solidFill>
                <a:latin typeface="+mn-lt"/>
              </a:rPr>
              <a:t>23m</a:t>
            </a:r>
            <a:endParaRPr lang="en-US" sz="1600" b="1" dirty="0">
              <a:solidFill>
                <a:srgbClr val="000000"/>
              </a:solidFill>
              <a:latin typeface="+mn-lt"/>
            </a:endParaRPr>
          </a:p>
        </p:txBody>
      </p:sp>
      <p:sp>
        <p:nvSpPr>
          <p:cNvPr id="24" name="TextBox 23"/>
          <p:cNvSpPr txBox="1"/>
          <p:nvPr/>
        </p:nvSpPr>
        <p:spPr>
          <a:xfrm>
            <a:off x="4724400" y="1371600"/>
            <a:ext cx="595335" cy="307777"/>
          </a:xfrm>
          <a:prstGeom prst="rect">
            <a:avLst/>
          </a:prstGeom>
          <a:noFill/>
        </p:spPr>
        <p:txBody>
          <a:bodyPr wrap="none" rtlCol="0">
            <a:spAutoFit/>
          </a:bodyPr>
          <a:lstStyle/>
          <a:p>
            <a:r>
              <a:rPr lang="en-US" sz="1600" b="1" dirty="0" smtClean="0">
                <a:solidFill>
                  <a:srgbClr val="000000"/>
                </a:solidFill>
                <a:latin typeface="+mn-lt"/>
              </a:rPr>
              <a:t>15m</a:t>
            </a:r>
            <a:endParaRPr lang="en-US" sz="1600" b="1" dirty="0">
              <a:solidFill>
                <a:srgbClr val="000000"/>
              </a:solidFill>
              <a:latin typeface="+mn-lt"/>
            </a:endParaRPr>
          </a:p>
        </p:txBody>
      </p:sp>
    </p:spTree>
    <p:extLst>
      <p:ext uri="{BB962C8B-B14F-4D97-AF65-F5344CB8AC3E}">
        <p14:creationId xmlns:p14="http://schemas.microsoft.com/office/powerpoint/2010/main" val="362760493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533400" y="2667000"/>
            <a:ext cx="8229600" cy="2438400"/>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Bitstream Vera Sans" pitchFamily="32" charset="0"/>
            </a:endParaRPr>
          </a:p>
        </p:txBody>
      </p:sp>
      <p:pic>
        <p:nvPicPr>
          <p:cNvPr id="4" name="Picture 3" descr="abank1_10_20_11_DTF_el.png"/>
          <p:cNvPicPr>
            <a:picLocks noChangeAspect="1"/>
          </p:cNvPicPr>
          <p:nvPr/>
        </p:nvPicPr>
        <p:blipFill rotWithShape="1">
          <a:blip r:embed="rId2">
            <a:extLst>
              <a:ext uri="{28A0092B-C50C-407E-A947-70E740481C1C}">
                <a14:useLocalDpi xmlns:a14="http://schemas.microsoft.com/office/drawing/2010/main"/>
              </a:ext>
            </a:extLst>
          </a:blip>
          <a:srcRect t="6086"/>
          <a:stretch/>
        </p:blipFill>
        <p:spPr>
          <a:xfrm>
            <a:off x="609600" y="2820248"/>
            <a:ext cx="3810000" cy="2056552"/>
          </a:xfrm>
          <a:prstGeom prst="rect">
            <a:avLst/>
          </a:prstGeom>
        </p:spPr>
      </p:pic>
      <p:pic>
        <p:nvPicPr>
          <p:cNvPr id="7" name="Picture 6" descr="elev_lg_horiz.png"/>
          <p:cNvPicPr>
            <a:picLocks noChangeAspect="1"/>
          </p:cNvPicPr>
          <p:nvPr/>
        </p:nvPicPr>
        <p:blipFill rotWithShape="1">
          <a:blip r:embed="rId3">
            <a:extLst>
              <a:ext uri="{28A0092B-C50C-407E-A947-70E740481C1C}">
                <a14:useLocalDpi xmlns:a14="http://schemas.microsoft.com/office/drawing/2010/main"/>
              </a:ext>
            </a:extLst>
          </a:blip>
          <a:srcRect t="11117"/>
          <a:stretch/>
        </p:blipFill>
        <p:spPr>
          <a:xfrm>
            <a:off x="2590800" y="6324600"/>
            <a:ext cx="1676400" cy="228772"/>
          </a:xfrm>
          <a:prstGeom prst="rect">
            <a:avLst/>
          </a:prstGeom>
        </p:spPr>
      </p:pic>
      <p:sp>
        <p:nvSpPr>
          <p:cNvPr id="32" name="TextBox 31"/>
          <p:cNvSpPr txBox="1"/>
          <p:nvPr/>
        </p:nvSpPr>
        <p:spPr>
          <a:xfrm>
            <a:off x="381000" y="2332293"/>
            <a:ext cx="3048000" cy="334707"/>
          </a:xfrm>
          <a:prstGeom prst="rect">
            <a:avLst/>
          </a:prstGeom>
          <a:noFill/>
        </p:spPr>
        <p:txBody>
          <a:bodyPr wrap="square" rtlCol="0">
            <a:spAutoFit/>
          </a:bodyPr>
          <a:lstStyle/>
          <a:p>
            <a:r>
              <a:rPr lang="en-US" sz="1800" dirty="0" smtClean="0">
                <a:solidFill>
                  <a:srgbClr val="000000"/>
                </a:solidFill>
                <a:latin typeface="+mn-lt"/>
              </a:rPr>
              <a:t>First and last scan of 9 total</a:t>
            </a:r>
          </a:p>
        </p:txBody>
      </p:sp>
      <p:pic>
        <p:nvPicPr>
          <p:cNvPr id="23" name="Picture 22" descr="barscal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60000">
            <a:off x="681102" y="3128597"/>
            <a:ext cx="1399933" cy="133041"/>
          </a:xfrm>
          <a:prstGeom prst="rect">
            <a:avLst/>
          </a:prstGeom>
        </p:spPr>
      </p:pic>
      <p:sp>
        <p:nvSpPr>
          <p:cNvPr id="29" name="TextBox 28"/>
          <p:cNvSpPr txBox="1"/>
          <p:nvPr/>
        </p:nvSpPr>
        <p:spPr>
          <a:xfrm>
            <a:off x="2661680" y="6172200"/>
            <a:ext cx="1681720" cy="226985"/>
          </a:xfrm>
          <a:prstGeom prst="rect">
            <a:avLst/>
          </a:prstGeom>
          <a:noFill/>
        </p:spPr>
        <p:txBody>
          <a:bodyPr wrap="none" rtlCol="0">
            <a:spAutoFit/>
          </a:bodyPr>
          <a:lstStyle/>
          <a:p>
            <a:r>
              <a:rPr lang="en-US" sz="1000" dirty="0" smtClean="0">
                <a:solidFill>
                  <a:srgbClr val="000000"/>
                </a:solidFill>
                <a:latin typeface="+mn-lt"/>
              </a:rPr>
              <a:t>distance to base plane [m]</a:t>
            </a:r>
            <a:r>
              <a:rPr lang="en-US" sz="1000" dirty="0" smtClean="0">
                <a:latin typeface="+mn-lt"/>
              </a:rPr>
              <a:t> </a:t>
            </a:r>
            <a:endParaRPr lang="en-US" sz="1000" dirty="0">
              <a:latin typeface="+mn-lt"/>
            </a:endParaRPr>
          </a:p>
        </p:txBody>
      </p:sp>
      <p:pic>
        <p:nvPicPr>
          <p:cNvPr id="30" name="Picture 29" descr="PC100733.JPG"/>
          <p:cNvPicPr>
            <a:picLocks noChangeAspect="1"/>
          </p:cNvPicPr>
          <p:nvPr/>
        </p:nvPicPr>
        <p:blipFill rotWithShape="1">
          <a:blip r:embed="rId5" cstate="screen">
            <a:extLst>
              <a:ext uri="{28A0092B-C50C-407E-A947-70E740481C1C}">
                <a14:useLocalDpi xmlns:a14="http://schemas.microsoft.com/office/drawing/2010/main"/>
              </a:ext>
            </a:extLst>
          </a:blip>
          <a:srcRect t="17028" r="-920" b="24301"/>
          <a:stretch/>
        </p:blipFill>
        <p:spPr>
          <a:xfrm>
            <a:off x="381000" y="990600"/>
            <a:ext cx="3255087" cy="1295400"/>
          </a:xfrm>
          <a:prstGeom prst="rect">
            <a:avLst/>
          </a:prstGeom>
        </p:spPr>
      </p:pic>
      <p:sp>
        <p:nvSpPr>
          <p:cNvPr id="25" name="TextBox 24"/>
          <p:cNvSpPr txBox="1"/>
          <p:nvPr/>
        </p:nvSpPr>
        <p:spPr>
          <a:xfrm>
            <a:off x="4267200" y="1143000"/>
            <a:ext cx="4482471" cy="1276503"/>
          </a:xfrm>
          <a:prstGeom prst="rect">
            <a:avLst/>
          </a:prstGeom>
          <a:noFill/>
        </p:spPr>
        <p:txBody>
          <a:bodyPr wrap="square" rtlCol="0">
            <a:spAutoFit/>
          </a:bodyPr>
          <a:lstStyle/>
          <a:p>
            <a:r>
              <a:rPr lang="en-US" sz="1800" dirty="0" smtClean="0">
                <a:solidFill>
                  <a:schemeClr val="tx1"/>
                </a:solidFill>
                <a:latin typeface="+mn-lt"/>
              </a:rPr>
              <a:t>Where and when was the change between two surveys greater </a:t>
            </a:r>
          </a:p>
          <a:p>
            <a:r>
              <a:rPr lang="en-US" sz="1800" dirty="0" smtClean="0">
                <a:solidFill>
                  <a:schemeClr val="tx1"/>
                </a:solidFill>
                <a:latin typeface="+mn-lt"/>
              </a:rPr>
              <a:t>than 0.5m and what was its pattern?</a:t>
            </a:r>
          </a:p>
          <a:p>
            <a:endParaRPr lang="en-US" sz="1800" dirty="0">
              <a:solidFill>
                <a:schemeClr val="tx1"/>
              </a:solidFill>
              <a:latin typeface="+mn-lt"/>
            </a:endParaRPr>
          </a:p>
          <a:p>
            <a:r>
              <a:rPr lang="en-US" sz="1800" dirty="0" err="1" smtClean="0">
                <a:solidFill>
                  <a:schemeClr val="tx1"/>
                </a:solidFill>
                <a:latin typeface="+mn-lt"/>
              </a:rPr>
              <a:t>Isosurfaces</a:t>
            </a:r>
            <a:r>
              <a:rPr lang="en-US" sz="1800" dirty="0" smtClean="0">
                <a:solidFill>
                  <a:schemeClr val="tx1"/>
                </a:solidFill>
                <a:latin typeface="+mn-lt"/>
              </a:rPr>
              <a:t> of change &gt; 0.5 m</a:t>
            </a:r>
            <a:endParaRPr lang="en-US" sz="1800" dirty="0">
              <a:solidFill>
                <a:schemeClr val="tx1"/>
              </a:solidFill>
              <a:latin typeface="+mn-lt"/>
            </a:endParaRPr>
          </a:p>
        </p:txBody>
      </p:sp>
      <p:pic>
        <p:nvPicPr>
          <p:cNvPr id="27" name="Picture 26" descr="voxel9_isosurf04lossn2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54881" y="2743200"/>
            <a:ext cx="4255719" cy="2057400"/>
          </a:xfrm>
          <a:prstGeom prst="rect">
            <a:avLst/>
          </a:prstGeom>
        </p:spPr>
      </p:pic>
      <p:sp>
        <p:nvSpPr>
          <p:cNvPr id="35" name="TextBox 34"/>
          <p:cNvSpPr txBox="1"/>
          <p:nvPr/>
        </p:nvSpPr>
        <p:spPr>
          <a:xfrm rot="900000">
            <a:off x="4158249" y="4495552"/>
            <a:ext cx="2383786" cy="230832"/>
          </a:xfrm>
          <a:prstGeom prst="rect">
            <a:avLst/>
          </a:prstGeom>
          <a:noFill/>
        </p:spPr>
        <p:txBody>
          <a:bodyPr wrap="square" rtlCol="0">
            <a:spAutoFit/>
          </a:bodyPr>
          <a:lstStyle/>
          <a:p>
            <a:pPr>
              <a:lnSpc>
                <a:spcPct val="100000"/>
              </a:lnSpc>
            </a:pPr>
            <a:r>
              <a:rPr lang="en-US" sz="900" dirty="0" smtClean="0">
                <a:solidFill>
                  <a:srgbClr val="000000"/>
                </a:solidFill>
                <a:latin typeface="+mn-lt"/>
              </a:rPr>
              <a:t>Time [epoch #]    1             3            5        </a:t>
            </a:r>
          </a:p>
        </p:txBody>
      </p:sp>
      <p:pic>
        <p:nvPicPr>
          <p:cNvPr id="36" name="Picture 35" descr="timelg.png"/>
          <p:cNvPicPr>
            <a:picLocks noChangeAspect="1"/>
          </p:cNvPicPr>
          <p:nvPr/>
        </p:nvPicPr>
        <p:blipFill rotWithShape="1">
          <a:blip r:embed="rId7">
            <a:extLst>
              <a:ext uri="{28A0092B-C50C-407E-A947-70E740481C1C}">
                <a14:useLocalDpi xmlns:a14="http://schemas.microsoft.com/office/drawing/2010/main"/>
              </a:ext>
            </a:extLst>
          </a:blip>
          <a:srcRect l="26146" t="22617" r="3315" b="64153"/>
          <a:stretch/>
        </p:blipFill>
        <p:spPr>
          <a:xfrm rot="901464">
            <a:off x="5082589" y="4591283"/>
            <a:ext cx="1332845" cy="62855"/>
          </a:xfrm>
          <a:prstGeom prst="rect">
            <a:avLst/>
          </a:prstGeom>
        </p:spPr>
      </p:pic>
      <p:sp>
        <p:nvSpPr>
          <p:cNvPr id="37" name="Rectangle 1"/>
          <p:cNvSpPr txBox="1">
            <a:spLocks noChangeArrowheads="1"/>
          </p:cNvSpPr>
          <p:nvPr/>
        </p:nvSpPr>
        <p:spPr bwMode="auto">
          <a:xfrm>
            <a:off x="457199" y="152400"/>
            <a:ext cx="8004175"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pPr algn="l">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80"/>
                </a:solidFill>
              </a:rPr>
              <a:t>Monitoring eroding stream bank</a:t>
            </a:r>
            <a:endParaRPr lang="en-US" dirty="0">
              <a:solidFill>
                <a:srgbClr val="000080"/>
              </a:solidFill>
            </a:endParaRPr>
          </a:p>
        </p:txBody>
      </p:sp>
      <p:sp>
        <p:nvSpPr>
          <p:cNvPr id="3" name="Rectangle 2"/>
          <p:cNvSpPr/>
          <p:nvPr/>
        </p:nvSpPr>
        <p:spPr>
          <a:xfrm>
            <a:off x="4419600" y="5715000"/>
            <a:ext cx="4724400" cy="724814"/>
          </a:xfrm>
          <a:prstGeom prst="rect">
            <a:avLst/>
          </a:prstGeom>
        </p:spPr>
        <p:txBody>
          <a:bodyPr wrap="square">
            <a:spAutoFit/>
          </a:bodyPr>
          <a:lstStyle/>
          <a:p>
            <a:r>
              <a:rPr lang="en-US" dirty="0">
                <a:solidFill>
                  <a:schemeClr val="tx1"/>
                </a:solidFill>
              </a:rPr>
              <a:t>Dr. </a:t>
            </a:r>
            <a:r>
              <a:rPr lang="en-US" dirty="0" smtClean="0">
                <a:solidFill>
                  <a:schemeClr val="tx1"/>
                </a:solidFill>
              </a:rPr>
              <a:t>M. </a:t>
            </a:r>
            <a:r>
              <a:rPr lang="en-US" dirty="0" err="1">
                <a:solidFill>
                  <a:schemeClr val="tx1"/>
                </a:solidFill>
              </a:rPr>
              <a:t>Starek</a:t>
            </a:r>
            <a:r>
              <a:rPr lang="en-US" dirty="0">
                <a:solidFill>
                  <a:schemeClr val="tx1"/>
                </a:solidFill>
              </a:rPr>
              <a:t>, </a:t>
            </a:r>
            <a:r>
              <a:rPr lang="en-US" dirty="0" smtClean="0">
                <a:solidFill>
                  <a:schemeClr val="tx1"/>
                </a:solidFill>
              </a:rPr>
              <a:t>N. </a:t>
            </a:r>
            <a:r>
              <a:rPr lang="en-US" dirty="0">
                <a:solidFill>
                  <a:schemeClr val="tx1"/>
                </a:solidFill>
              </a:rPr>
              <a:t>Lyons, </a:t>
            </a:r>
            <a:r>
              <a:rPr lang="en-US" dirty="0" smtClean="0">
                <a:solidFill>
                  <a:schemeClr val="tx1"/>
                </a:solidFill>
              </a:rPr>
              <a:t>K. </a:t>
            </a:r>
            <a:r>
              <a:rPr lang="en-US" dirty="0" err="1">
                <a:solidFill>
                  <a:schemeClr val="tx1"/>
                </a:solidFill>
              </a:rPr>
              <a:t>Cepero</a:t>
            </a:r>
            <a:r>
              <a:rPr lang="en-US" dirty="0">
                <a:solidFill>
                  <a:schemeClr val="tx1"/>
                </a:solidFill>
              </a:rPr>
              <a:t>, Dr. </a:t>
            </a:r>
            <a:r>
              <a:rPr lang="en-US" dirty="0" err="1" smtClean="0">
                <a:solidFill>
                  <a:schemeClr val="tx1"/>
                </a:solidFill>
              </a:rPr>
              <a:t>Wegmann</a:t>
            </a:r>
            <a:endParaRPr lang="en-US" dirty="0">
              <a:solidFill>
                <a:schemeClr val="tx1"/>
              </a:solidFill>
            </a:endParaRPr>
          </a:p>
          <a:p>
            <a:r>
              <a:rPr lang="en-US" dirty="0">
                <a:solidFill>
                  <a:schemeClr val="tx1"/>
                </a:solidFill>
              </a:rPr>
              <a:t>legacy sediment from old millpond, in farmland turned to state </a:t>
            </a:r>
            <a:r>
              <a:rPr lang="en-US" dirty="0" smtClean="0">
                <a:solidFill>
                  <a:schemeClr val="tx1"/>
                </a:solidFill>
              </a:rPr>
              <a:t>park</a:t>
            </a:r>
            <a:endParaRPr lang="en-US" dirty="0">
              <a:solidFill>
                <a:schemeClr val="tx1"/>
              </a:solidFill>
            </a:endParaRPr>
          </a:p>
          <a:p>
            <a:r>
              <a:rPr lang="en-US" dirty="0">
                <a:solidFill>
                  <a:schemeClr val="tx1"/>
                </a:solidFill>
              </a:rPr>
              <a:t>monitoring by Leica Scan terrestrial scanner – 8 epochs 2010 – </a:t>
            </a:r>
            <a:r>
              <a:rPr lang="en-US" dirty="0" smtClean="0">
                <a:solidFill>
                  <a:schemeClr val="tx1"/>
                </a:solidFill>
              </a:rPr>
              <a:t>2012, 1cm </a:t>
            </a:r>
            <a:r>
              <a:rPr lang="en-US" dirty="0">
                <a:solidFill>
                  <a:schemeClr val="tx1"/>
                </a:solidFill>
              </a:rPr>
              <a:t>res DEM</a:t>
            </a:r>
          </a:p>
        </p:txBody>
      </p:sp>
      <p:sp>
        <p:nvSpPr>
          <p:cNvPr id="5" name="TextBox 4"/>
          <p:cNvSpPr txBox="1"/>
          <p:nvPr/>
        </p:nvSpPr>
        <p:spPr>
          <a:xfrm rot="20760000">
            <a:off x="548042" y="2979404"/>
            <a:ext cx="1760207" cy="226985"/>
          </a:xfrm>
          <a:prstGeom prst="rect">
            <a:avLst/>
          </a:prstGeom>
          <a:noFill/>
        </p:spPr>
        <p:txBody>
          <a:bodyPr wrap="square" rtlCol="0">
            <a:spAutoFit/>
          </a:bodyPr>
          <a:lstStyle/>
          <a:p>
            <a:r>
              <a:rPr lang="en-US" sz="1000" dirty="0" smtClean="0">
                <a:solidFill>
                  <a:srgbClr val="000000"/>
                </a:solidFill>
                <a:latin typeface="+mn-lt"/>
              </a:rPr>
              <a:t>0                                   5m</a:t>
            </a:r>
            <a:endParaRPr lang="en-US" sz="1000" dirty="0">
              <a:solidFill>
                <a:srgbClr val="000000"/>
              </a:solidFill>
              <a:latin typeface="+mn-lt"/>
            </a:endParaRPr>
          </a:p>
        </p:txBody>
      </p:sp>
    </p:spTree>
    <p:extLst>
      <p:ext uri="{BB962C8B-B14F-4D97-AF65-F5344CB8AC3E}">
        <p14:creationId xmlns:p14="http://schemas.microsoft.com/office/powerpoint/2010/main" val="30846294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Working with Perceptive Pixel</a:t>
            </a:r>
            <a:endParaRPr lang="en-US" dirty="0">
              <a:solidFill>
                <a:srgbClr val="000066"/>
              </a:solidFill>
            </a:endParaRPr>
          </a:p>
        </p:txBody>
      </p:sp>
      <p:sp>
        <p:nvSpPr>
          <p:cNvPr id="9218" name="Rectangle 2"/>
          <p:cNvSpPr>
            <a:spLocks noChangeArrowheads="1"/>
          </p:cNvSpPr>
          <p:nvPr/>
        </p:nvSpPr>
        <p:spPr bwMode="auto">
          <a:xfrm>
            <a:off x="7158038" y="2443163"/>
            <a:ext cx="184150"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21" name="Rectangle 5"/>
          <p:cNvSpPr>
            <a:spLocks noChangeArrowheads="1"/>
          </p:cNvSpPr>
          <p:nvPr/>
        </p:nvSpPr>
        <p:spPr bwMode="auto">
          <a:xfrm>
            <a:off x="7086600" y="2335213"/>
            <a:ext cx="184150" cy="271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22" name="Rectangle 6"/>
          <p:cNvSpPr>
            <a:spLocks noChangeArrowheads="1"/>
          </p:cNvSpPr>
          <p:nvPr/>
        </p:nvSpPr>
        <p:spPr bwMode="auto">
          <a:xfrm>
            <a:off x="7086600" y="1192213"/>
            <a:ext cx="184150" cy="25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12" name="Picture 11" descr="GRASSonPPixel2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04120"/>
            <a:ext cx="8077199" cy="4975332"/>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715000" y="1371600"/>
            <a:ext cx="3200400" cy="50292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Bitstream Vera Sans" pitchFamily="32" charset="0"/>
            </a:endParaRPr>
          </a:p>
        </p:txBody>
      </p:sp>
      <p:sp>
        <p:nvSpPr>
          <p:cNvPr id="10241" name="Rectangle 1"/>
          <p:cNvSpPr>
            <a:spLocks noGrp="1" noChangeArrowheads="1"/>
          </p:cNvSpPr>
          <p:nvPr>
            <p:ph type="title" idx="4294967295"/>
          </p:nvPr>
        </p:nvSpPr>
        <p:spPr>
          <a:xfrm>
            <a:off x="457200" y="457201"/>
            <a:ext cx="8001000" cy="528638"/>
          </a:xfrm>
          <a:ln/>
        </p:spPr>
        <p:txBody>
          <a:bodyPr lIns="123480" rIns="147960"/>
          <a:lstStyle/>
          <a:p>
            <a:pPr algn="l">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solidFill>
                  <a:srgbClr val="000090"/>
                </a:solidFill>
                <a:latin typeface="Arial" charset="0"/>
                <a:ea typeface="DejaVu Sans" charset="0"/>
                <a:cs typeface="DejaVu Sans" charset="0"/>
              </a:rPr>
              <a:t>Course: Geospatial </a:t>
            </a:r>
            <a:r>
              <a:rPr lang="en-GB" dirty="0" err="1" smtClean="0">
                <a:solidFill>
                  <a:srgbClr val="000090"/>
                </a:solidFill>
                <a:latin typeface="Arial" charset="0"/>
                <a:ea typeface="DejaVu Sans" charset="0"/>
                <a:cs typeface="DejaVu Sans" charset="0"/>
              </a:rPr>
              <a:t>Modeling</a:t>
            </a:r>
            <a:endParaRPr lang="en-US" dirty="0">
              <a:solidFill>
                <a:srgbClr val="000090"/>
              </a:solidFill>
            </a:endParaRPr>
          </a:p>
        </p:txBody>
      </p:sp>
      <p:sp>
        <p:nvSpPr>
          <p:cNvPr id="10242" name="Rectangle 2"/>
          <p:cNvSpPr>
            <a:spLocks noChangeArrowheads="1"/>
          </p:cNvSpPr>
          <p:nvPr/>
        </p:nvSpPr>
        <p:spPr bwMode="auto">
          <a:xfrm>
            <a:off x="6689698" y="2514599"/>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 name="Picture 1" descr="C52_fig2_spatialvar_revH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524000"/>
            <a:ext cx="2845362" cy="2133600"/>
          </a:xfrm>
          <a:prstGeom prst="rect">
            <a:avLst/>
          </a:prstGeom>
        </p:spPr>
      </p:pic>
      <p:pic>
        <p:nvPicPr>
          <p:cNvPr id="9" name="Picture 1" descr="bals_erdepvar.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1" y="1370536"/>
            <a:ext cx="5071022" cy="510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8188"/>
          <a:stretch/>
        </p:blipFill>
        <p:spPr bwMode="auto">
          <a:xfrm>
            <a:off x="7086600" y="6148387"/>
            <a:ext cx="1109663" cy="187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Text Box 5"/>
          <p:cNvSpPr txBox="1">
            <a:spLocks noChangeArrowheads="1"/>
          </p:cNvSpPr>
          <p:nvPr/>
        </p:nvSpPr>
        <p:spPr bwMode="auto">
          <a:xfrm>
            <a:off x="8153400" y="6096000"/>
            <a:ext cx="504825" cy="23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defRPr/>
            </a:pPr>
            <a:r>
              <a:rPr lang="en-US" sz="1200" b="1" dirty="0" smtClean="0"/>
              <a:t>500m</a:t>
            </a:r>
          </a:p>
        </p:txBody>
      </p:sp>
      <p:pic>
        <p:nvPicPr>
          <p:cNvPr id="10" name="Picture 8" descr="North.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9600000">
            <a:off x="6014892" y="4444906"/>
            <a:ext cx="22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7">
            <a:extLst>
              <a:ext uri="{28A0092B-C50C-407E-A947-70E740481C1C}">
                <a14:useLocalDpi xmlns:a14="http://schemas.microsoft.com/office/drawing/2010/main" val="0"/>
              </a:ext>
            </a:extLst>
          </a:blip>
          <a:srcRect l="15511" t="32599" r="50865" b="35027"/>
          <a:stretch>
            <a:fillRect/>
          </a:stretch>
        </p:blipFill>
        <p:spPr bwMode="auto">
          <a:xfrm>
            <a:off x="5867400" y="3810000"/>
            <a:ext cx="166688" cy="523875"/>
          </a:xfrm>
          <a:prstGeom prst="rect">
            <a:avLst/>
          </a:prstGeom>
          <a:noFill/>
          <a:ln>
            <a:noFill/>
          </a:ln>
          <a:effectLst/>
          <a:extLst>
            <a:ext uri="{909E8E84-426E-40dd-AFC4-6F175D3DCCD1}">
              <a14:hiddenFill xmlns:a14="http://schemas.microsoft.com/office/drawing/2010/main">
                <a:blipFill dpi="0" rotWithShape="0">
                  <a:blip/>
                  <a:srcRect l="15511" t="32599" r="50865" b="3502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5943600" y="3810000"/>
            <a:ext cx="563206" cy="448969"/>
          </a:xfrm>
          <a:prstGeom prst="rect">
            <a:avLst/>
          </a:prstGeom>
          <a:noFill/>
        </p:spPr>
        <p:txBody>
          <a:bodyPr wrap="none" rtlCol="0">
            <a:spAutoFit/>
          </a:bodyPr>
          <a:lstStyle/>
          <a:p>
            <a:r>
              <a:rPr lang="en-US" sz="900" dirty="0" smtClean="0">
                <a:solidFill>
                  <a:schemeClr val="tx1"/>
                </a:solidFill>
                <a:latin typeface="+mn-lt"/>
              </a:rPr>
              <a:t>erosion</a:t>
            </a:r>
          </a:p>
          <a:p>
            <a:endParaRPr lang="en-US" sz="900" dirty="0" smtClean="0">
              <a:solidFill>
                <a:schemeClr val="tx1"/>
              </a:solidFill>
              <a:latin typeface="+mn-lt"/>
            </a:endParaRPr>
          </a:p>
          <a:p>
            <a:r>
              <a:rPr lang="en-US" sz="900" dirty="0" err="1" smtClean="0">
                <a:solidFill>
                  <a:schemeClr val="tx1"/>
                </a:solidFill>
                <a:latin typeface="+mn-lt"/>
              </a:rPr>
              <a:t>depos</a:t>
            </a:r>
            <a:endParaRPr lang="en-US" sz="900" dirty="0">
              <a:solidFill>
                <a:schemeClr val="tx1"/>
              </a:solidFill>
              <a:latin typeface="+mn-l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57200" y="457200"/>
            <a:ext cx="8458200" cy="511175"/>
          </a:xfrm>
          <a:ln/>
        </p:spPr>
        <p:txBody>
          <a:bodyPr lIns="123480" rIns="147960"/>
          <a:lstStyle/>
          <a:p>
            <a:pPr algn="l">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Assignment: Getting started</a:t>
            </a:r>
            <a:endParaRPr lang="en-US" dirty="0">
              <a:solidFill>
                <a:srgbClr val="000066"/>
              </a:solidFill>
            </a:endParaRPr>
          </a:p>
        </p:txBody>
      </p:sp>
      <p:sp>
        <p:nvSpPr>
          <p:cNvPr id="10242" name="Rectangle 2"/>
          <p:cNvSpPr>
            <a:spLocks noChangeArrowheads="1"/>
          </p:cNvSpPr>
          <p:nvPr/>
        </p:nvSpPr>
        <p:spPr bwMode="auto">
          <a:xfrm>
            <a:off x="685800" y="2831929"/>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 name="Rectangle 3"/>
          <p:cNvSpPr/>
          <p:nvPr/>
        </p:nvSpPr>
        <p:spPr>
          <a:xfrm>
            <a:off x="533400" y="6172200"/>
            <a:ext cx="6477000" cy="553998"/>
          </a:xfrm>
          <a:prstGeom prst="rect">
            <a:avLst/>
          </a:prstGeom>
        </p:spPr>
        <p:txBody>
          <a:bodyPr wrap="square">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dirty="0">
                <a:solidFill>
                  <a:schemeClr val="accent1">
                    <a:lumMod val="50000"/>
                  </a:schemeClr>
                </a:solidFill>
                <a:latin typeface="Arial" charset="0"/>
                <a:cs typeface="Arial Unicode MS" charset="0"/>
              </a:rPr>
              <a:t>GRASS </a:t>
            </a:r>
            <a:r>
              <a:rPr lang="en-GB" sz="1600" b="1" dirty="0">
                <a:solidFill>
                  <a:srgbClr val="000000"/>
                </a:solidFill>
                <a:latin typeface="Arial" charset="0"/>
                <a:cs typeface="Arial Unicode MS" charset="0"/>
              </a:rPr>
              <a:t> </a:t>
            </a:r>
            <a:r>
              <a:rPr lang="en-GB" sz="1600" b="1" dirty="0" smtClean="0">
                <a:solidFill>
                  <a:srgbClr val="000000"/>
                </a:solidFill>
                <a:latin typeface="Arial" charset="0"/>
                <a:cs typeface="Arial Unicode MS" charset="0"/>
              </a:rPr>
              <a:t>                                     </a:t>
            </a:r>
            <a:r>
              <a:rPr lang="en-GB" sz="1600" b="1" dirty="0" smtClean="0">
                <a:solidFill>
                  <a:schemeClr val="accent2">
                    <a:lumMod val="75000"/>
                  </a:schemeClr>
                </a:solidFill>
                <a:latin typeface="Arial" charset="0"/>
                <a:cs typeface="Arial Unicode MS" charset="0"/>
              </a:rPr>
              <a:t>ArcGIS</a:t>
            </a: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dirty="0" smtClean="0">
                <a:solidFill>
                  <a:srgbClr val="000000"/>
                </a:solidFill>
                <a:latin typeface="Arial" charset="0"/>
                <a:cs typeface="Arial Unicode MS" charset="0"/>
              </a:rPr>
              <a:t>Makiko </a:t>
            </a:r>
            <a:r>
              <a:rPr lang="en-GB" sz="1400" dirty="0" err="1" smtClean="0">
                <a:solidFill>
                  <a:srgbClr val="000000"/>
                </a:solidFill>
                <a:latin typeface="Arial" charset="0"/>
                <a:cs typeface="Arial Unicode MS" charset="0"/>
              </a:rPr>
              <a:t>Shukunobe</a:t>
            </a:r>
            <a:r>
              <a:rPr lang="en-GB" sz="1400" dirty="0" smtClean="0">
                <a:solidFill>
                  <a:srgbClr val="000000"/>
                </a:solidFill>
                <a:latin typeface="Arial" charset="0"/>
                <a:cs typeface="Arial Unicode MS" charset="0"/>
              </a:rPr>
              <a:t>, spring 2012 </a:t>
            </a:r>
            <a:endParaRPr lang="en-GB" sz="1400" dirty="0">
              <a:solidFill>
                <a:srgbClr val="000000"/>
              </a:solidFill>
              <a:latin typeface="Arial" charset="0"/>
              <a:cs typeface="Arial Unicode MS" charset="0"/>
            </a:endParaRPr>
          </a:p>
        </p:txBody>
      </p:sp>
      <p:sp>
        <p:nvSpPr>
          <p:cNvPr id="5" name="Rectangle 4"/>
          <p:cNvSpPr/>
          <p:nvPr/>
        </p:nvSpPr>
        <p:spPr>
          <a:xfrm>
            <a:off x="6477000" y="2819400"/>
            <a:ext cx="2286000" cy="1015663"/>
          </a:xfrm>
          <a:prstGeom prst="rect">
            <a:avLst/>
          </a:prstGeom>
        </p:spPr>
        <p:txBody>
          <a:bodyPr wrap="square">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a:solidFill>
                  <a:srgbClr val="000000"/>
                </a:solidFill>
                <a:latin typeface="Arial" charset="0"/>
                <a:cs typeface="Arial Unicode MS" charset="0"/>
              </a:rPr>
              <a:t>Display </a:t>
            </a:r>
            <a:r>
              <a:rPr lang="en-GB" sz="2000" dirty="0" smtClean="0">
                <a:solidFill>
                  <a:srgbClr val="000000"/>
                </a:solidFill>
                <a:latin typeface="Arial" charset="0"/>
                <a:cs typeface="Arial Unicode MS" charset="0"/>
              </a:rPr>
              <a:t>provided </a:t>
            </a: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dirty="0" smtClean="0">
                <a:solidFill>
                  <a:srgbClr val="000000"/>
                </a:solidFill>
                <a:latin typeface="Arial" charset="0"/>
                <a:cs typeface="Arial Unicode MS" charset="0"/>
              </a:rPr>
              <a:t>SW Wake county data in </a:t>
            </a:r>
            <a:r>
              <a:rPr lang="en-GB" sz="2000" dirty="0">
                <a:solidFill>
                  <a:srgbClr val="000000"/>
                </a:solidFill>
                <a:latin typeface="Arial" charset="0"/>
                <a:cs typeface="Arial Unicode MS" charset="0"/>
              </a:rPr>
              <a:t>2D and </a:t>
            </a:r>
            <a:r>
              <a:rPr lang="en-GB" sz="2000" dirty="0" smtClean="0">
                <a:solidFill>
                  <a:srgbClr val="000000"/>
                </a:solidFill>
                <a:latin typeface="Arial" charset="0"/>
                <a:cs typeface="Arial Unicode MS" charset="0"/>
              </a:rPr>
              <a:t>3D</a:t>
            </a:r>
            <a:endParaRPr lang="en-GB" sz="2000" dirty="0">
              <a:solidFill>
                <a:srgbClr val="000000"/>
              </a:solidFill>
              <a:latin typeface="Arial" charset="0"/>
              <a:cs typeface="Arial Unicode MS" charset="0"/>
            </a:endParaRPr>
          </a:p>
        </p:txBody>
      </p:sp>
      <p:pic>
        <p:nvPicPr>
          <p:cNvPr id="2" name="Picture 1" descr="Makiko_dataGRASSArc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219199"/>
            <a:ext cx="5867400" cy="4882397"/>
          </a:xfrm>
          <a:prstGeom prst="rect">
            <a:avLst/>
          </a:prstGeom>
        </p:spPr>
      </p:pic>
    </p:spTree>
    <p:extLst>
      <p:ext uri="{BB962C8B-B14F-4D97-AF65-F5344CB8AC3E}">
        <p14:creationId xmlns:p14="http://schemas.microsoft.com/office/powerpoint/2010/main" val="27673168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57200" y="457200"/>
            <a:ext cx="8458200" cy="511175"/>
          </a:xfrm>
          <a:ln/>
        </p:spPr>
        <p:txBody>
          <a:bodyPr lIns="123480" rIns="147960"/>
          <a:lstStyle/>
          <a:p>
            <a:pPr algn="l">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dirty="0" smtClean="0">
                <a:solidFill>
                  <a:srgbClr val="000066"/>
                </a:solidFill>
              </a:rPr>
              <a:t>Cost surfaces: locations with given driving distance to highways</a:t>
            </a:r>
            <a:endParaRPr lang="en-US" sz="1800" dirty="0">
              <a:solidFill>
                <a:srgbClr val="000066"/>
              </a:solidFill>
            </a:endParaRPr>
          </a:p>
        </p:txBody>
      </p:sp>
      <p:sp>
        <p:nvSpPr>
          <p:cNvPr id="10242" name="Rectangle 2"/>
          <p:cNvSpPr>
            <a:spLocks noChangeArrowheads="1"/>
          </p:cNvSpPr>
          <p:nvPr/>
        </p:nvSpPr>
        <p:spPr bwMode="auto">
          <a:xfrm>
            <a:off x="685800" y="2831929"/>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 name="Picture 2" descr="costroads_3.png"/>
          <p:cNvPicPr>
            <a:picLocks noChangeAspect="1"/>
          </p:cNvPicPr>
          <p:nvPr/>
        </p:nvPicPr>
        <p:blipFill rotWithShape="1">
          <a:blip r:embed="rId3">
            <a:extLst>
              <a:ext uri="{28A0092B-C50C-407E-A947-70E740481C1C}">
                <a14:useLocalDpi xmlns:a14="http://schemas.microsoft.com/office/drawing/2010/main" val="0"/>
              </a:ext>
            </a:extLst>
          </a:blip>
          <a:srcRect l="13428" r="13099"/>
          <a:stretch/>
        </p:blipFill>
        <p:spPr>
          <a:xfrm>
            <a:off x="685800" y="1447800"/>
            <a:ext cx="3846980" cy="3505200"/>
          </a:xfrm>
          <a:prstGeom prst="rect">
            <a:avLst/>
          </a:prstGeom>
        </p:spPr>
      </p:pic>
      <p:pic>
        <p:nvPicPr>
          <p:cNvPr id="6" name="Picture 5" descr="costsurf_roads.png"/>
          <p:cNvPicPr>
            <a:picLocks noChangeAspect="1"/>
          </p:cNvPicPr>
          <p:nvPr/>
        </p:nvPicPr>
        <p:blipFill rotWithShape="1">
          <a:blip r:embed="rId4">
            <a:extLst>
              <a:ext uri="{28A0092B-C50C-407E-A947-70E740481C1C}">
                <a14:useLocalDpi xmlns:a14="http://schemas.microsoft.com/office/drawing/2010/main" val="0"/>
              </a:ext>
            </a:extLst>
          </a:blip>
          <a:srcRect l="13214" r="6543"/>
          <a:stretch/>
        </p:blipFill>
        <p:spPr>
          <a:xfrm>
            <a:off x="4648200" y="1447799"/>
            <a:ext cx="4223306" cy="3523489"/>
          </a:xfrm>
          <a:prstGeom prst="rect">
            <a:avLst/>
          </a:prstGeom>
        </p:spPr>
      </p:pic>
    </p:spTree>
    <p:extLst>
      <p:ext uri="{BB962C8B-B14F-4D97-AF65-F5344CB8AC3E}">
        <p14:creationId xmlns:p14="http://schemas.microsoft.com/office/powerpoint/2010/main" val="41632631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200" y="1143000"/>
            <a:ext cx="9067800" cy="457200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Bitstream Vera Sans" pitchFamily="32" charset="0"/>
            </a:endParaRPr>
          </a:p>
        </p:txBody>
      </p:sp>
      <p:sp>
        <p:nvSpPr>
          <p:cNvPr id="10241" name="Rectangle 1"/>
          <p:cNvSpPr>
            <a:spLocks noGrp="1" noChangeArrowheads="1"/>
          </p:cNvSpPr>
          <p:nvPr>
            <p:ph type="title" idx="4294967295"/>
          </p:nvPr>
        </p:nvSpPr>
        <p:spPr>
          <a:xfrm>
            <a:off x="457200" y="457200"/>
            <a:ext cx="8458200" cy="511175"/>
          </a:xfrm>
          <a:ln/>
        </p:spPr>
        <p:txBody>
          <a:bodyPr lIns="123480" rIns="147960"/>
          <a:lstStyle/>
          <a:p>
            <a:pPr algn="l">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800" dirty="0" smtClean="0">
                <a:solidFill>
                  <a:srgbClr val="000066"/>
                </a:solidFill>
              </a:rPr>
              <a:t>Cost surfaces: locations with given driving distance to highways</a:t>
            </a:r>
            <a:endParaRPr lang="en-US" sz="1800" dirty="0">
              <a:solidFill>
                <a:srgbClr val="000066"/>
              </a:solidFill>
            </a:endParaRPr>
          </a:p>
        </p:txBody>
      </p:sp>
      <p:sp>
        <p:nvSpPr>
          <p:cNvPr id="10242" name="Rectangle 2"/>
          <p:cNvSpPr>
            <a:spLocks noChangeArrowheads="1"/>
          </p:cNvSpPr>
          <p:nvPr/>
        </p:nvSpPr>
        <p:spPr bwMode="auto">
          <a:xfrm>
            <a:off x="685800" y="2831929"/>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 name="Picture 3" descr="ncdatasetH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371600"/>
            <a:ext cx="9144000" cy="4572000"/>
          </a:xfrm>
          <a:prstGeom prst="rect">
            <a:avLst/>
          </a:prstGeom>
        </p:spPr>
      </p:pic>
    </p:spTree>
    <p:extLst>
      <p:ext uri="{BB962C8B-B14F-4D97-AF65-F5344CB8AC3E}">
        <p14:creationId xmlns:p14="http://schemas.microsoft.com/office/powerpoint/2010/main" val="37465075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Assignment: Lidar</a:t>
            </a:r>
            <a:endParaRPr lang="en-US" dirty="0">
              <a:solidFill>
                <a:srgbClr val="000066"/>
              </a:solidFill>
            </a:endParaRPr>
          </a:p>
        </p:txBody>
      </p:sp>
      <p:sp>
        <p:nvSpPr>
          <p:cNvPr id="10242" name="Rectangle 2"/>
          <p:cNvSpPr>
            <a:spLocks noChangeArrowheads="1"/>
          </p:cNvSpPr>
          <p:nvPr/>
        </p:nvSpPr>
        <p:spPr bwMode="auto">
          <a:xfrm>
            <a:off x="685800" y="25146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Rectangle 6"/>
          <p:cNvSpPr/>
          <p:nvPr/>
        </p:nvSpPr>
        <p:spPr>
          <a:xfrm>
            <a:off x="533400" y="5791200"/>
            <a:ext cx="7010400" cy="553998"/>
          </a:xfrm>
          <a:prstGeom prst="rect">
            <a:avLst/>
          </a:prstGeom>
        </p:spPr>
        <p:txBody>
          <a:bodyPr wrap="square">
            <a:spAutoFit/>
          </a:bodyPr>
          <a:lstStyle/>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dirty="0">
                <a:solidFill>
                  <a:schemeClr val="accent1">
                    <a:lumMod val="50000"/>
                  </a:schemeClr>
                </a:solidFill>
                <a:latin typeface="Arial" charset="0"/>
                <a:cs typeface="Arial Unicode MS" charset="0"/>
              </a:rPr>
              <a:t>GRASS </a:t>
            </a:r>
            <a:r>
              <a:rPr lang="en-GB" sz="1600" b="1" dirty="0">
                <a:solidFill>
                  <a:srgbClr val="000000"/>
                </a:solidFill>
                <a:latin typeface="Arial" charset="0"/>
                <a:cs typeface="Arial Unicode MS" charset="0"/>
              </a:rPr>
              <a:t> </a:t>
            </a:r>
            <a:r>
              <a:rPr lang="en-GB" sz="1600" b="1" dirty="0" smtClean="0">
                <a:solidFill>
                  <a:srgbClr val="000000"/>
                </a:solidFill>
                <a:latin typeface="Arial" charset="0"/>
                <a:cs typeface="Arial Unicode MS" charset="0"/>
              </a:rPr>
              <a:t>                                                      </a:t>
            </a:r>
            <a:r>
              <a:rPr lang="en-GB" sz="1600" b="1" dirty="0" smtClean="0">
                <a:solidFill>
                  <a:schemeClr val="accent2">
                    <a:lumMod val="75000"/>
                  </a:schemeClr>
                </a:solidFill>
                <a:latin typeface="Arial" charset="0"/>
                <a:cs typeface="Arial Unicode MS" charset="0"/>
              </a:rPr>
              <a:t>ArcGIS</a:t>
            </a:r>
          </a:p>
          <a:p>
            <a:pPr>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dirty="0" smtClean="0">
                <a:solidFill>
                  <a:schemeClr val="tx1"/>
                </a:solidFill>
                <a:latin typeface="Arial" charset="0"/>
                <a:cs typeface="Arial Unicode MS" charset="0"/>
              </a:rPr>
              <a:t>Mathew J Pare, fall 2012</a:t>
            </a:r>
            <a:endParaRPr lang="en-GB" sz="1400" dirty="0">
              <a:solidFill>
                <a:schemeClr val="tx1"/>
              </a:solidFill>
              <a:latin typeface="Arial" charset="0"/>
              <a:cs typeface="Arial Unicode MS" charset="0"/>
            </a:endParaRPr>
          </a:p>
        </p:txBody>
      </p:sp>
      <p:sp>
        <p:nvSpPr>
          <p:cNvPr id="2" name="Rectangle 1"/>
          <p:cNvSpPr/>
          <p:nvPr/>
        </p:nvSpPr>
        <p:spPr>
          <a:xfrm>
            <a:off x="533400" y="1143000"/>
            <a:ext cx="7162800" cy="369332"/>
          </a:xfrm>
          <a:prstGeom prst="rect">
            <a:avLst/>
          </a:prstGeom>
        </p:spPr>
        <p:txBody>
          <a:bodyPr wrap="square">
            <a:spAutoFit/>
          </a:bodyPr>
          <a:lstStyle/>
          <a:p>
            <a:pPr>
              <a:lnSpc>
                <a:spcPct val="100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smtClean="0">
                <a:solidFill>
                  <a:srgbClr val="000000"/>
                </a:solidFill>
                <a:latin typeface="Arial" charset="0"/>
                <a:cs typeface="Arial Unicode MS" charset="0"/>
              </a:rPr>
              <a:t>Compare </a:t>
            </a:r>
            <a:r>
              <a:rPr lang="en-GB" sz="1800" dirty="0">
                <a:solidFill>
                  <a:srgbClr val="000000"/>
                </a:solidFill>
                <a:latin typeface="Arial" charset="0"/>
                <a:cs typeface="Arial Unicode MS" charset="0"/>
              </a:rPr>
              <a:t>DEM and </a:t>
            </a:r>
            <a:r>
              <a:rPr lang="en-GB" sz="1800" dirty="0" smtClean="0">
                <a:solidFill>
                  <a:srgbClr val="000000"/>
                </a:solidFill>
                <a:latin typeface="Arial" charset="0"/>
                <a:cs typeface="Arial Unicode MS" charset="0"/>
              </a:rPr>
              <a:t>DSM, </a:t>
            </a:r>
            <a:r>
              <a:rPr lang="en-GB" sz="1800" dirty="0" err="1">
                <a:solidFill>
                  <a:srgbClr val="000000"/>
                </a:solidFill>
                <a:latin typeface="Arial" charset="0"/>
                <a:cs typeface="Arial Unicode MS" charset="0"/>
              </a:rPr>
              <a:t>a</a:t>
            </a:r>
            <a:r>
              <a:rPr lang="en-GB" sz="1800" dirty="0" err="1" smtClean="0">
                <a:solidFill>
                  <a:srgbClr val="000000"/>
                </a:solidFill>
                <a:latin typeface="Arial" charset="0"/>
                <a:cs typeface="Arial Unicode MS" charset="0"/>
              </a:rPr>
              <a:t>nalyze</a:t>
            </a:r>
            <a:r>
              <a:rPr lang="en-GB" sz="1800" dirty="0" smtClean="0">
                <a:solidFill>
                  <a:srgbClr val="000000"/>
                </a:solidFill>
                <a:latin typeface="Arial" charset="0"/>
                <a:cs typeface="Arial Unicode MS" charset="0"/>
              </a:rPr>
              <a:t> </a:t>
            </a:r>
            <a:r>
              <a:rPr lang="en-GB" sz="1800" dirty="0" err="1" smtClean="0">
                <a:solidFill>
                  <a:srgbClr val="000000"/>
                </a:solidFill>
                <a:latin typeface="Arial" charset="0"/>
                <a:cs typeface="Arial Unicode MS" charset="0"/>
              </a:rPr>
              <a:t>lidar</a:t>
            </a:r>
            <a:r>
              <a:rPr lang="en-GB" sz="1800" dirty="0" smtClean="0">
                <a:solidFill>
                  <a:srgbClr val="000000"/>
                </a:solidFill>
                <a:latin typeface="Arial" charset="0"/>
                <a:cs typeface="Arial Unicode MS" charset="0"/>
              </a:rPr>
              <a:t> point cloud properties</a:t>
            </a:r>
            <a:endParaRPr lang="en-GB" sz="1800" dirty="0">
              <a:solidFill>
                <a:srgbClr val="000000"/>
              </a:solidFill>
              <a:latin typeface="Arial" charset="0"/>
              <a:cs typeface="Arial Unicode MS" charset="0"/>
            </a:endParaRPr>
          </a:p>
        </p:txBody>
      </p:sp>
      <p:pic>
        <p:nvPicPr>
          <p:cNvPr id="4" name="Picture 3" descr="PareM_hwlidararc.jpg"/>
          <p:cNvPicPr>
            <a:picLocks noChangeAspect="1"/>
          </p:cNvPicPr>
          <p:nvPr/>
        </p:nvPicPr>
        <p:blipFill rotWithShape="1">
          <a:blip r:embed="rId3">
            <a:extLst>
              <a:ext uri="{28A0092B-C50C-407E-A947-70E740481C1C}">
                <a14:useLocalDpi xmlns:a14="http://schemas.microsoft.com/office/drawing/2010/main" val="0"/>
              </a:ext>
            </a:extLst>
          </a:blip>
          <a:srcRect l="1432" t="2848" r="44041" b="3894"/>
          <a:stretch/>
        </p:blipFill>
        <p:spPr>
          <a:xfrm>
            <a:off x="4659944" y="1568774"/>
            <a:ext cx="3798256" cy="3993826"/>
          </a:xfrm>
          <a:prstGeom prst="rect">
            <a:avLst/>
          </a:prstGeom>
        </p:spPr>
      </p:pic>
      <p:pic>
        <p:nvPicPr>
          <p:cNvPr id="5" name="Picture 4" descr="PareM_hwlidar.jpg"/>
          <p:cNvPicPr>
            <a:picLocks noChangeAspect="1"/>
          </p:cNvPicPr>
          <p:nvPr/>
        </p:nvPicPr>
        <p:blipFill rotWithShape="1">
          <a:blip r:embed="rId4">
            <a:extLst>
              <a:ext uri="{28A0092B-C50C-407E-A947-70E740481C1C}">
                <a14:useLocalDpi xmlns:a14="http://schemas.microsoft.com/office/drawing/2010/main" val="0"/>
              </a:ext>
            </a:extLst>
          </a:blip>
          <a:srcRect l="2355" t="1470" r="3185" b="18247"/>
          <a:stretch/>
        </p:blipFill>
        <p:spPr>
          <a:xfrm>
            <a:off x="457200" y="1557682"/>
            <a:ext cx="3691065" cy="4008278"/>
          </a:xfrm>
          <a:prstGeom prst="rect">
            <a:avLst/>
          </a:prstGeom>
        </p:spPr>
      </p:pic>
    </p:spTree>
    <p:extLst>
      <p:ext uri="{BB962C8B-B14F-4D97-AF65-F5344CB8AC3E}">
        <p14:creationId xmlns:p14="http://schemas.microsoft.com/office/powerpoint/2010/main" val="11097568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xam_makiko_LCP.png"/>
          <p:cNvPicPr>
            <a:picLocks noChangeAspect="1"/>
          </p:cNvPicPr>
          <p:nvPr/>
        </p:nvPicPr>
        <p:blipFill rotWithShape="1">
          <a:blip r:embed="rId3">
            <a:extLst>
              <a:ext uri="{28A0092B-C50C-407E-A947-70E740481C1C}">
                <a14:useLocalDpi xmlns:a14="http://schemas.microsoft.com/office/drawing/2010/main" val="0"/>
              </a:ext>
            </a:extLst>
          </a:blip>
          <a:srcRect l="3341" t="58944" r="33966" b="2084"/>
          <a:stretch/>
        </p:blipFill>
        <p:spPr>
          <a:xfrm>
            <a:off x="3077057" y="3886200"/>
            <a:ext cx="2688483" cy="2148746"/>
          </a:xfrm>
          <a:prstGeom prst="rect">
            <a:avLst/>
          </a:prstGeom>
        </p:spPr>
      </p:pic>
      <p:sp>
        <p:nvSpPr>
          <p:cNvPr id="10241" name="Rectangle 1"/>
          <p:cNvSpPr>
            <a:spLocks noGrp="1" noChangeArrowheads="1"/>
          </p:cNvSpPr>
          <p:nvPr>
            <p:ph type="title" idx="4294967295"/>
          </p:nvPr>
        </p:nvSpPr>
        <p:spPr>
          <a:xfrm>
            <a:off x="457200" y="474663"/>
            <a:ext cx="8001000" cy="511175"/>
          </a:xfrm>
          <a:ln/>
        </p:spPr>
        <p:txBody>
          <a:bodyPr lIns="123480" rIns="147960"/>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Midterm exam</a:t>
            </a:r>
            <a:endParaRPr lang="en-US" dirty="0">
              <a:solidFill>
                <a:srgbClr val="000066"/>
              </a:solidFill>
            </a:endParaRPr>
          </a:p>
        </p:txBody>
      </p:sp>
      <p:sp>
        <p:nvSpPr>
          <p:cNvPr id="10242" name="Rectangle 2"/>
          <p:cNvSpPr>
            <a:spLocks noChangeArrowheads="1"/>
          </p:cNvSpPr>
          <p:nvPr/>
        </p:nvSpPr>
        <p:spPr bwMode="auto">
          <a:xfrm>
            <a:off x="685800" y="2514600"/>
            <a:ext cx="184150" cy="271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243" name="Rectangle 3"/>
          <p:cNvSpPr>
            <a:spLocks noChangeArrowheads="1"/>
          </p:cNvSpPr>
          <p:nvPr/>
        </p:nvSpPr>
        <p:spPr bwMode="auto">
          <a:xfrm>
            <a:off x="457200" y="1172008"/>
            <a:ext cx="8153400" cy="260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23480" tIns="0" rIns="147960" bIns="0" anchor="ctr">
            <a:spAutoFit/>
          </a:bodyPr>
          <a:lstStyle/>
          <a:p>
            <a:pPr>
              <a:lnSpc>
                <a:spcPct val="93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800" dirty="0" smtClean="0">
                <a:solidFill>
                  <a:srgbClr val="000000"/>
                </a:solidFill>
                <a:latin typeface="Arial" charset="0"/>
                <a:cs typeface="Arial Unicode MS" charset="0"/>
              </a:rPr>
              <a:t>Find </a:t>
            </a:r>
            <a:r>
              <a:rPr lang="en-GB" sz="1800" dirty="0">
                <a:solidFill>
                  <a:srgbClr val="000000"/>
                </a:solidFill>
                <a:latin typeface="Arial" charset="0"/>
                <a:cs typeface="Arial Unicode MS" charset="0"/>
              </a:rPr>
              <a:t>least cost path between two </a:t>
            </a:r>
            <a:r>
              <a:rPr lang="en-GB" sz="1800" dirty="0" smtClean="0">
                <a:solidFill>
                  <a:srgbClr val="000000"/>
                </a:solidFill>
                <a:latin typeface="Arial" charset="0"/>
                <a:cs typeface="Arial Unicode MS" charset="0"/>
              </a:rPr>
              <a:t>off-road locations using GRASS </a:t>
            </a:r>
            <a:r>
              <a:rPr lang="en-GB" sz="1800" i="1" dirty="0" smtClean="0">
                <a:solidFill>
                  <a:srgbClr val="0000FF"/>
                </a:solidFill>
                <a:latin typeface="Arial" charset="0"/>
                <a:cs typeface="Arial Unicode MS" charset="0"/>
              </a:rPr>
              <a:t>or</a:t>
            </a:r>
            <a:r>
              <a:rPr lang="en-GB" sz="1800" dirty="0" smtClean="0">
                <a:solidFill>
                  <a:srgbClr val="000000"/>
                </a:solidFill>
                <a:latin typeface="Arial" charset="0"/>
                <a:cs typeface="Arial Unicode MS" charset="0"/>
              </a:rPr>
              <a:t> ArcGIS. </a:t>
            </a:r>
            <a:endParaRPr lang="en-GB" sz="1800" dirty="0">
              <a:solidFill>
                <a:srgbClr val="000000"/>
              </a:solidFill>
              <a:latin typeface="Arial" charset="0"/>
              <a:cs typeface="Arial Unicode MS" charset="0"/>
            </a:endParaRPr>
          </a:p>
        </p:txBody>
      </p:sp>
      <p:pic>
        <p:nvPicPr>
          <p:cNvPr id="3" name="Picture 2" descr="exam_nick_LCP.png"/>
          <p:cNvPicPr>
            <a:picLocks noChangeAspect="1"/>
          </p:cNvPicPr>
          <p:nvPr/>
        </p:nvPicPr>
        <p:blipFill rotWithShape="1">
          <a:blip r:embed="rId4">
            <a:extLst>
              <a:ext uri="{28A0092B-C50C-407E-A947-70E740481C1C}">
                <a14:useLocalDpi xmlns:a14="http://schemas.microsoft.com/office/drawing/2010/main" val="0"/>
              </a:ext>
            </a:extLst>
          </a:blip>
          <a:srcRect l="7181" t="56451" r="21540" b="2590"/>
          <a:stretch/>
        </p:blipFill>
        <p:spPr>
          <a:xfrm>
            <a:off x="5829976" y="3886200"/>
            <a:ext cx="2933024" cy="2126407"/>
          </a:xfrm>
          <a:prstGeom prst="rect">
            <a:avLst/>
          </a:prstGeom>
        </p:spPr>
      </p:pic>
      <p:pic>
        <p:nvPicPr>
          <p:cNvPr id="9" name="Picture 8" descr="exam_granzow-lcp.png"/>
          <p:cNvPicPr>
            <a:picLocks noChangeAspect="1"/>
          </p:cNvPicPr>
          <p:nvPr/>
        </p:nvPicPr>
        <p:blipFill rotWithShape="1">
          <a:blip r:embed="rId5">
            <a:extLst>
              <a:ext uri="{28A0092B-C50C-407E-A947-70E740481C1C}">
                <a14:useLocalDpi xmlns:a14="http://schemas.microsoft.com/office/drawing/2010/main" val="0"/>
              </a:ext>
            </a:extLst>
          </a:blip>
          <a:srcRect t="-174" r="5082" b="1459"/>
          <a:stretch/>
        </p:blipFill>
        <p:spPr>
          <a:xfrm>
            <a:off x="755552" y="1600200"/>
            <a:ext cx="2031278" cy="2438083"/>
          </a:xfrm>
          <a:prstGeom prst="rect">
            <a:avLst/>
          </a:prstGeom>
        </p:spPr>
      </p:pic>
      <p:pic>
        <p:nvPicPr>
          <p:cNvPr id="6" name="Picture 5" descr="exam_shortley.png"/>
          <p:cNvPicPr>
            <a:picLocks noChangeAspect="1"/>
          </p:cNvPicPr>
          <p:nvPr/>
        </p:nvPicPr>
        <p:blipFill rotWithShape="1">
          <a:blip r:embed="rId6">
            <a:extLst>
              <a:ext uri="{28A0092B-C50C-407E-A947-70E740481C1C}">
                <a14:useLocalDpi xmlns:a14="http://schemas.microsoft.com/office/drawing/2010/main" val="0"/>
              </a:ext>
            </a:extLst>
          </a:blip>
          <a:srcRect l="3013" t="4636" r="11587" b="15603"/>
          <a:stretch/>
        </p:blipFill>
        <p:spPr>
          <a:xfrm>
            <a:off x="762000" y="4038600"/>
            <a:ext cx="2082394" cy="2488756"/>
          </a:xfrm>
          <a:prstGeom prst="rect">
            <a:avLst/>
          </a:prstGeom>
        </p:spPr>
      </p:pic>
      <p:pic>
        <p:nvPicPr>
          <p:cNvPr id="4" name="Picture 3" descr="butts_exam_lcp.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9525" y="2057400"/>
            <a:ext cx="3339675" cy="1711639"/>
          </a:xfrm>
          <a:prstGeom prst="rect">
            <a:avLst/>
          </a:prstGeom>
        </p:spPr>
      </p:pic>
      <p:pic>
        <p:nvPicPr>
          <p:cNvPr id="2" name="Picture 1" descr="exam_alet_LCP.png"/>
          <p:cNvPicPr>
            <a:picLocks noChangeAspect="1"/>
          </p:cNvPicPr>
          <p:nvPr/>
        </p:nvPicPr>
        <p:blipFill rotWithShape="1">
          <a:blip r:embed="rId8">
            <a:extLst>
              <a:ext uri="{28A0092B-C50C-407E-A947-70E740481C1C}">
                <a14:useLocalDpi xmlns:a14="http://schemas.microsoft.com/office/drawing/2010/main" val="0"/>
              </a:ext>
            </a:extLst>
          </a:blip>
          <a:srcRect l="53658" t="8442" r="3055" b="25256"/>
          <a:stretch/>
        </p:blipFill>
        <p:spPr>
          <a:xfrm>
            <a:off x="2929849" y="2057400"/>
            <a:ext cx="2632751" cy="1718389"/>
          </a:xfrm>
          <a:prstGeom prst="rect">
            <a:avLst/>
          </a:prstGeom>
        </p:spPr>
      </p:pic>
      <p:sp>
        <p:nvSpPr>
          <p:cNvPr id="5" name="Rectangle 4"/>
          <p:cNvSpPr/>
          <p:nvPr/>
        </p:nvSpPr>
        <p:spPr>
          <a:xfrm>
            <a:off x="152400" y="1676400"/>
            <a:ext cx="4572000" cy="334707"/>
          </a:xfrm>
          <a:prstGeom prst="rect">
            <a:avLst/>
          </a:prstGeom>
        </p:spPr>
        <p:txBody>
          <a:bodyPr wrap="square">
            <a:spAutoFit/>
          </a:bodyPr>
          <a:lstStyle/>
          <a:p>
            <a:r>
              <a:rPr lang="en-GB" sz="1800" b="1" dirty="0" smtClean="0">
                <a:solidFill>
                  <a:srgbClr val="000090"/>
                </a:solidFill>
                <a:latin typeface="Arial" charset="0"/>
                <a:cs typeface="Arial Unicode MS" charset="0"/>
              </a:rPr>
              <a:t>ARC</a:t>
            </a:r>
            <a:r>
              <a:rPr lang="en-GB" sz="1800" b="1" dirty="0" smtClean="0">
                <a:solidFill>
                  <a:srgbClr val="008000"/>
                </a:solidFill>
                <a:latin typeface="Arial" charset="0"/>
                <a:cs typeface="Arial Unicode MS" charset="0"/>
              </a:rPr>
              <a:t>                                               GRASS</a:t>
            </a:r>
            <a:endParaRPr lang="en-US" sz="1800" b="1" dirty="0">
              <a:solidFill>
                <a:srgbClr val="008000"/>
              </a:solidFill>
            </a:endParaRPr>
          </a:p>
        </p:txBody>
      </p:sp>
      <p:sp>
        <p:nvSpPr>
          <p:cNvPr id="7" name="TextBox 6"/>
          <p:cNvSpPr txBox="1"/>
          <p:nvPr/>
        </p:nvSpPr>
        <p:spPr>
          <a:xfrm>
            <a:off x="3048000" y="6172200"/>
            <a:ext cx="3626489" cy="253916"/>
          </a:xfrm>
          <a:prstGeom prst="rect">
            <a:avLst/>
          </a:prstGeom>
          <a:noFill/>
        </p:spPr>
        <p:txBody>
          <a:bodyPr wrap="none" rtlCol="0">
            <a:spAutoFit/>
          </a:bodyPr>
          <a:lstStyle/>
          <a:p>
            <a:r>
              <a:rPr lang="en-US" dirty="0" err="1">
                <a:solidFill>
                  <a:srgbClr val="000000"/>
                </a:solidFill>
                <a:latin typeface="+mn-lt"/>
              </a:rPr>
              <a:t>G</a:t>
            </a:r>
            <a:r>
              <a:rPr lang="en-US" dirty="0" err="1" smtClean="0">
                <a:solidFill>
                  <a:srgbClr val="000000"/>
                </a:solidFill>
                <a:latin typeface="+mn-lt"/>
              </a:rPr>
              <a:t>ranzow</a:t>
            </a:r>
            <a:r>
              <a:rPr lang="en-US" dirty="0" smtClean="0">
                <a:solidFill>
                  <a:srgbClr val="000000"/>
                </a:solidFill>
                <a:latin typeface="+mn-lt"/>
              </a:rPr>
              <a:t>, </a:t>
            </a:r>
            <a:r>
              <a:rPr lang="en-US" dirty="0" err="1" smtClean="0">
                <a:solidFill>
                  <a:srgbClr val="000000"/>
                </a:solidFill>
                <a:latin typeface="+mn-lt"/>
              </a:rPr>
              <a:t>Shortley</a:t>
            </a:r>
            <a:r>
              <a:rPr lang="en-US" dirty="0" smtClean="0">
                <a:solidFill>
                  <a:srgbClr val="000000"/>
                </a:solidFill>
                <a:latin typeface="+mn-lt"/>
              </a:rPr>
              <a:t>, </a:t>
            </a:r>
            <a:r>
              <a:rPr lang="en-US" dirty="0" err="1" smtClean="0">
                <a:solidFill>
                  <a:srgbClr val="000000"/>
                </a:solidFill>
                <a:latin typeface="+mn-lt"/>
              </a:rPr>
              <a:t>Terblanche</a:t>
            </a:r>
            <a:r>
              <a:rPr lang="en-US" dirty="0" smtClean="0">
                <a:solidFill>
                  <a:srgbClr val="000000"/>
                </a:solidFill>
                <a:latin typeface="+mn-lt"/>
              </a:rPr>
              <a:t>, </a:t>
            </a:r>
            <a:r>
              <a:rPr lang="en-US" dirty="0" err="1" smtClean="0">
                <a:solidFill>
                  <a:srgbClr val="000000"/>
                </a:solidFill>
                <a:latin typeface="+mn-lt"/>
              </a:rPr>
              <a:t>Shukunobe</a:t>
            </a:r>
            <a:r>
              <a:rPr lang="en-US" dirty="0" smtClean="0">
                <a:solidFill>
                  <a:srgbClr val="000000"/>
                </a:solidFill>
                <a:latin typeface="+mn-lt"/>
              </a:rPr>
              <a:t>, Spore  </a:t>
            </a:r>
            <a:endParaRPr lang="en-US" dirty="0">
              <a:solidFill>
                <a:srgbClr val="000000"/>
              </a:solidFill>
              <a:latin typeface="+mn-lt"/>
            </a:endParaRPr>
          </a:p>
        </p:txBody>
      </p:sp>
    </p:spTree>
    <p:extLst>
      <p:ext uri="{BB962C8B-B14F-4D97-AF65-F5344CB8AC3E}">
        <p14:creationId xmlns:p14="http://schemas.microsoft.com/office/powerpoint/2010/main" val="1362839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txBox="1">
            <a:spLocks noChangeArrowheads="1"/>
          </p:cNvSpPr>
          <p:nvPr/>
        </p:nvSpPr>
        <p:spPr bwMode="auto">
          <a:xfrm>
            <a:off x="457200" y="474663"/>
            <a:ext cx="853440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3480" tIns="0" rIns="147960" bIns="0" numCol="1" anchor="ctr" anchorCtr="0" compatLnSpc="1">
            <a:prstTxWarp prst="textNoShape">
              <a:avLst/>
            </a:prstTxWarp>
          </a:bodyPr>
          <a:lstStyle>
            <a:lvl1pPr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mj-lt"/>
                <a:ea typeface="+mj-ea"/>
                <a:cs typeface="+mj-cs"/>
              </a:defRPr>
            </a:lvl1pPr>
            <a:lvl2pPr marL="742950" indent="-28575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2pPr>
            <a:lvl3pPr marL="1143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3pPr>
            <a:lvl4pPr marL="1600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4pPr>
            <a:lvl5pPr marL="20574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5pPr>
            <a:lvl6pPr marL="25146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6pPr>
            <a:lvl7pPr marL="29718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7pPr>
            <a:lvl8pPr marL="34290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8pPr>
            <a:lvl9pPr marL="3886200" indent="-228600" algn="ctr" defTabSz="449263" rtl="0" fontAlgn="base">
              <a:lnSpc>
                <a:spcPct val="74000"/>
              </a:lnSpc>
              <a:spcBef>
                <a:spcPct val="0"/>
              </a:spcBef>
              <a:spcAft>
                <a:spcPct val="0"/>
              </a:spcAft>
              <a:buClr>
                <a:srgbClr val="000000"/>
              </a:buClr>
              <a:buSzPct val="100000"/>
              <a:buFont typeface="Times New Roman" pitchFamily="16" charset="0"/>
              <a:defRPr sz="3600" b="1">
                <a:solidFill>
                  <a:srgbClr val="000000"/>
                </a:solidFill>
                <a:latin typeface="Arial" charset="0"/>
                <a:ea typeface="DejaVu Sans" charset="0"/>
                <a:cs typeface="DejaVu Sans" charset="0"/>
              </a:defRPr>
            </a:lvl9pPr>
          </a:lstStyle>
          <a:p>
            <a:pPr algn="l">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smtClean="0">
                <a:solidFill>
                  <a:srgbClr val="000066"/>
                </a:solidFill>
              </a:rPr>
              <a:t>Project: Impact of building shadows</a:t>
            </a:r>
            <a:endParaRPr lang="en-US" dirty="0">
              <a:solidFill>
                <a:srgbClr val="000066"/>
              </a:solidFill>
            </a:endParaRPr>
          </a:p>
        </p:txBody>
      </p:sp>
      <p:sp>
        <p:nvSpPr>
          <p:cNvPr id="8" name="TextBox 7"/>
          <p:cNvSpPr txBox="1"/>
          <p:nvPr/>
        </p:nvSpPr>
        <p:spPr>
          <a:xfrm>
            <a:off x="685800" y="4800600"/>
            <a:ext cx="7543800" cy="1559401"/>
          </a:xfrm>
          <a:prstGeom prst="rect">
            <a:avLst/>
          </a:prstGeom>
          <a:noFill/>
        </p:spPr>
        <p:txBody>
          <a:bodyPr wrap="square" rtlCol="0">
            <a:spAutoFit/>
          </a:bodyPr>
          <a:lstStyle/>
          <a:p>
            <a:pPr>
              <a:lnSpc>
                <a:spcPct val="120000"/>
              </a:lnSpc>
            </a:pPr>
            <a:r>
              <a:rPr lang="en-US" sz="2000" dirty="0" smtClean="0">
                <a:solidFill>
                  <a:srgbClr val="000000"/>
                </a:solidFill>
                <a:latin typeface="+mn-lt"/>
              </a:rPr>
              <a:t>input: 10ft </a:t>
            </a:r>
            <a:r>
              <a:rPr lang="en-US" sz="2000" dirty="0">
                <a:solidFill>
                  <a:srgbClr val="000000"/>
                </a:solidFill>
                <a:latin typeface="+mn-lt"/>
              </a:rPr>
              <a:t>resolution downtown Raleigh </a:t>
            </a:r>
            <a:r>
              <a:rPr lang="en-US" sz="2000" dirty="0" smtClean="0">
                <a:solidFill>
                  <a:srgbClr val="000000"/>
                </a:solidFill>
                <a:latin typeface="+mn-lt"/>
              </a:rPr>
              <a:t>DTM derived from 3D city model mapped annually by </a:t>
            </a:r>
            <a:r>
              <a:rPr lang="en-US" sz="2000" dirty="0" err="1" smtClean="0">
                <a:solidFill>
                  <a:srgbClr val="000000"/>
                </a:solidFill>
                <a:latin typeface="+mn-lt"/>
              </a:rPr>
              <a:t>Pictometry</a:t>
            </a:r>
            <a:endParaRPr lang="en-US" sz="2000" dirty="0" smtClean="0">
              <a:solidFill>
                <a:srgbClr val="000000"/>
              </a:solidFill>
              <a:latin typeface="+mn-lt"/>
            </a:endParaRPr>
          </a:p>
          <a:p>
            <a:pPr>
              <a:lnSpc>
                <a:spcPct val="120000"/>
              </a:lnSpc>
            </a:pPr>
            <a:r>
              <a:rPr lang="en-US" sz="2000" dirty="0" smtClean="0">
                <a:solidFill>
                  <a:srgbClr val="000000"/>
                </a:solidFill>
                <a:latin typeface="+mn-lt"/>
              </a:rPr>
              <a:t>analysis: custom </a:t>
            </a:r>
            <a:r>
              <a:rPr lang="en-US" sz="2000" dirty="0">
                <a:solidFill>
                  <a:srgbClr val="000000"/>
                </a:solidFill>
                <a:latin typeface="+mn-lt"/>
              </a:rPr>
              <a:t>tools, ArcGIS and </a:t>
            </a:r>
            <a:r>
              <a:rPr lang="en-US" sz="2000" dirty="0" smtClean="0">
                <a:solidFill>
                  <a:srgbClr val="000000"/>
                </a:solidFill>
                <a:latin typeface="+mn-lt"/>
              </a:rPr>
              <a:t>GRASS</a:t>
            </a:r>
            <a:endParaRPr lang="en-US" sz="2000" dirty="0">
              <a:solidFill>
                <a:srgbClr val="000000"/>
              </a:solidFill>
              <a:latin typeface="+mn-lt"/>
            </a:endParaRPr>
          </a:p>
          <a:p>
            <a:pPr>
              <a:lnSpc>
                <a:spcPct val="120000"/>
              </a:lnSpc>
            </a:pPr>
            <a:r>
              <a:rPr lang="en-US" sz="2000" dirty="0" smtClean="0">
                <a:solidFill>
                  <a:srgbClr val="000000"/>
                </a:solidFill>
                <a:latin typeface="+mn-lt"/>
              </a:rPr>
              <a:t>Justin Greco, City of Raleigh</a:t>
            </a:r>
          </a:p>
        </p:txBody>
      </p:sp>
      <p:pic>
        <p:nvPicPr>
          <p:cNvPr id="6" name="Picture 5"/>
          <p:cNvPicPr/>
          <p:nvPr/>
        </p:nvPicPr>
        <p:blipFill>
          <a:blip r:embed="rId2">
            <a:extLst>
              <a:ext uri="{BEBA8EAE-BF5A-486C-A8C5-ECC9F3942E4B}">
                <a14:imgProps xmlns:a14="http://schemas.microsoft.com/office/drawing/2010/main">
                  <a14:imgLayer r:embed="rId3">
                    <a14:imgEffect>
                      <a14:backgroundRemoval t="0" b="100000" l="66" r="100000">
                        <a14:backgroundMark x1="5577" y1="13002" x2="5577" y2="13002"/>
                        <a14:backgroundMark x1="80446" y1="95698" x2="80446" y2="95698"/>
                        <a14:backgroundMark x1="97441" y1="7935" x2="97441" y2="7935"/>
                        <a14:backgroundMark x1="97441" y1="7935" x2="97441" y2="7935"/>
                      </a14:backgroundRemoval>
                    </a14:imgEffect>
                  </a14:imgLayer>
                </a14:imgProps>
              </a:ext>
            </a:extLst>
          </a:blip>
          <a:stretch>
            <a:fillRect/>
          </a:stretch>
        </p:blipFill>
        <p:spPr>
          <a:xfrm>
            <a:off x="381000" y="1295400"/>
            <a:ext cx="8305800" cy="35052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59010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5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Bitstream Vera Sans" pitchFamily="3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81787</TotalTime>
  <Words>809</Words>
  <Application>Microsoft Macintosh PowerPoint</Application>
  <PresentationFormat>On-screen Show (4:3)</PresentationFormat>
  <Paragraphs>127</Paragraphs>
  <Slides>18</Slides>
  <Notes>12</Notes>
  <HiddenSlides>0</HiddenSlides>
  <MMClips>0</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Office Theme</vt:lpstr>
      <vt:lpstr>Office Theme</vt:lpstr>
      <vt:lpstr>Office Theme</vt:lpstr>
      <vt:lpstr>Office Theme</vt:lpstr>
      <vt:lpstr>Building open source geospatial education at research universities </vt:lpstr>
      <vt:lpstr>Working with Perceptive Pixel</vt:lpstr>
      <vt:lpstr>Course: Geospatial Modeling</vt:lpstr>
      <vt:lpstr>Assignment: Getting started</vt:lpstr>
      <vt:lpstr>Cost surfaces: locations with given driving distance to highways</vt:lpstr>
      <vt:lpstr>Cost surfaces: locations with given driving distance to highways</vt:lpstr>
      <vt:lpstr>Assignment: Lidar</vt:lpstr>
      <vt:lpstr>Midterm exam</vt:lpstr>
      <vt:lpstr>PowerPoint Presentation</vt:lpstr>
      <vt:lpstr>PowerPoint Presentation</vt:lpstr>
      <vt:lpstr>Project: Coastal Flooding</vt:lpstr>
      <vt:lpstr>GE-GRASS user interface</vt:lpstr>
      <vt:lpstr>Project: Mammoth Cave National Park</vt:lpstr>
      <vt:lpstr>Project: Mammoth Cave National Park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Laser Scanning and Open Source GIS to Analyze Trends and Impacts of Topographic Change</dc:title>
  <dc:creator>Alinda</dc:creator>
  <cp:lastModifiedBy>Helena Mitasova User</cp:lastModifiedBy>
  <cp:revision>318</cp:revision>
  <cp:lastPrinted>2012-10-21T16:17:55Z</cp:lastPrinted>
  <dcterms:created xsi:type="dcterms:W3CDTF">1601-01-01T00:00:00Z</dcterms:created>
  <dcterms:modified xsi:type="dcterms:W3CDTF">2013-07-09T01:52:54Z</dcterms:modified>
</cp:coreProperties>
</file>