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7" r:id="rId21"/>
    <p:sldId id="279" r:id="rId22"/>
    <p:sldId id="278" r:id="rId23"/>
  </p:sldIdLst>
  <p:sldSz cx="10080625" cy="7559675"/>
  <p:notesSz cx="7772400" cy="10058400"/>
  <p:defaultTextStyle>
    <a:defPPr>
      <a:defRPr lang="en-GB"/>
    </a:defPPr>
    <a:lvl1pPr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1pPr>
    <a:lvl2pPr marL="742796" indent="-28569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2pPr>
    <a:lvl3pPr marL="1142762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3pPr>
    <a:lvl4pPr marL="1599868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4pPr>
    <a:lvl5pPr marL="2056973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5pPr>
    <a:lvl6pPr marL="2285526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6pPr>
    <a:lvl7pPr marL="274263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7pPr>
    <a:lvl8pPr marL="3199737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8pPr>
    <a:lvl9pPr marL="365684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536" y="-96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51662A86-DB27-4D41-AC6F-5893BD46E5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796" indent="-28569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762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868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973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526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FE0D71-CA26-D34D-BB2F-10BB2D2B4885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11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12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13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14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15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16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17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18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19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20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FA554B-3286-CB4F-B2B9-A3413AA8B15F}" type="slidenum">
              <a:rPr lang="en-US"/>
              <a:pPr/>
              <a:t>3</a:t>
            </a:fld>
            <a:endParaRPr lang="en-US"/>
          </a:p>
        </p:txBody>
      </p:sp>
      <p:sp>
        <p:nvSpPr>
          <p:cNvPr id="1433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21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44183-8EAC-3544-9BE7-9E8B15758F2E}" type="slidenum">
              <a:rPr lang="en-US"/>
              <a:pPr/>
              <a:t>22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645E04-02F3-8C47-9C14-A9194940CB54}" type="slidenum">
              <a:rPr lang="en-US"/>
              <a:pPr/>
              <a:t>4</a:t>
            </a:fld>
            <a:endParaRPr lang="en-US"/>
          </a:p>
        </p:txBody>
      </p:sp>
      <p:sp>
        <p:nvSpPr>
          <p:cNvPr id="1536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67FDE-0880-5C46-B0C6-533470BD9B16}" type="slidenum">
              <a:rPr lang="en-US"/>
              <a:pPr/>
              <a:t>5</a:t>
            </a:fld>
            <a:endParaRPr lang="en-US"/>
          </a:p>
        </p:txBody>
      </p:sp>
      <p:sp>
        <p:nvSpPr>
          <p:cNvPr id="1638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CEB797-5DA9-D241-96B6-9ED344DE1353}" type="slidenum">
              <a:rPr lang="en-US"/>
              <a:pPr/>
              <a:t>6</a:t>
            </a:fld>
            <a:endParaRPr lang="en-US"/>
          </a:p>
        </p:txBody>
      </p:sp>
      <p:sp>
        <p:nvSpPr>
          <p:cNvPr id="1740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377EBE-84DF-5B4B-A1DC-1D64E8754EA2}" type="slidenum">
              <a:rPr lang="en-US"/>
              <a:pPr/>
              <a:t>7</a:t>
            </a:fld>
            <a:endParaRPr lang="en-US"/>
          </a:p>
        </p:txBody>
      </p:sp>
      <p:sp>
        <p:nvSpPr>
          <p:cNvPr id="1843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8D608F-0FBB-F647-9977-69CA7B504B3B}" type="slidenum">
              <a:rPr lang="en-US"/>
              <a:pPr/>
              <a:t>8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9D7AFD-B404-3A4A-804F-E3CC70C5EE3E}" type="slidenum">
              <a:rPr lang="en-US"/>
              <a:pPr/>
              <a:t>9</a:t>
            </a:fld>
            <a:endParaRPr lang="en-US"/>
          </a:p>
        </p:txBody>
      </p:sp>
      <p:sp>
        <p:nvSpPr>
          <p:cNvPr id="2048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A94A83-77F7-6F42-9E65-9D3608F3D270}" type="slidenum">
              <a:rPr lang="en-US"/>
              <a:pPr/>
              <a:t>10</a:t>
            </a:fld>
            <a:endParaRPr lang="en-US"/>
          </a:p>
        </p:txBody>
      </p:sp>
      <p:sp>
        <p:nvSpPr>
          <p:cNvPr id="2150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0" indent="0" algn="ctr">
              <a:buNone/>
              <a:defRPr/>
            </a:lvl3pPr>
            <a:lvl4pPr marL="1371315" indent="0" algn="ctr">
              <a:buNone/>
              <a:defRPr/>
            </a:lvl4pPr>
            <a:lvl5pPr marL="1828420" indent="0" algn="ctr">
              <a:buNone/>
              <a:defRPr/>
            </a:lvl5pPr>
            <a:lvl6pPr marL="2285526" indent="0" algn="ctr">
              <a:buNone/>
              <a:defRPr/>
            </a:lvl6pPr>
            <a:lvl7pPr marL="2742632" indent="0" algn="ctr">
              <a:buNone/>
              <a:defRPr/>
            </a:lvl7pPr>
            <a:lvl8pPr marL="3199737" indent="0" algn="ctr">
              <a:buNone/>
              <a:defRPr/>
            </a:lvl8pPr>
            <a:lvl9pPr marL="36568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52C811-40BD-8D44-8A17-DD3A49D846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2FE7AD-864C-2441-9610-C86C3F5F7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1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D0C5E6-A1B8-A54B-A5D1-B64E5E7FDF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62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4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9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77A95227-9CA9-7448-92E4-35998F7D1A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8F77EB-4DFD-5A4B-95DA-E59DD532E7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7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0" indent="0">
              <a:buNone/>
              <a:defRPr sz="1700"/>
            </a:lvl3pPr>
            <a:lvl4pPr marL="1371315" indent="0">
              <a:buNone/>
              <a:defRPr sz="1400"/>
            </a:lvl4pPr>
            <a:lvl5pPr marL="1828420" indent="0">
              <a:buNone/>
              <a:defRPr sz="1400"/>
            </a:lvl5pPr>
            <a:lvl6pPr marL="2285526" indent="0">
              <a:buNone/>
              <a:defRPr sz="1400"/>
            </a:lvl6pPr>
            <a:lvl7pPr marL="2742632" indent="0">
              <a:buNone/>
              <a:defRPr sz="1400"/>
            </a:lvl7pPr>
            <a:lvl8pPr marL="3199737" indent="0">
              <a:buNone/>
              <a:defRPr sz="1400"/>
            </a:lvl8pPr>
            <a:lvl9pPr marL="36568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5AEA88-D4A8-CA41-AEA4-FDDA6678A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9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796931-143A-0945-88CA-316F97C53A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0321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16A859-BC88-FC44-A4CF-99B524CB6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5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48E1A22-4D92-B649-B90C-33C9D9E9BB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5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5EFFC1-A491-3049-9CF8-EEF14416E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9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5" y="301627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68AB3F-8FA1-F54F-9570-A932399A60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0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40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40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05" indent="0">
              <a:buNone/>
              <a:defRPr sz="2800"/>
            </a:lvl2pPr>
            <a:lvl3pPr marL="914210" indent="0">
              <a:buNone/>
              <a:defRPr sz="2400"/>
            </a:lvl3pPr>
            <a:lvl4pPr marL="1371315" indent="0">
              <a:buNone/>
              <a:defRPr sz="2000"/>
            </a:lvl4pPr>
            <a:lvl5pPr marL="1828420" indent="0">
              <a:buNone/>
              <a:defRPr sz="2000"/>
            </a:lvl5pPr>
            <a:lvl6pPr marL="2285526" indent="0">
              <a:buNone/>
              <a:defRPr sz="2000"/>
            </a:lvl6pPr>
            <a:lvl7pPr marL="2742632" indent="0">
              <a:buNone/>
              <a:defRPr sz="2000"/>
            </a:lvl7pPr>
            <a:lvl8pPr marL="3199737" indent="0">
              <a:buNone/>
              <a:defRPr sz="2000"/>
            </a:lvl8pPr>
            <a:lvl9pPr marL="36568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40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F0D5F6-FF7A-4D49-8B3F-4934D3926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0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11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750" algn="l"/>
                <a:tab pos="1447498" algn="l"/>
                <a:tab pos="217125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750" algn="l"/>
                <a:tab pos="1447498" algn="l"/>
                <a:tab pos="2171250" algn="l"/>
                <a:tab pos="2895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9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750" algn="l"/>
                <a:tab pos="1447498" algn="l"/>
                <a:tab pos="217125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82D2B45A-0376-6644-B2FB-16F1CAA0F7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+mj-lt"/>
          <a:ea typeface="+mj-ea"/>
          <a:cs typeface="+mj-cs"/>
        </a:defRPr>
      </a:lvl1pPr>
      <a:lvl2pPr marL="742796" indent="-28569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2pPr>
      <a:lvl3pPr marL="1142762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3pPr>
      <a:lvl4pPr marL="1599868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4pPr>
      <a:lvl5pPr marL="2056973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5pPr>
      <a:lvl6pPr marL="251408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6pPr>
      <a:lvl7pPr marL="297118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7pPr>
      <a:lvl8pPr marL="342829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8pPr>
      <a:lvl9pPr marL="388539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7826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830" indent="-342830" algn="l" defTabSz="457105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796" indent="-285692" algn="l" defTabSz="457105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2762" indent="-228552" algn="l" defTabSz="457105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599868" indent="-228552" algn="l" defTabSz="457105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973" indent="-228552" algn="l" defTabSz="457105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080" indent="-228552" algn="l" defTabSz="457105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184" indent="-228552" algn="l" defTabSz="457105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290" indent="-228552" algn="l" defTabSz="457105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394" indent="-228552" algn="l" defTabSz="457105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gif"/><Relationship Id="rId5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eospatial.ncsu.edu/osgeorel/" TargetMode="External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4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2" y="1265237"/>
            <a:ext cx="9069388" cy="487679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Coupling Open Source GIS with tangible interface and immersive visualization for collaborative </a:t>
            </a:r>
            <a:r>
              <a:rPr lang="en-US" dirty="0" err="1" smtClean="0"/>
              <a:t>geodesign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tr-TR" sz="2400" dirty="0"/>
              <a:t>Helena </a:t>
            </a:r>
            <a:r>
              <a:rPr lang="tr-TR" sz="2400" dirty="0" err="1"/>
              <a:t>Mitasova</a:t>
            </a:r>
            <a:r>
              <a:rPr lang="tr-TR" sz="2400" dirty="0"/>
              <a:t>, </a:t>
            </a:r>
            <a:r>
              <a:rPr lang="tr-TR" sz="2400" dirty="0" err="1"/>
              <a:t>Anna</a:t>
            </a:r>
            <a:r>
              <a:rPr lang="tr-TR" sz="2400" dirty="0"/>
              <a:t> </a:t>
            </a:r>
            <a:r>
              <a:rPr lang="tr-TR" sz="2400" dirty="0" err="1"/>
              <a:t>Petrasova</a:t>
            </a:r>
            <a:r>
              <a:rPr lang="tr-TR" sz="2400" dirty="0"/>
              <a:t>, </a:t>
            </a:r>
            <a:r>
              <a:rPr lang="tr-TR" sz="2400" dirty="0" err="1"/>
              <a:t>Vaclav</a:t>
            </a:r>
            <a:r>
              <a:rPr lang="tr-TR" sz="2400" dirty="0"/>
              <a:t> </a:t>
            </a:r>
            <a:r>
              <a:rPr lang="tr-TR" sz="2400" dirty="0" err="1"/>
              <a:t>Petras</a:t>
            </a:r>
            <a:r>
              <a:rPr lang="tr-TR" sz="2400" dirty="0"/>
              <a:t>, </a:t>
            </a:r>
            <a:br>
              <a:rPr lang="tr-TR" sz="2400" dirty="0"/>
            </a:br>
            <a:r>
              <a:rPr lang="tr-TR" sz="2400" dirty="0" err="1"/>
              <a:t>Brendan</a:t>
            </a:r>
            <a:r>
              <a:rPr lang="tr-TR" sz="2400" dirty="0"/>
              <a:t> </a:t>
            </a:r>
            <a:r>
              <a:rPr lang="tr-TR" sz="2400" dirty="0" err="1"/>
              <a:t>Harmon</a:t>
            </a:r>
            <a:r>
              <a:rPr lang="tr-TR" sz="2400" dirty="0"/>
              <a:t/>
            </a:r>
            <a:br>
              <a:rPr lang="tr-TR" sz="2400" dirty="0"/>
            </a:br>
            <a:r>
              <a:rPr lang="tr-TR" sz="2400" dirty="0"/>
              <a:t/>
            </a:r>
            <a:br>
              <a:rPr lang="tr-TR" sz="2400" dirty="0"/>
            </a:br>
            <a:r>
              <a:rPr lang="en-US" sz="2400" dirty="0"/>
              <a:t>Center for Geospatial Analytics, North Carolina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62420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41339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 Landscape modification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xfrm>
            <a:off x="769939" y="1646239"/>
            <a:ext cx="9070975" cy="4384675"/>
          </a:xfrm>
          <a:ln/>
        </p:spPr>
        <p:txBody>
          <a:bodyPr/>
          <a:lstStyle/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Modifying the landscape with feedback on elevation change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2501900"/>
            <a:ext cx="32004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4976815"/>
            <a:ext cx="3200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693989"/>
            <a:ext cx="3200400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002213"/>
            <a:ext cx="320040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230313" y="7132637"/>
            <a:ext cx="11430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449514" y="6931863"/>
            <a:ext cx="762045" cy="35315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smtClean="0"/>
              <a:t>Surface water flow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836740"/>
            <a:ext cx="9070975" cy="647699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Exploring the impact of development on </a:t>
            </a:r>
            <a:r>
              <a:rPr lang="en-US" dirty="0" smtClean="0"/>
              <a:t>runoff</a:t>
            </a:r>
            <a:endParaRPr lang="en-US" dirty="0"/>
          </a:p>
        </p:txBody>
      </p:sp>
      <p:pic>
        <p:nvPicPr>
          <p:cNvPr id="2" name="Picture 1" descr="CCdevelop1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1" y="2865437"/>
            <a:ext cx="3173413" cy="2544862"/>
          </a:xfrm>
          <a:prstGeom prst="rect">
            <a:avLst/>
          </a:prstGeom>
        </p:spPr>
      </p:pic>
      <p:pic>
        <p:nvPicPr>
          <p:cNvPr id="3" name="Picture 2" descr="ccmaster_cro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"/>
          <a:stretch/>
        </p:blipFill>
        <p:spPr>
          <a:xfrm>
            <a:off x="315913" y="2941639"/>
            <a:ext cx="2658292" cy="2492692"/>
          </a:xfrm>
          <a:prstGeom prst="rect">
            <a:avLst/>
          </a:prstGeom>
        </p:spPr>
      </p:pic>
      <p:pic>
        <p:nvPicPr>
          <p:cNvPr id="4" name="Picture 3" descr="scenario_2_interac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13" y="2865437"/>
            <a:ext cx="3048000" cy="25082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 Dam Break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617539" y="1684338"/>
            <a:ext cx="9070975" cy="1104899"/>
          </a:xfrm>
          <a:ln/>
        </p:spPr>
        <p:txBody>
          <a:bodyPr/>
          <a:lstStyle/>
          <a:p>
            <a:r>
              <a:rPr lang="en-US" dirty="0"/>
              <a:t>Dam broke on the Lake Raleigh in 1996 during Hurricane Fran</a:t>
            </a:r>
          </a:p>
          <a:p>
            <a:r>
              <a:rPr lang="en-US" dirty="0"/>
              <a:t>Dam break flooding impact: current and </a:t>
            </a:r>
            <a:r>
              <a:rPr lang="en-US" dirty="0" smtClean="0"/>
              <a:t>with road removed</a:t>
            </a:r>
          </a:p>
        </p:txBody>
      </p:sp>
      <p:pic>
        <p:nvPicPr>
          <p:cNvPr id="2" name="Picture 1" descr="cc_dambreak_sc4_610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3475037"/>
            <a:ext cx="4430658" cy="2438400"/>
          </a:xfrm>
          <a:prstGeom prst="rect">
            <a:avLst/>
          </a:prstGeom>
        </p:spPr>
      </p:pic>
      <p:pic>
        <p:nvPicPr>
          <p:cNvPr id="3" name="Picture 2" descr="cc_dambrea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12" y="3475037"/>
            <a:ext cx="4354513" cy="2381271"/>
          </a:xfrm>
          <a:prstGeom prst="rect">
            <a:avLst/>
          </a:prstGeom>
        </p:spPr>
      </p:pic>
      <p:pic>
        <p:nvPicPr>
          <p:cNvPr id="7" name="Picture 6" descr="remove_r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5227637"/>
            <a:ext cx="1878298" cy="12528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5726112" y="4922837"/>
            <a:ext cx="2133600" cy="1066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71280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 Dam Break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836740"/>
            <a:ext cx="9070975" cy="4384675"/>
          </a:xfrm>
          <a:ln/>
        </p:spPr>
        <p:txBody>
          <a:bodyPr/>
          <a:lstStyle/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Dam break simulation under the current topographic conditions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25790"/>
            <a:ext cx="8466138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5425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smtClean="0"/>
              <a:t>Trails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925513" y="1836740"/>
            <a:ext cx="8582026" cy="4384675"/>
          </a:xfrm>
          <a:ln/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Least cost path over cumulative cost surface </a:t>
            </a:r>
          </a:p>
          <a:p>
            <a:pPr>
              <a:buFont typeface="Arial"/>
              <a:buChar char="•"/>
            </a:pPr>
            <a:r>
              <a:rPr lang="en-US" dirty="0"/>
              <a:t>Blocks define waypoints </a:t>
            </a:r>
          </a:p>
          <a:p>
            <a:pPr>
              <a:buFont typeface="Arial"/>
              <a:buChar char="•"/>
            </a:pPr>
            <a:r>
              <a:rPr lang="en-US" dirty="0"/>
              <a:t>Sand layer modified to explore grading, </a:t>
            </a:r>
            <a:r>
              <a:rPr lang="en-US" dirty="0" smtClean="0"/>
              <a:t>bridges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</p:txBody>
      </p:sp>
      <p:pic>
        <p:nvPicPr>
          <p:cNvPr id="2" name="Picture 1" descr="trailsco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1" y="3779837"/>
            <a:ext cx="7326313" cy="31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4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err="1" smtClean="0"/>
              <a:t>Viewsheds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925513" y="1570039"/>
            <a:ext cx="8582026" cy="876299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Planning waypoints with views: block defines viewing site</a:t>
            </a:r>
            <a:endParaRPr lang="en-US" dirty="0"/>
          </a:p>
        </p:txBody>
      </p:sp>
      <p:pic>
        <p:nvPicPr>
          <p:cNvPr id="3" name="Picture 2" descr="cctrail_d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53" y="2255837"/>
            <a:ext cx="3986961" cy="2364268"/>
          </a:xfrm>
          <a:prstGeom prst="rect">
            <a:avLst/>
          </a:prstGeom>
        </p:spPr>
      </p:pic>
      <p:pic>
        <p:nvPicPr>
          <p:cNvPr id="4" name="Picture 3" descr="cctrail_orth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13" y="2255837"/>
            <a:ext cx="4038600" cy="2394890"/>
          </a:xfrm>
          <a:prstGeom prst="rect">
            <a:avLst/>
          </a:prstGeom>
        </p:spPr>
      </p:pic>
      <p:pic>
        <p:nvPicPr>
          <p:cNvPr id="5" name="Picture 4" descr="cctrail_viewshed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14" y="4846639"/>
            <a:ext cx="3821111" cy="2265919"/>
          </a:xfrm>
          <a:prstGeom prst="rect">
            <a:avLst/>
          </a:prstGeom>
        </p:spPr>
      </p:pic>
      <p:pic>
        <p:nvPicPr>
          <p:cNvPr id="6" name="Picture 5" descr="cctrail_view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4" y="4846637"/>
            <a:ext cx="3897311" cy="231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5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smtClean="0"/>
              <a:t>Fire spread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874839"/>
            <a:ext cx="9070975" cy="1104899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Fire spread modeling using fuel estimates from </a:t>
            </a:r>
            <a:r>
              <a:rPr lang="en-US" dirty="0" err="1"/>
              <a:t>lidar</a:t>
            </a:r>
            <a:r>
              <a:rPr lang="en-US" dirty="0"/>
              <a:t> </a:t>
            </a:r>
            <a:r>
              <a:rPr lang="en-US" dirty="0" smtClean="0"/>
              <a:t>data:</a:t>
            </a:r>
          </a:p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Exploring effectiveness of a firebreak</a:t>
            </a:r>
            <a:endParaRPr lang="en-US" dirty="0"/>
          </a:p>
        </p:txBody>
      </p:sp>
      <p:pic>
        <p:nvPicPr>
          <p:cNvPr id="2" name="Picture 1" descr="firebrea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51" y="3551239"/>
            <a:ext cx="3127663" cy="2133600"/>
          </a:xfrm>
          <a:prstGeom prst="rect">
            <a:avLst/>
          </a:prstGeom>
        </p:spPr>
      </p:pic>
      <p:pic>
        <p:nvPicPr>
          <p:cNvPr id="3" name="Picture 2" descr="fire_initial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2" y="3398837"/>
            <a:ext cx="3197203" cy="2286000"/>
          </a:xfrm>
          <a:prstGeom prst="rect">
            <a:avLst/>
          </a:prstGeom>
        </p:spPr>
      </p:pic>
      <p:pic>
        <p:nvPicPr>
          <p:cNvPr id="4" name="Picture 3" descr="fire_break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3398839"/>
            <a:ext cx="3059113" cy="22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8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smtClean="0"/>
              <a:t>Solar radiation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874837"/>
            <a:ext cx="9070975" cy="1066799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Solar radiation modeling: summer </a:t>
            </a:r>
            <a:r>
              <a:rPr lang="en-US" dirty="0" smtClean="0"/>
              <a:t>solstice dynamics</a:t>
            </a:r>
          </a:p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Virtual 3D dynamic model and projected over 3D physical model</a:t>
            </a:r>
            <a:endParaRPr lang="en-US" dirty="0"/>
          </a:p>
        </p:txBody>
      </p:sp>
      <p:pic>
        <p:nvPicPr>
          <p:cNvPr id="5" name="Picture 4" descr="summer_solstice_centenni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" y="3017837"/>
            <a:ext cx="4482353" cy="2667000"/>
          </a:xfrm>
          <a:prstGeom prst="rect">
            <a:avLst/>
          </a:prstGeom>
        </p:spPr>
      </p:pic>
      <p:pic>
        <p:nvPicPr>
          <p:cNvPr id="7" name="Picture 6" descr="solar7am_mod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3094037"/>
            <a:ext cx="4876868" cy="24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01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612776"/>
            <a:ext cx="9917113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Bringing the digital models to large screen</a:t>
            </a:r>
            <a:br>
              <a:rPr lang="en-US" dirty="0"/>
            </a:b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493837"/>
            <a:ext cx="9070975" cy="609600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Large scale, interactive 3D visualization with GRASS </a:t>
            </a:r>
            <a:r>
              <a:rPr lang="en-US" dirty="0" smtClean="0"/>
              <a:t>GIS</a:t>
            </a:r>
            <a:endParaRPr lang="en-US" dirty="0"/>
          </a:p>
        </p:txBody>
      </p:sp>
      <p:pic>
        <p:nvPicPr>
          <p:cNvPr id="2" name="Picture 1" descr="centennial_04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2101664"/>
            <a:ext cx="8393113" cy="3583173"/>
          </a:xfrm>
          <a:prstGeom prst="rect">
            <a:avLst/>
          </a:prstGeom>
        </p:spPr>
      </p:pic>
      <p:pic>
        <p:nvPicPr>
          <p:cNvPr id="3" name="Picture 2" descr="centennial_panorama_4-2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5913437"/>
            <a:ext cx="8382000" cy="13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600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612776"/>
            <a:ext cx="9917113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GIS for landscape architects projects</a:t>
            </a:r>
            <a:br>
              <a:rPr lang="en-US" dirty="0"/>
            </a:b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646237"/>
            <a:ext cx="9070975" cy="609600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The </a:t>
            </a:r>
            <a:r>
              <a:rPr lang="en-US" dirty="0"/>
              <a:t>best explored ideas are then optimized </a:t>
            </a:r>
            <a:r>
              <a:rPr lang="en-US" dirty="0" smtClean="0"/>
              <a:t>using</a:t>
            </a:r>
          </a:p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 </a:t>
            </a:r>
            <a:r>
              <a:rPr lang="en-US" dirty="0"/>
              <a:t>GIS modeling and </a:t>
            </a:r>
            <a:r>
              <a:rPr lang="en-US" dirty="0" smtClean="0"/>
              <a:t>design</a:t>
            </a:r>
            <a:endParaRPr lang="en-US" dirty="0"/>
          </a:p>
        </p:txBody>
      </p:sp>
      <p:pic>
        <p:nvPicPr>
          <p:cNvPr id="3" name="Picture 2" descr="final_review_panorama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69" y="4781217"/>
            <a:ext cx="10080625" cy="1589420"/>
          </a:xfrm>
          <a:prstGeom prst="rect">
            <a:avLst/>
          </a:prstGeom>
        </p:spPr>
      </p:pic>
      <p:pic>
        <p:nvPicPr>
          <p:cNvPr id="4" name="Picture 3" descr="final_review_panorama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310"/>
            <a:ext cx="10080625" cy="16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417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Collaborative </a:t>
            </a:r>
            <a:r>
              <a:rPr lang="en-US" dirty="0" err="1"/>
              <a:t>Geodesign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001712" y="1798637"/>
            <a:ext cx="8382000" cy="4068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21163" rIns="0" bIns="0" anchor="ctr"/>
          <a:lstStyle/>
          <a:p>
            <a:pPr marL="215856" indent="-215856">
              <a:spcBef>
                <a:spcPct val="0"/>
              </a:spcBef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Motivation for tangible interface and large scale visualization:</a:t>
            </a:r>
          </a:p>
          <a:p>
            <a:pPr marL="215856" indent="-215856">
              <a:spcBef>
                <a:spcPct val="0"/>
              </a:spcBef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  <a:p>
            <a:pPr marL="215856" indent="-215856">
              <a:lnSpc>
                <a:spcPct val="107000"/>
              </a:lnSpc>
              <a:spcBef>
                <a:spcPct val="0"/>
              </a:spcBef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allow participants with different backgrounds to generate ideas</a:t>
            </a:r>
          </a:p>
          <a:p>
            <a:pPr marL="215856" indent="-215856">
              <a:lnSpc>
                <a:spcPct val="107000"/>
              </a:lnSpc>
              <a:spcBef>
                <a:spcPct val="0"/>
              </a:spcBef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present baseline information in intuitive and engaging way</a:t>
            </a:r>
          </a:p>
          <a:p>
            <a:pPr marL="215856" indent="-215856">
              <a:lnSpc>
                <a:spcPct val="107000"/>
              </a:lnSpc>
              <a:spcBef>
                <a:spcPct val="0"/>
              </a:spcBef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change landscape easily</a:t>
            </a:r>
          </a:p>
          <a:p>
            <a:pPr marL="215856" indent="-215856">
              <a:lnSpc>
                <a:spcPct val="107000"/>
              </a:lnSpc>
              <a:spcBef>
                <a:spcPct val="0"/>
              </a:spcBef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b="1" dirty="0"/>
              <a:t>get instant feedback on impacts of changes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1535114" y="1493837"/>
            <a:ext cx="7727949" cy="3276600"/>
          </a:xfrm>
          <a:ln/>
        </p:spPr>
        <p:txBody>
          <a:bodyPr/>
          <a:lstStyle/>
          <a:p>
            <a:r>
              <a:rPr lang="en-US" dirty="0" smtClean="0"/>
              <a:t>Tangible Landscape systems can provide 3D sketching with real-time feedback for </a:t>
            </a:r>
            <a:r>
              <a:rPr lang="en-US" dirty="0" err="1" smtClean="0"/>
              <a:t>geodesign</a:t>
            </a:r>
            <a:endParaRPr lang="en-US" dirty="0" smtClean="0"/>
          </a:p>
          <a:p>
            <a:r>
              <a:rPr lang="en-US" dirty="0" smtClean="0"/>
              <a:t>Book</a:t>
            </a:r>
            <a:r>
              <a:rPr lang="en-US" dirty="0"/>
              <a:t>: </a:t>
            </a:r>
            <a:r>
              <a:rPr lang="en-US" b="1" dirty="0"/>
              <a:t>Tangible modeling with open source GIS</a:t>
            </a:r>
            <a:r>
              <a:rPr lang="en-US" dirty="0"/>
              <a:t> Springer, coming later in </a:t>
            </a:r>
            <a:r>
              <a:rPr lang="en-US" dirty="0" smtClean="0"/>
              <a:t>2015</a:t>
            </a:r>
          </a:p>
          <a:p>
            <a:r>
              <a:rPr lang="hu-HU" dirty="0" smtClean="0">
                <a:hlinkClick r:id="rId3"/>
              </a:rPr>
              <a:t>http://geospatial.ncsu.edu/osgeorel/</a:t>
            </a:r>
            <a:endParaRPr lang="hu-HU" dirty="0" smtClean="0"/>
          </a:p>
          <a:p>
            <a:r>
              <a:rPr lang="en-US" dirty="0" smtClean="0"/>
              <a:t>Photos and videos on Google+</a:t>
            </a:r>
          </a:p>
          <a:p>
            <a:endParaRPr lang="en-US" dirty="0"/>
          </a:p>
        </p:txBody>
      </p:sp>
      <p:pic>
        <p:nvPicPr>
          <p:cNvPr id="2" name="Picture 1" descr="tanland_compos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4750073"/>
            <a:ext cx="8697913" cy="21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68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smtClean="0"/>
              <a:t>Interactive </a:t>
            </a:r>
            <a:r>
              <a:rPr lang="en-US" dirty="0" err="1" smtClean="0"/>
              <a:t>viewsheds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874838"/>
            <a:ext cx="9070975" cy="609600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Exploring views from different viewing sites</a:t>
            </a:r>
            <a:endParaRPr lang="en-US" dirty="0"/>
          </a:p>
        </p:txBody>
      </p:sp>
      <p:pic>
        <p:nvPicPr>
          <p:cNvPr id="3" name="viewshed_edit_subtit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712" y="1646237"/>
            <a:ext cx="8012112" cy="50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444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</a:t>
            </a:r>
            <a:r>
              <a:rPr lang="en-US" dirty="0" smtClean="0"/>
              <a:t>Interactive trails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874838"/>
            <a:ext cx="9070975" cy="609600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adding a waypoint</a:t>
            </a:r>
            <a:endParaRPr lang="en-US" dirty="0"/>
          </a:p>
        </p:txBody>
      </p:sp>
      <p:pic>
        <p:nvPicPr>
          <p:cNvPr id="2" name="trai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714" y="2789237"/>
            <a:ext cx="661356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75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Tangible Landscape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469900" y="1803400"/>
            <a:ext cx="9070975" cy="4384675"/>
          </a:xfrm>
          <a:ln/>
        </p:spPr>
        <p:txBody>
          <a:bodyPr/>
          <a:lstStyle/>
          <a:p>
            <a:pPr marL="431710" indent="-323782"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Hardware: projector, Kinect, computer, 3D physical model</a:t>
            </a:r>
          </a:p>
          <a:p>
            <a:pPr marL="431710" indent="-323782"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Software: Kinect for Windows SDK, GRASS GIS, custom python script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900488"/>
            <a:ext cx="2967038" cy="254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7" y="3465514"/>
            <a:ext cx="401796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 Tangible Landscape set up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469900" y="1803400"/>
            <a:ext cx="9070975" cy="4384675"/>
          </a:xfrm>
          <a:ln/>
        </p:spPr>
        <p:txBody>
          <a:bodyPr/>
          <a:lstStyle/>
          <a:p>
            <a:pPr marL="431710" indent="-323782" algn="ctr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Laboratory and mobile systems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2517775"/>
            <a:ext cx="52070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40" y="2576513"/>
            <a:ext cx="2708275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Creating 3D models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469900" y="1803400"/>
            <a:ext cx="9070975" cy="4384675"/>
          </a:xfrm>
          <a:ln/>
        </p:spPr>
        <p:txBody>
          <a:bodyPr/>
          <a:lstStyle/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914402" y="1724025"/>
            <a:ext cx="8177213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6155" rIns="89982" bIns="4499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n-US" sz="2400" dirty="0"/>
              <a:t>Kinetic sand model from contours and a 3D printed model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2868613"/>
            <a:ext cx="3668713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2817815"/>
            <a:ext cx="4297363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 Creating 3D models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469900" y="1803400"/>
            <a:ext cx="9070975" cy="4384675"/>
          </a:xfrm>
          <a:ln/>
        </p:spPr>
        <p:txBody>
          <a:bodyPr/>
          <a:lstStyle/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14402" y="1722439"/>
            <a:ext cx="8177213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6155" rIns="89982" bIns="4499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en-US" sz="2400" dirty="0"/>
              <a:t>CNC routing  for models and molds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8" y="2560638"/>
            <a:ext cx="8811817" cy="39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 Creating 3D models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469900" y="1803400"/>
            <a:ext cx="9070975" cy="4384675"/>
          </a:xfrm>
          <a:ln/>
        </p:spPr>
        <p:txBody>
          <a:bodyPr/>
          <a:lstStyle/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14402" y="1722439"/>
            <a:ext cx="8177213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6155" rIns="89982" bIns="4499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en-US" sz="2400" dirty="0"/>
              <a:t>Solid models with molded kinetic sand layer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667001"/>
            <a:ext cx="8280400" cy="422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 Coupling with GRASS GIS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469900" y="1803400"/>
            <a:ext cx="9070975" cy="4384675"/>
          </a:xfrm>
          <a:ln/>
        </p:spPr>
        <p:txBody>
          <a:bodyPr/>
          <a:lstStyle/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b="1" dirty="0" smtClean="0"/>
              <a:t>Open source GRASS </a:t>
            </a:r>
            <a:r>
              <a:rPr lang="en-US" b="1" dirty="0"/>
              <a:t>GIS:</a:t>
            </a:r>
          </a:p>
          <a:p>
            <a:pPr marL="431710" indent="-323782"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general purpose GIS and geospatial science computing platform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b="1" dirty="0"/>
              <a:t>Custom Python scripts:</a:t>
            </a:r>
          </a:p>
          <a:p>
            <a:pPr marL="431710" indent="-323782">
              <a:buSzPct val="45000"/>
              <a:buFont typeface="Wingdings" charset="0"/>
              <a:buChar char="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coupling with scanner, data display, analysis, and modeling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7" y="4664075"/>
            <a:ext cx="7275513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5" y="4902202"/>
            <a:ext cx="9683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0" y="301627"/>
            <a:ext cx="9070975" cy="1262063"/>
          </a:xfrm>
          <a:ln/>
        </p:spPr>
        <p:txBody>
          <a:bodyPr tIns="35272"/>
          <a:lstStyle/>
          <a:p>
            <a:pPr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/>
              <a:t> Data: Centennial Campus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436565" y="1570037"/>
            <a:ext cx="9404349" cy="1447800"/>
          </a:xfrm>
          <a:ln/>
        </p:spPr>
        <p:txBody>
          <a:bodyPr/>
          <a:lstStyle/>
          <a:p>
            <a:pPr marL="450756">
              <a:buSzPct val="45000"/>
              <a:buFont typeface="Wingdings" charset="2"/>
              <a:buChar char="§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 smtClean="0"/>
              <a:t>Rapidly </a:t>
            </a:r>
            <a:r>
              <a:rPr lang="en-US" dirty="0"/>
              <a:t>urbanizing area: fields transformed </a:t>
            </a:r>
            <a:r>
              <a:rPr lang="en-US" dirty="0" smtClean="0"/>
              <a:t>into </a:t>
            </a:r>
            <a:r>
              <a:rPr lang="en-US" dirty="0"/>
              <a:t>research campus</a:t>
            </a:r>
          </a:p>
          <a:p>
            <a:pPr marL="450756">
              <a:buSzPct val="45000"/>
              <a:buFont typeface="Wingdings" charset="2"/>
              <a:buChar char="§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r>
              <a:rPr lang="en-US" dirty="0"/>
              <a:t>3D data acquired by </a:t>
            </a:r>
            <a:r>
              <a:rPr lang="en-US" dirty="0" err="1"/>
              <a:t>lidar</a:t>
            </a:r>
            <a:r>
              <a:rPr lang="en-US" dirty="0"/>
              <a:t> in 2001 and 2013</a:t>
            </a:r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  <a:p>
            <a:pPr marL="431710" indent="-323782"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</a:pPr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2" y="4922837"/>
            <a:ext cx="554814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cc_composi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2755902"/>
            <a:ext cx="8697913" cy="1862137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789239"/>
            <a:ext cx="4267200" cy="182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2938</TotalTime>
  <Words>420</Words>
  <Application>Microsoft Macintosh PowerPoint</Application>
  <PresentationFormat>Custom</PresentationFormat>
  <Paragraphs>87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Times New Roman</vt:lpstr>
      <vt:lpstr>Arial</vt:lpstr>
      <vt:lpstr>Arial Unicode MS</vt:lpstr>
      <vt:lpstr>Wingdings</vt:lpstr>
      <vt:lpstr>Office Theme</vt:lpstr>
      <vt:lpstr>Coupling Open Source GIS with tangible interface and immersive visualization for collaborative geodesign  Helena Mitasova, Anna Petrasova, Vaclav Petras,  Brendan Harmon  Center for Geospatial Analytics, North Carolina State University</vt:lpstr>
      <vt:lpstr>Collaborative Geodesign</vt:lpstr>
      <vt:lpstr>Tangible Landscape</vt:lpstr>
      <vt:lpstr> Tangible Landscape set up</vt:lpstr>
      <vt:lpstr> Creating 3D models</vt:lpstr>
      <vt:lpstr> Creating 3D models</vt:lpstr>
      <vt:lpstr> Creating 3D models</vt:lpstr>
      <vt:lpstr> Coupling with GRASS GIS</vt:lpstr>
      <vt:lpstr> Data: Centennial Campus</vt:lpstr>
      <vt:lpstr> Landscape modification</vt:lpstr>
      <vt:lpstr> Surface water flow</vt:lpstr>
      <vt:lpstr> Dam Break</vt:lpstr>
      <vt:lpstr> Dam Break</vt:lpstr>
      <vt:lpstr> Trails</vt:lpstr>
      <vt:lpstr> Viewsheds</vt:lpstr>
      <vt:lpstr> Fire spread</vt:lpstr>
      <vt:lpstr> Solar radiation</vt:lpstr>
      <vt:lpstr> Bringing the digital models to large screen </vt:lpstr>
      <vt:lpstr>GIS for landscape architects projects </vt:lpstr>
      <vt:lpstr> Conclusion</vt:lpstr>
      <vt:lpstr> Interactive viewsheds</vt:lpstr>
      <vt:lpstr> Interactive trails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Geodesign</dc:title>
  <cp:lastModifiedBy>Helena</cp:lastModifiedBy>
  <cp:revision>17</cp:revision>
  <cp:lastPrinted>1601-01-01T00:00:00Z</cp:lastPrinted>
  <dcterms:created xsi:type="dcterms:W3CDTF">2015-04-19T23:27:43Z</dcterms:created>
  <dcterms:modified xsi:type="dcterms:W3CDTF">2015-04-22T01:05:30Z</dcterms:modified>
</cp:coreProperties>
</file>