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24"/>
  </p:notesMasterIdLst>
  <p:sldIdLst>
    <p:sldId id="256" r:id="rId3"/>
    <p:sldId id="294" r:id="rId4"/>
    <p:sldId id="287" r:id="rId5"/>
    <p:sldId id="259" r:id="rId6"/>
    <p:sldId id="265" r:id="rId7"/>
    <p:sldId id="286" r:id="rId8"/>
    <p:sldId id="299" r:id="rId9"/>
    <p:sldId id="302" r:id="rId10"/>
    <p:sldId id="292" r:id="rId11"/>
    <p:sldId id="282" r:id="rId12"/>
    <p:sldId id="293" r:id="rId13"/>
    <p:sldId id="276" r:id="rId14"/>
    <p:sldId id="266" r:id="rId15"/>
    <p:sldId id="303" r:id="rId16"/>
    <p:sldId id="285" r:id="rId17"/>
    <p:sldId id="283" r:id="rId18"/>
    <p:sldId id="284" r:id="rId19"/>
    <p:sldId id="269" r:id="rId20"/>
    <p:sldId id="268" r:id="rId21"/>
    <p:sldId id="301" r:id="rId22"/>
    <p:sldId id="300" r:id="rId23"/>
  </p:sldIdLst>
  <p:sldSz cx="10080625" cy="7559675"/>
  <p:notesSz cx="7772400" cy="100584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5pPr>
    <a:lvl6pPr marL="2286000" algn="l" defTabSz="457200" rtl="0" eaLnBrk="1" latinLnBrk="0" hangingPunct="1">
      <a:defRPr kern="1200">
        <a:solidFill>
          <a:schemeClr val="bg1"/>
        </a:solidFill>
        <a:latin typeface="Arial" charset="0"/>
        <a:ea typeface="ＭＳ Ｐゴシック" charset="0"/>
        <a:cs typeface="ＭＳ Ｐゴシック" charset="0"/>
      </a:defRPr>
    </a:lvl6pPr>
    <a:lvl7pPr marL="2743200" algn="l" defTabSz="457200" rtl="0" eaLnBrk="1" latinLnBrk="0" hangingPunct="1">
      <a:defRPr kern="1200">
        <a:solidFill>
          <a:schemeClr val="bg1"/>
        </a:solidFill>
        <a:latin typeface="Arial" charset="0"/>
        <a:ea typeface="ＭＳ Ｐゴシック" charset="0"/>
        <a:cs typeface="ＭＳ Ｐゴシック" charset="0"/>
      </a:defRPr>
    </a:lvl7pPr>
    <a:lvl8pPr marL="3200400" algn="l" defTabSz="457200" rtl="0" eaLnBrk="1" latinLnBrk="0" hangingPunct="1">
      <a:defRPr kern="1200">
        <a:solidFill>
          <a:schemeClr val="bg1"/>
        </a:solidFill>
        <a:latin typeface="Arial" charset="0"/>
        <a:ea typeface="ＭＳ Ｐゴシック" charset="0"/>
        <a:cs typeface="ＭＳ Ｐゴシック" charset="0"/>
      </a:defRPr>
    </a:lvl8pPr>
    <a:lvl9pPr marL="3657600" algn="l" defTabSz="457200" rtl="0" eaLnBrk="1" latinLnBrk="0" hangingPunct="1">
      <a:defRPr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123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90" d="100"/>
          <a:sy n="90" d="100"/>
        </p:scale>
        <p:origin x="-1544" y="-8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76" d="100"/>
        <a:sy n="76" d="100"/>
      </p:scale>
      <p:origin x="0" y="0"/>
    </p:cViewPr>
  </p:sorterViewPr>
  <p:notesViewPr>
    <p:cSldViewPr showGuides="1">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helena:Documents:lconf:ltourism:Inside_outside_JR_classif_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Sheet1!$V$2</c:f>
              <c:strCache>
                <c:ptCount val="1"/>
                <c:pt idx="0">
                  <c:v>Development</c:v>
                </c:pt>
              </c:strCache>
            </c:strRef>
          </c:tx>
          <c:spPr>
            <a:ln w="25400">
              <a:solidFill>
                <a:srgbClr val="FF0000"/>
              </a:solidFill>
            </a:ln>
          </c:spPr>
          <c:marker>
            <c:spPr>
              <a:solidFill>
                <a:srgbClr val="FF0000"/>
              </a:solidFill>
              <a:ln>
                <a:solidFill>
                  <a:srgbClr val="FF0000"/>
                </a:solidFill>
              </a:ln>
            </c:spPr>
          </c:marker>
          <c:trendline>
            <c:spPr>
              <a:ln w="3175">
                <a:solidFill>
                  <a:srgbClr val="FF0000"/>
                </a:solidFill>
              </a:ln>
            </c:spPr>
            <c:trendlineType val="linear"/>
            <c:dispRSqr val="0"/>
            <c:dispEq val="0"/>
          </c:trendline>
          <c:cat>
            <c:numRef>
              <c:f>Sheet1!$U$3:$U$11</c:f>
              <c:numCache>
                <c:formatCode>General</c:formatCode>
                <c:ptCount val="9"/>
                <c:pt idx="0">
                  <c:v>1932.0</c:v>
                </c:pt>
                <c:pt idx="1">
                  <c:v>1945.0</c:v>
                </c:pt>
                <c:pt idx="2">
                  <c:v>1955.0</c:v>
                </c:pt>
                <c:pt idx="3">
                  <c:v>1962.0</c:v>
                </c:pt>
                <c:pt idx="4">
                  <c:v>1974.0</c:v>
                </c:pt>
                <c:pt idx="5">
                  <c:v>1988.0</c:v>
                </c:pt>
                <c:pt idx="6">
                  <c:v>1998.0</c:v>
                </c:pt>
                <c:pt idx="7">
                  <c:v>2007.0</c:v>
                </c:pt>
                <c:pt idx="8">
                  <c:v>2009.0</c:v>
                </c:pt>
              </c:numCache>
            </c:numRef>
          </c:cat>
          <c:val>
            <c:numRef>
              <c:f>Sheet1!$V$3:$V$11</c:f>
              <c:numCache>
                <c:formatCode>General</c:formatCode>
                <c:ptCount val="9"/>
                <c:pt idx="0">
                  <c:v>1.237299999999974</c:v>
                </c:pt>
                <c:pt idx="1">
                  <c:v>2.5383</c:v>
                </c:pt>
                <c:pt idx="2">
                  <c:v>4.6136</c:v>
                </c:pt>
                <c:pt idx="3">
                  <c:v>6.604399999999996</c:v>
                </c:pt>
                <c:pt idx="4">
                  <c:v>15.107</c:v>
                </c:pt>
                <c:pt idx="5">
                  <c:v>24.1823</c:v>
                </c:pt>
                <c:pt idx="6">
                  <c:v>25.8923</c:v>
                </c:pt>
                <c:pt idx="7">
                  <c:v>32.2665</c:v>
                </c:pt>
                <c:pt idx="8">
                  <c:v>33.4832</c:v>
                </c:pt>
              </c:numCache>
            </c:numRef>
          </c:val>
          <c:smooth val="0"/>
        </c:ser>
        <c:ser>
          <c:idx val="1"/>
          <c:order val="1"/>
          <c:tx>
            <c:strRef>
              <c:f>Sheet1!$W$2</c:f>
              <c:strCache>
                <c:ptCount val="1"/>
                <c:pt idx="0">
                  <c:v>Sand</c:v>
                </c:pt>
              </c:strCache>
            </c:strRef>
          </c:tx>
          <c:spPr>
            <a:ln w="25400"/>
          </c:spPr>
          <c:marker>
            <c:symbol val="square"/>
            <c:size val="6"/>
          </c:marker>
          <c:trendline>
            <c:trendlineType val="linear"/>
            <c:dispRSqr val="0"/>
            <c:dispEq val="0"/>
          </c:trendline>
          <c:cat>
            <c:numRef>
              <c:f>Sheet1!$U$3:$U$11</c:f>
              <c:numCache>
                <c:formatCode>General</c:formatCode>
                <c:ptCount val="9"/>
                <c:pt idx="0">
                  <c:v>1932.0</c:v>
                </c:pt>
                <c:pt idx="1">
                  <c:v>1945.0</c:v>
                </c:pt>
                <c:pt idx="2">
                  <c:v>1955.0</c:v>
                </c:pt>
                <c:pt idx="3">
                  <c:v>1962.0</c:v>
                </c:pt>
                <c:pt idx="4">
                  <c:v>1974.0</c:v>
                </c:pt>
                <c:pt idx="5">
                  <c:v>1988.0</c:v>
                </c:pt>
                <c:pt idx="6">
                  <c:v>1998.0</c:v>
                </c:pt>
                <c:pt idx="7">
                  <c:v>2007.0</c:v>
                </c:pt>
                <c:pt idx="8">
                  <c:v>2009.0</c:v>
                </c:pt>
              </c:numCache>
            </c:numRef>
          </c:cat>
          <c:val>
            <c:numRef>
              <c:f>Sheet1!$W$3:$W$11</c:f>
              <c:numCache>
                <c:formatCode>General</c:formatCode>
                <c:ptCount val="9"/>
                <c:pt idx="0">
                  <c:v>237.5546</c:v>
                </c:pt>
                <c:pt idx="1">
                  <c:v>219.7476999999999</c:v>
                </c:pt>
                <c:pt idx="2">
                  <c:v>212.2195999999999</c:v>
                </c:pt>
                <c:pt idx="3">
                  <c:v>186.5939</c:v>
                </c:pt>
                <c:pt idx="4">
                  <c:v>189.3041</c:v>
                </c:pt>
                <c:pt idx="5">
                  <c:v>164.804</c:v>
                </c:pt>
                <c:pt idx="6">
                  <c:v>140.131</c:v>
                </c:pt>
                <c:pt idx="7">
                  <c:v>148.5218</c:v>
                </c:pt>
                <c:pt idx="8">
                  <c:v>136.2018</c:v>
                </c:pt>
              </c:numCache>
            </c:numRef>
          </c:val>
          <c:smooth val="0"/>
        </c:ser>
        <c:ser>
          <c:idx val="2"/>
          <c:order val="2"/>
          <c:tx>
            <c:strRef>
              <c:f>Sheet1!$X$2</c:f>
              <c:strCache>
                <c:ptCount val="1"/>
                <c:pt idx="0">
                  <c:v>Vegetation</c:v>
                </c:pt>
              </c:strCache>
            </c:strRef>
          </c:tx>
          <c:spPr>
            <a:ln w="25400">
              <a:solidFill>
                <a:srgbClr val="008000"/>
              </a:solidFill>
            </a:ln>
          </c:spPr>
          <c:marker>
            <c:spPr>
              <a:solidFill>
                <a:srgbClr val="008000"/>
              </a:solidFill>
              <a:ln>
                <a:solidFill>
                  <a:srgbClr val="008000"/>
                </a:solidFill>
              </a:ln>
            </c:spPr>
          </c:marker>
          <c:trendline>
            <c:spPr>
              <a:ln w="3175">
                <a:solidFill>
                  <a:srgbClr val="008000"/>
                </a:solidFill>
              </a:ln>
            </c:spPr>
            <c:trendlineType val="linear"/>
            <c:dispRSqr val="0"/>
            <c:dispEq val="0"/>
          </c:trendline>
          <c:cat>
            <c:numRef>
              <c:f>Sheet1!$U$3:$U$11</c:f>
              <c:numCache>
                <c:formatCode>General</c:formatCode>
                <c:ptCount val="9"/>
                <c:pt idx="0">
                  <c:v>1932.0</c:v>
                </c:pt>
                <c:pt idx="1">
                  <c:v>1945.0</c:v>
                </c:pt>
                <c:pt idx="2">
                  <c:v>1955.0</c:v>
                </c:pt>
                <c:pt idx="3">
                  <c:v>1962.0</c:v>
                </c:pt>
                <c:pt idx="4">
                  <c:v>1974.0</c:v>
                </c:pt>
                <c:pt idx="5">
                  <c:v>1988.0</c:v>
                </c:pt>
                <c:pt idx="6">
                  <c:v>1998.0</c:v>
                </c:pt>
                <c:pt idx="7">
                  <c:v>2007.0</c:v>
                </c:pt>
                <c:pt idx="8">
                  <c:v>2009.0</c:v>
                </c:pt>
              </c:numCache>
            </c:numRef>
          </c:cat>
          <c:val>
            <c:numRef>
              <c:f>Sheet1!$X$3:$X$11</c:f>
              <c:numCache>
                <c:formatCode>General</c:formatCode>
                <c:ptCount val="9"/>
                <c:pt idx="0">
                  <c:v>56.43599999999992</c:v>
                </c:pt>
                <c:pt idx="1">
                  <c:v>72.62990000000001</c:v>
                </c:pt>
                <c:pt idx="2">
                  <c:v>78.2197</c:v>
                </c:pt>
                <c:pt idx="3">
                  <c:v>101.995</c:v>
                </c:pt>
                <c:pt idx="4">
                  <c:v>90.78249999999991</c:v>
                </c:pt>
                <c:pt idx="5">
                  <c:v>106.2094</c:v>
                </c:pt>
                <c:pt idx="6">
                  <c:v>129.172</c:v>
                </c:pt>
                <c:pt idx="7">
                  <c:v>114.4096</c:v>
                </c:pt>
                <c:pt idx="8">
                  <c:v>125.5091</c:v>
                </c:pt>
              </c:numCache>
            </c:numRef>
          </c:val>
          <c:smooth val="0"/>
        </c:ser>
        <c:dLbls>
          <c:showLegendKey val="0"/>
          <c:showVal val="0"/>
          <c:showCatName val="0"/>
          <c:showSerName val="0"/>
          <c:showPercent val="0"/>
          <c:showBubbleSize val="0"/>
        </c:dLbls>
        <c:marker val="1"/>
        <c:smooth val="0"/>
        <c:axId val="653225816"/>
        <c:axId val="653231336"/>
      </c:lineChart>
      <c:dateAx>
        <c:axId val="653225816"/>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txPr>
          <a:bodyPr/>
          <a:lstStyle/>
          <a:p>
            <a:pPr>
              <a:defRPr sz="1100"/>
            </a:pPr>
            <a:endParaRPr lang="en-US"/>
          </a:p>
        </c:txPr>
        <c:crossAx val="653231336"/>
        <c:crosses val="autoZero"/>
        <c:auto val="0"/>
        <c:lblOffset val="100"/>
        <c:baseTimeUnit val="days"/>
      </c:dateAx>
      <c:valAx>
        <c:axId val="653231336"/>
        <c:scaling>
          <c:orientation val="minMax"/>
        </c:scaling>
        <c:delete val="0"/>
        <c:axPos val="l"/>
        <c:title>
          <c:tx>
            <c:rich>
              <a:bodyPr rot="-5400000" vert="horz"/>
              <a:lstStyle/>
              <a:p>
                <a:pPr>
                  <a:defRPr/>
                </a:pPr>
                <a:r>
                  <a:rPr lang="en-US"/>
                  <a:t>Area (ha)</a:t>
                </a:r>
              </a:p>
            </c:rich>
          </c:tx>
          <c:layout/>
          <c:overlay val="0"/>
        </c:title>
        <c:numFmt formatCode="General" sourceLinked="1"/>
        <c:majorTickMark val="out"/>
        <c:minorTickMark val="none"/>
        <c:tickLblPos val="nextTo"/>
        <c:crossAx val="653225816"/>
        <c:crosses val="autoZero"/>
        <c:crossBetween val="between"/>
      </c:valAx>
    </c:plotArea>
    <c:legend>
      <c:legendPos val="r"/>
      <c:legendEntry>
        <c:idx val="3"/>
        <c:delete val="1"/>
      </c:legendEntry>
      <c:legendEntry>
        <c:idx val="4"/>
        <c:delete val="1"/>
      </c:legendEntry>
      <c:legendEntry>
        <c:idx val="5"/>
        <c:delete val="1"/>
      </c:legendEntry>
      <c:layout>
        <c:manualLayout>
          <c:xMode val="edge"/>
          <c:yMode val="edge"/>
          <c:x val="0.568308538439203"/>
          <c:y val="0.0201470683933103"/>
          <c:w val="0.259225953033404"/>
          <c:h val="0.248961736187935"/>
        </c:manualLayout>
      </c:layout>
      <c:overlay val="0"/>
      <c:txPr>
        <a:bodyPr/>
        <a:lstStyle/>
        <a:p>
          <a:pPr>
            <a:defRPr sz="11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sp>
        <p:nvSpPr>
          <p:cNvPr id="4098" name="AutoShape 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sp>
        <p:nvSpPr>
          <p:cNvPr id="4099" name="AutoShape 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sp>
        <p:nvSpPr>
          <p:cNvPr id="4100" name="AutoShape 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sp>
        <p:nvSpPr>
          <p:cNvPr id="4101" name="AutoShape 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sp>
        <p:nvSpPr>
          <p:cNvPr id="4102" name="AutoShape 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sp>
        <p:nvSpPr>
          <p:cNvPr id="4103" name="AutoShape 7"/>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sp>
        <p:nvSpPr>
          <p:cNvPr id="4104" name="Rectangle 8"/>
          <p:cNvSpPr>
            <a:spLocks noGrp="1" noRot="1" noChangeAspect="1" noChangeArrowheads="1"/>
          </p:cNvSpPr>
          <p:nvPr>
            <p:ph type="sldImg"/>
          </p:nvPr>
        </p:nvSpPr>
        <p:spPr bwMode="auto">
          <a:xfrm>
            <a:off x="1371600" y="763588"/>
            <a:ext cx="5016500" cy="375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4105" name="Rectangle 9"/>
          <p:cNvSpPr>
            <a:spLocks noGrp="1" noChangeArrowheads="1"/>
          </p:cNvSpPr>
          <p:nvPr>
            <p:ph type="body"/>
          </p:nvPr>
        </p:nvSpPr>
        <p:spPr bwMode="auto">
          <a:xfrm>
            <a:off x="777875" y="4776788"/>
            <a:ext cx="6205538" cy="451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smtClean="0"/>
          </a:p>
        </p:txBody>
      </p:sp>
      <p:sp>
        <p:nvSpPr>
          <p:cNvPr id="4106" name="Rectangle 10"/>
          <p:cNvSpPr>
            <a:spLocks noGrp="1" noChangeArrowheads="1"/>
          </p:cNvSpPr>
          <p:nvPr>
            <p:ph type="hdr"/>
          </p:nvPr>
        </p:nvSpPr>
        <p:spPr bwMode="auto">
          <a:xfrm>
            <a:off x="0" y="0"/>
            <a:ext cx="3360738"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charset="0"/>
                <a:cs typeface="Bitstream Vera Sans" charset="0"/>
              </a:defRPr>
            </a:lvl1pPr>
          </a:lstStyle>
          <a:p>
            <a:pPr>
              <a:defRPr/>
            </a:pPr>
            <a:endParaRPr lang="en-GB"/>
          </a:p>
        </p:txBody>
      </p:sp>
      <p:sp>
        <p:nvSpPr>
          <p:cNvPr id="4107" name="Rectangle 11"/>
          <p:cNvSpPr>
            <a:spLocks noGrp="1" noChangeArrowheads="1"/>
          </p:cNvSpPr>
          <p:nvPr>
            <p:ph type="dt"/>
          </p:nvPr>
        </p:nvSpPr>
        <p:spPr bwMode="auto">
          <a:xfrm>
            <a:off x="4398963" y="0"/>
            <a:ext cx="3360737"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charset="0"/>
                <a:cs typeface="Bitstream Vera Sans" charset="0"/>
              </a:defRPr>
            </a:lvl1pPr>
          </a:lstStyle>
          <a:p>
            <a:pPr>
              <a:defRPr/>
            </a:pPr>
            <a:endParaRPr lang="en-GB"/>
          </a:p>
        </p:txBody>
      </p:sp>
      <p:sp>
        <p:nvSpPr>
          <p:cNvPr id="4108" name="Rectangle 12"/>
          <p:cNvSpPr>
            <a:spLocks noGrp="1" noChangeArrowheads="1"/>
          </p:cNvSpPr>
          <p:nvPr>
            <p:ph type="ftr"/>
          </p:nvPr>
        </p:nvSpPr>
        <p:spPr bwMode="auto">
          <a:xfrm>
            <a:off x="0" y="9555163"/>
            <a:ext cx="3360738"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charset="0"/>
                <a:cs typeface="Bitstream Vera Sans" charset="0"/>
              </a:defRPr>
            </a:lvl1pPr>
          </a:lstStyle>
          <a:p>
            <a:pPr>
              <a:defRPr/>
            </a:pPr>
            <a:endParaRPr lang="en-GB"/>
          </a:p>
        </p:txBody>
      </p:sp>
      <p:sp>
        <p:nvSpPr>
          <p:cNvPr id="4109" name="Rectangle 13"/>
          <p:cNvSpPr>
            <a:spLocks noGrp="1" noChangeArrowheads="1"/>
          </p:cNvSpPr>
          <p:nvPr>
            <p:ph type="sldNum"/>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charset="0"/>
                <a:cs typeface="Bitstream Vera Sans" charset="0"/>
              </a:defRPr>
            </a:lvl1pPr>
          </a:lstStyle>
          <a:p>
            <a:pPr>
              <a:defRPr/>
            </a:pPr>
            <a:fld id="{D089C7B4-4219-9A46-996A-A1B1B0CF6197}" type="slidenum">
              <a:rPr lang="en-GB"/>
              <a:pPr>
                <a:defRPr/>
              </a:pPr>
              <a:t>‹#›</a:t>
            </a:fld>
            <a:endParaRPr lang="en-GB"/>
          </a:p>
        </p:txBody>
      </p:sp>
    </p:spTree>
    <p:extLst>
      <p:ext uri="{BB962C8B-B14F-4D97-AF65-F5344CB8AC3E}">
        <p14:creationId xmlns:p14="http://schemas.microsoft.com/office/powerpoint/2010/main" val="1600267704"/>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sz="quarter"/>
          </p:nvPr>
        </p:nvSpPr>
        <p:spPr/>
        <p:txBody>
          <a:bodyPr/>
          <a:lstStyle/>
          <a:p>
            <a:pPr>
              <a:defRPr/>
            </a:pPr>
            <a:fld id="{C1574CB3-4071-C248-A1E5-331EB854417D}" type="slidenum">
              <a:rPr lang="en-GB"/>
              <a:pPr>
                <a:defRPr/>
              </a:pPr>
              <a:t>1</a:t>
            </a:fld>
            <a:endParaRPr lang="en-GB"/>
          </a:p>
        </p:txBody>
      </p:sp>
      <p:sp>
        <p:nvSpPr>
          <p:cNvPr id="15361" name="Text Box 1"/>
          <p:cNvSpPr txBox="1">
            <a:spLocks noGrp="1" noRot="1" noChangeAspect="1" noChangeArrowheads="1"/>
          </p:cNvSpPr>
          <p:nvPr>
            <p:ph type="sldImg"/>
          </p:nvPr>
        </p:nvSpPr>
        <p:spPr>
          <a:xfrm>
            <a:off x="-600075" y="0"/>
            <a:ext cx="5280025" cy="39608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569913" y="4748213"/>
            <a:ext cx="6637337" cy="446563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5"/>
          <p:cNvSpPr>
            <a:spLocks noGrp="1" noChangeArrowheads="1"/>
          </p:cNvSpPr>
          <p:nvPr>
            <p:ph type="sldNum" sz="quarter"/>
          </p:nvPr>
        </p:nvSpPr>
        <p:spPr/>
        <p:txBody>
          <a:bodyPr/>
          <a:lstStyle/>
          <a:p>
            <a:pPr>
              <a:defRPr/>
            </a:pPr>
            <a:fld id="{B568B962-0EE8-0748-8BA5-0889884BC941}" type="slidenum">
              <a:rPr lang="en-GB"/>
              <a:pPr>
                <a:defRPr/>
              </a:pPr>
              <a:t>13</a:t>
            </a:fld>
            <a:endParaRPr lang="en-GB"/>
          </a:p>
        </p:txBody>
      </p:sp>
      <p:sp>
        <p:nvSpPr>
          <p:cNvPr id="54273" name="Text Box 1"/>
          <p:cNvSpPr txBox="1">
            <a:spLocks noChangeArrowheads="1"/>
          </p:cNvSpPr>
          <p:nvPr/>
        </p:nvSpPr>
        <p:spPr bwMode="auto">
          <a:xfrm>
            <a:off x="4404360" y="9555480"/>
            <a:ext cx="3324860" cy="461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278" tIns="52145" rIns="100278" bIns="52145"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1">
              <a:lnSpc>
                <a:spcPct val="100000"/>
              </a:lnSpc>
              <a:buClrTx/>
              <a:buFontTx/>
              <a:buNone/>
              <a:defRPr/>
            </a:pPr>
            <a:fld id="{8C2DE192-F210-E44F-B09F-9A90D205E5B0}" type="slidenum">
              <a:rPr lang="en-GB" sz="1300">
                <a:solidFill>
                  <a:srgbClr val="000000"/>
                </a:solidFill>
                <a:latin typeface="Times New Roman" charset="0"/>
                <a:cs typeface="Arial Unicode MS" charset="0"/>
              </a:rPr>
              <a:pPr algn="r" eaLnBrk="1">
                <a:lnSpc>
                  <a:spcPct val="100000"/>
                </a:lnSpc>
                <a:buClrTx/>
                <a:buFontTx/>
                <a:buNone/>
                <a:defRPr/>
              </a:pPr>
              <a:t>13</a:t>
            </a:fld>
            <a:endParaRPr lang="en-GB" sz="1300">
              <a:solidFill>
                <a:srgbClr val="000000"/>
              </a:solidFill>
              <a:latin typeface="Times New Roman" charset="0"/>
              <a:cs typeface="Arial Unicode MS" charset="0"/>
            </a:endParaRPr>
          </a:p>
        </p:txBody>
      </p:sp>
      <p:sp>
        <p:nvSpPr>
          <p:cNvPr id="54274" name="Text Box 2"/>
          <p:cNvSpPr txBox="1">
            <a:spLocks noChangeArrowheads="1"/>
          </p:cNvSpPr>
          <p:nvPr/>
        </p:nvSpPr>
        <p:spPr bwMode="auto">
          <a:xfrm>
            <a:off x="1370966" y="754380"/>
            <a:ext cx="5028671" cy="37719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1882" tIns="50941" rIns="101882" bIns="50941" anchor="ctr"/>
          <a:lstStyle/>
          <a:p>
            <a:pPr>
              <a:defRPr/>
            </a:pPr>
            <a:endParaRPr lang="en-US"/>
          </a:p>
        </p:txBody>
      </p:sp>
      <p:sp>
        <p:nvSpPr>
          <p:cNvPr id="54275" name="Text Box 3"/>
          <p:cNvSpPr txBox="1">
            <a:spLocks noGrp="1" noChangeArrowheads="1"/>
          </p:cNvSpPr>
          <p:nvPr>
            <p:ph type="body"/>
          </p:nvPr>
        </p:nvSpPr>
        <p:spPr>
          <a:xfrm>
            <a:off x="1036320" y="4777740"/>
            <a:ext cx="5649383" cy="447913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5"/>
          <p:cNvSpPr>
            <a:spLocks noGrp="1" noChangeArrowheads="1"/>
          </p:cNvSpPr>
          <p:nvPr>
            <p:ph type="sldNum" sz="quarter"/>
          </p:nvPr>
        </p:nvSpPr>
        <p:spPr/>
        <p:txBody>
          <a:bodyPr/>
          <a:lstStyle/>
          <a:p>
            <a:pPr>
              <a:defRPr/>
            </a:pPr>
            <a:fld id="{B568B962-0EE8-0748-8BA5-0889884BC941}" type="slidenum">
              <a:rPr lang="en-GB"/>
              <a:pPr>
                <a:defRPr/>
              </a:pPr>
              <a:t>14</a:t>
            </a:fld>
            <a:endParaRPr lang="en-GB"/>
          </a:p>
        </p:txBody>
      </p:sp>
      <p:sp>
        <p:nvSpPr>
          <p:cNvPr id="54273" name="Text Box 1"/>
          <p:cNvSpPr txBox="1">
            <a:spLocks noChangeArrowheads="1"/>
          </p:cNvSpPr>
          <p:nvPr/>
        </p:nvSpPr>
        <p:spPr bwMode="auto">
          <a:xfrm>
            <a:off x="4404360" y="9555480"/>
            <a:ext cx="3324860" cy="461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278" tIns="52145" rIns="100278" bIns="52145"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1">
              <a:lnSpc>
                <a:spcPct val="100000"/>
              </a:lnSpc>
              <a:buClrTx/>
              <a:buFontTx/>
              <a:buNone/>
              <a:defRPr/>
            </a:pPr>
            <a:fld id="{8C2DE192-F210-E44F-B09F-9A90D205E5B0}" type="slidenum">
              <a:rPr lang="en-GB" sz="1300">
                <a:solidFill>
                  <a:srgbClr val="000000"/>
                </a:solidFill>
                <a:latin typeface="Times New Roman" charset="0"/>
                <a:cs typeface="Arial Unicode MS" charset="0"/>
              </a:rPr>
              <a:pPr algn="r" eaLnBrk="1">
                <a:lnSpc>
                  <a:spcPct val="100000"/>
                </a:lnSpc>
                <a:buClrTx/>
                <a:buFontTx/>
                <a:buNone/>
                <a:defRPr/>
              </a:pPr>
              <a:t>14</a:t>
            </a:fld>
            <a:endParaRPr lang="en-GB" sz="1300">
              <a:solidFill>
                <a:srgbClr val="000000"/>
              </a:solidFill>
              <a:latin typeface="Times New Roman" charset="0"/>
              <a:cs typeface="Arial Unicode MS" charset="0"/>
            </a:endParaRPr>
          </a:p>
        </p:txBody>
      </p:sp>
      <p:sp>
        <p:nvSpPr>
          <p:cNvPr id="54274" name="Text Box 2"/>
          <p:cNvSpPr txBox="1">
            <a:spLocks noChangeArrowheads="1"/>
          </p:cNvSpPr>
          <p:nvPr/>
        </p:nvSpPr>
        <p:spPr bwMode="auto">
          <a:xfrm>
            <a:off x="1370966" y="754380"/>
            <a:ext cx="5028671" cy="37719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1882" tIns="50941" rIns="101882" bIns="50941" anchor="ctr"/>
          <a:lstStyle/>
          <a:p>
            <a:pPr>
              <a:defRPr/>
            </a:pPr>
            <a:endParaRPr lang="en-US"/>
          </a:p>
        </p:txBody>
      </p:sp>
      <p:sp>
        <p:nvSpPr>
          <p:cNvPr id="54275" name="Text Box 3"/>
          <p:cNvSpPr txBox="1">
            <a:spLocks noGrp="1" noChangeArrowheads="1"/>
          </p:cNvSpPr>
          <p:nvPr>
            <p:ph type="body"/>
          </p:nvPr>
        </p:nvSpPr>
        <p:spPr>
          <a:xfrm>
            <a:off x="1036320" y="4777740"/>
            <a:ext cx="5649383" cy="447913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13325" cy="3759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D089C7B4-4219-9A46-996A-A1B1B0CF6197}" type="slidenum">
              <a:rPr lang="en-GB" smtClean="0"/>
              <a:pPr>
                <a:defRPr/>
              </a:pPr>
              <a:t>15</a:t>
            </a:fld>
            <a:endParaRPr lang="en-GB"/>
          </a:p>
        </p:txBody>
      </p:sp>
    </p:spTree>
    <p:extLst>
      <p:ext uri="{BB962C8B-B14F-4D97-AF65-F5344CB8AC3E}">
        <p14:creationId xmlns:p14="http://schemas.microsoft.com/office/powerpoint/2010/main" val="23575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sz="quarter"/>
          </p:nvPr>
        </p:nvSpPr>
        <p:spPr/>
        <p:txBody>
          <a:bodyPr/>
          <a:lstStyle/>
          <a:p>
            <a:pPr>
              <a:defRPr/>
            </a:pPr>
            <a:fld id="{972B9DFE-CDFE-4E46-B99E-8D723BF4F5CA}" type="slidenum">
              <a:rPr lang="en-GB"/>
              <a:pPr>
                <a:defRPr/>
              </a:pPr>
              <a:t>16</a:t>
            </a:fld>
            <a:endParaRPr lang="en-GB"/>
          </a:p>
        </p:txBody>
      </p:sp>
      <p:sp>
        <p:nvSpPr>
          <p:cNvPr id="24577" name="Text Box 1"/>
          <p:cNvSpPr txBox="1">
            <a:spLocks noGrp="1" noRot="1" noChangeAspect="1" noChangeArrowheads="1"/>
          </p:cNvSpPr>
          <p:nvPr>
            <p:ph type="sldImg"/>
          </p:nvPr>
        </p:nvSpPr>
        <p:spPr>
          <a:xfrm>
            <a:off x="-600075" y="0"/>
            <a:ext cx="5280025" cy="39608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569913" y="4748213"/>
            <a:ext cx="6637337" cy="446563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sz="quarter"/>
          </p:nvPr>
        </p:nvSpPr>
        <p:spPr/>
        <p:txBody>
          <a:bodyPr/>
          <a:lstStyle/>
          <a:p>
            <a:pPr>
              <a:defRPr/>
            </a:pPr>
            <a:fld id="{972B9DFE-CDFE-4E46-B99E-8D723BF4F5CA}" type="slidenum">
              <a:rPr lang="en-GB"/>
              <a:pPr>
                <a:defRPr/>
              </a:pPr>
              <a:t>17</a:t>
            </a:fld>
            <a:endParaRPr lang="en-GB"/>
          </a:p>
        </p:txBody>
      </p:sp>
      <p:sp>
        <p:nvSpPr>
          <p:cNvPr id="24577" name="Text Box 1"/>
          <p:cNvSpPr txBox="1">
            <a:spLocks noGrp="1" noRot="1" noChangeAspect="1" noChangeArrowheads="1"/>
          </p:cNvSpPr>
          <p:nvPr>
            <p:ph type="sldImg"/>
          </p:nvPr>
        </p:nvSpPr>
        <p:spPr>
          <a:xfrm>
            <a:off x="-600075" y="0"/>
            <a:ext cx="5280025" cy="39608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569913" y="4748213"/>
            <a:ext cx="6637337" cy="446563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10905481-372B-CB4D-AA60-BC740C826452}" type="slidenum">
              <a:rPr lang="en-US"/>
              <a:pPr>
                <a:defRPr/>
              </a:pPr>
              <a:t>18</a:t>
            </a:fld>
            <a:endParaRPr lang="en-US"/>
          </a:p>
        </p:txBody>
      </p:sp>
      <p:sp>
        <p:nvSpPr>
          <p:cNvPr id="7169"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170"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BD98FB8E-176F-844F-81F6-688F2F53B04F}" type="slidenum">
              <a:rPr lang="en-US"/>
              <a:pPr>
                <a:defRPr/>
              </a:pPr>
              <a:t>19</a:t>
            </a:fld>
            <a:endParaRPr lang="en-US"/>
          </a:p>
        </p:txBody>
      </p:sp>
      <p:sp>
        <p:nvSpPr>
          <p:cNvPr id="6145"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10905481-372B-CB4D-AA60-BC740C826452}" type="slidenum">
              <a:rPr lang="en-US"/>
              <a:pPr>
                <a:defRPr/>
              </a:pPr>
              <a:t>20</a:t>
            </a:fld>
            <a:endParaRPr lang="en-US"/>
          </a:p>
        </p:txBody>
      </p:sp>
      <p:sp>
        <p:nvSpPr>
          <p:cNvPr id="7169"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170"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BD98FB8E-176F-844F-81F6-688F2F53B04F}" type="slidenum">
              <a:rPr lang="en-US"/>
              <a:pPr>
                <a:defRPr/>
              </a:pPr>
              <a:t>21</a:t>
            </a:fld>
            <a:endParaRPr lang="en-US"/>
          </a:p>
        </p:txBody>
      </p:sp>
      <p:sp>
        <p:nvSpPr>
          <p:cNvPr id="6145"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13325" cy="375920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O</a:t>
            </a:r>
            <a:r>
              <a:rPr lang="en-US" dirty="0" smtClean="0"/>
              <a:t>uter Banks are historically known</a:t>
            </a:r>
            <a:r>
              <a:rPr lang="en-US" baseline="0" dirty="0" smtClean="0"/>
              <a:t> for their constant battering from intense storms and sea level rise which expose vulnerable areas such as the Isabel Breach south of Cape Hatteras created during Hurricane Isabel.  These </a:t>
            </a:r>
            <a:r>
              <a:rPr lang="en-US" baseline="0" smtClean="0"/>
              <a:t>storms also destroy </a:t>
            </a:r>
            <a:r>
              <a:rPr lang="en-US" baseline="0" dirty="0" smtClean="0"/>
              <a:t>personal properties such as this picture of a </a:t>
            </a:r>
            <a:r>
              <a:rPr lang="en-US" baseline="0" dirty="0" err="1" smtClean="0"/>
              <a:t>porsche</a:t>
            </a:r>
            <a:r>
              <a:rPr lang="en-US" baseline="0" dirty="0" smtClean="0"/>
              <a:t> being submerged under sand and </a:t>
            </a:r>
            <a:r>
              <a:rPr lang="en-US" baseline="0" dirty="0" err="1" smtClean="0"/>
              <a:t>overwash</a:t>
            </a:r>
            <a:r>
              <a:rPr lang="en-US" baseline="0" dirty="0" smtClean="0"/>
              <a:t>. And with the steady increase of sea level, infrastructure that was once a safe distance away are merely feet away from the shoreline (for example the moving of the Cape Hatteras Lighthouse in 1999).  This area is also well known for its high dunes that once permitted the Wright Brother’s to successfully take flight in 1903.  </a:t>
            </a:r>
            <a:endParaRPr lang="en-US" dirty="0" smtClean="0"/>
          </a:p>
        </p:txBody>
      </p:sp>
      <p:sp>
        <p:nvSpPr>
          <p:cNvPr id="4" name="Slide Number Placeholder 3"/>
          <p:cNvSpPr>
            <a:spLocks noGrp="1"/>
          </p:cNvSpPr>
          <p:nvPr>
            <p:ph type="sldNum" sz="quarter" idx="10"/>
          </p:nvPr>
        </p:nvSpPr>
        <p:spPr/>
        <p:txBody>
          <a:bodyPr/>
          <a:lstStyle/>
          <a:p>
            <a:fld id="{80B4EA35-0299-4D98-9924-DD01905DE43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sz="quarter"/>
          </p:nvPr>
        </p:nvSpPr>
        <p:spPr/>
        <p:txBody>
          <a:bodyPr/>
          <a:lstStyle/>
          <a:p>
            <a:pPr>
              <a:defRPr/>
            </a:pPr>
            <a:fld id="{CEA82DF7-B808-984A-8EFA-EE1D31DDE16E}" type="slidenum">
              <a:rPr lang="en-GB"/>
              <a:pPr>
                <a:defRPr/>
              </a:pPr>
              <a:t>4</a:t>
            </a:fld>
            <a:endParaRPr lang="en-GB"/>
          </a:p>
        </p:txBody>
      </p:sp>
      <p:sp>
        <p:nvSpPr>
          <p:cNvPr id="18433" name="Text Box 1"/>
          <p:cNvSpPr txBox="1">
            <a:spLocks noGrp="1" noRot="1" noChangeAspect="1" noChangeArrowheads="1"/>
          </p:cNvSpPr>
          <p:nvPr>
            <p:ph type="sldImg"/>
          </p:nvPr>
        </p:nvSpPr>
        <p:spPr>
          <a:xfrm>
            <a:off x="1373188" y="763588"/>
            <a:ext cx="5014912" cy="3760787"/>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777875" y="4776788"/>
            <a:ext cx="6207125" cy="44243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sz="quarter"/>
          </p:nvPr>
        </p:nvSpPr>
        <p:spPr/>
        <p:txBody>
          <a:bodyPr/>
          <a:lstStyle/>
          <a:p>
            <a:pPr>
              <a:defRPr/>
            </a:pPr>
            <a:fld id="{972B9DFE-CDFE-4E46-B99E-8D723BF4F5CA}" type="slidenum">
              <a:rPr lang="en-GB"/>
              <a:pPr>
                <a:defRPr/>
              </a:pPr>
              <a:t>5</a:t>
            </a:fld>
            <a:endParaRPr lang="en-GB"/>
          </a:p>
        </p:txBody>
      </p:sp>
      <p:sp>
        <p:nvSpPr>
          <p:cNvPr id="24577" name="Text Box 1"/>
          <p:cNvSpPr txBox="1">
            <a:spLocks noGrp="1" noRot="1" noChangeAspect="1" noChangeArrowheads="1"/>
          </p:cNvSpPr>
          <p:nvPr>
            <p:ph type="sldImg"/>
          </p:nvPr>
        </p:nvSpPr>
        <p:spPr>
          <a:xfrm>
            <a:off x="-600075" y="0"/>
            <a:ext cx="5280025" cy="39608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569913" y="4748213"/>
            <a:ext cx="6637337" cy="446563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a:xfrm>
            <a:off x="-598488" y="0"/>
            <a:ext cx="4795838"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a:xfrm>
            <a:off x="503238" y="4316413"/>
            <a:ext cx="5856287" cy="405923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sz="quarter"/>
          </p:nvPr>
        </p:nvSpPr>
        <p:spPr/>
        <p:txBody>
          <a:bodyPr/>
          <a:lstStyle/>
          <a:p>
            <a:pPr>
              <a:defRPr/>
            </a:pPr>
            <a:fld id="{972B9DFE-CDFE-4E46-B99E-8D723BF4F5CA}" type="slidenum">
              <a:rPr lang="en-GB"/>
              <a:pPr>
                <a:defRPr/>
              </a:pPr>
              <a:t>7</a:t>
            </a:fld>
            <a:endParaRPr lang="en-GB"/>
          </a:p>
        </p:txBody>
      </p:sp>
      <p:sp>
        <p:nvSpPr>
          <p:cNvPr id="24577" name="Text Box 1"/>
          <p:cNvSpPr txBox="1">
            <a:spLocks noGrp="1" noRot="1" noChangeAspect="1" noChangeArrowheads="1"/>
          </p:cNvSpPr>
          <p:nvPr>
            <p:ph type="sldImg"/>
          </p:nvPr>
        </p:nvSpPr>
        <p:spPr>
          <a:xfrm>
            <a:off x="-600075" y="0"/>
            <a:ext cx="5280025" cy="396081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569913" y="4748213"/>
            <a:ext cx="6637337" cy="446563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33"/>
          <p:cNvSpPr>
            <a:spLocks noGrp="1" noChangeArrowheads="1"/>
          </p:cNvSpPr>
          <p:nvPr>
            <p:ph type="sldNum"/>
          </p:nvPr>
        </p:nvSpPr>
        <p:spPr>
          <a:ln/>
        </p:spPr>
        <p:txBody>
          <a:bodyPr/>
          <a:lstStyle/>
          <a:p>
            <a:fld id="{D347CA32-9B5B-524E-B670-B07DDEBC5F9C}" type="slidenum">
              <a:rPr lang="en-GB"/>
              <a:pPr/>
              <a:t>10</a:t>
            </a:fld>
            <a:endParaRPr lang="en-GB"/>
          </a:p>
        </p:txBody>
      </p:sp>
      <p:sp>
        <p:nvSpPr>
          <p:cNvPr id="56321" name="Text Box 1"/>
          <p:cNvSpPr txBox="1">
            <a:spLocks noChangeArrowheads="1"/>
          </p:cNvSpPr>
          <p:nvPr/>
        </p:nvSpPr>
        <p:spPr bwMode="auto">
          <a:xfrm>
            <a:off x="4404360" y="9555480"/>
            <a:ext cx="3324860" cy="461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278" tIns="52145" rIns="100278" bIns="52145"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1">
              <a:lnSpc>
                <a:spcPct val="100000"/>
              </a:lnSpc>
              <a:buClrTx/>
              <a:buFontTx/>
              <a:buNone/>
            </a:pPr>
            <a:fld id="{B85EAB71-D430-464B-A22E-050C7E575EAC}" type="slidenum">
              <a:rPr lang="en-GB" sz="1300">
                <a:solidFill>
                  <a:srgbClr val="000000"/>
                </a:solidFill>
                <a:latin typeface="Times New Roman" charset="0"/>
                <a:cs typeface="Arial Unicode MS" charset="0"/>
              </a:rPr>
              <a:pPr algn="r" eaLnBrk="1">
                <a:lnSpc>
                  <a:spcPct val="100000"/>
                </a:lnSpc>
                <a:buClrTx/>
                <a:buFontTx/>
                <a:buNone/>
              </a:pPr>
              <a:t>10</a:t>
            </a:fld>
            <a:endParaRPr lang="en-GB" sz="1300">
              <a:solidFill>
                <a:srgbClr val="000000"/>
              </a:solidFill>
              <a:latin typeface="Times New Roman" charset="0"/>
              <a:cs typeface="Arial Unicode MS" charset="0"/>
            </a:endParaRPr>
          </a:p>
        </p:txBody>
      </p:sp>
      <p:sp>
        <p:nvSpPr>
          <p:cNvPr id="56322" name="Text Box 2"/>
          <p:cNvSpPr txBox="1">
            <a:spLocks noChangeArrowheads="1"/>
          </p:cNvSpPr>
          <p:nvPr/>
        </p:nvSpPr>
        <p:spPr bwMode="auto">
          <a:xfrm>
            <a:off x="4404360" y="9555480"/>
            <a:ext cx="3348250" cy="48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278" tIns="52145" rIns="100278" bIns="52145"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buClrTx/>
              <a:buFontTx/>
              <a:buNone/>
            </a:pPr>
            <a:fld id="{282E97A3-7F55-2642-8F32-F6AF61656D50}" type="slidenum">
              <a:rPr lang="en-GB" sz="1300">
                <a:solidFill>
                  <a:srgbClr val="000000"/>
                </a:solidFill>
              </a:rPr>
              <a:pPr algn="r">
                <a:buClrTx/>
                <a:buFontTx/>
                <a:buNone/>
              </a:pPr>
              <a:t>10</a:t>
            </a:fld>
            <a:endParaRPr lang="en-GB" sz="1300">
              <a:solidFill>
                <a:srgbClr val="000000"/>
              </a:solidFill>
            </a:endParaRPr>
          </a:p>
        </p:txBody>
      </p:sp>
      <p:sp>
        <p:nvSpPr>
          <p:cNvPr id="56323" name="Text Box 3"/>
          <p:cNvSpPr txBox="1">
            <a:spLocks noChangeArrowheads="1"/>
          </p:cNvSpPr>
          <p:nvPr/>
        </p:nvSpPr>
        <p:spPr bwMode="auto">
          <a:xfrm>
            <a:off x="1554480" y="839947"/>
            <a:ext cx="5699760" cy="414909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1882" tIns="50941" rIns="101882" bIns="50941" anchor="ctr"/>
          <a:lstStyle/>
          <a:p>
            <a:endParaRPr lang="en-US"/>
          </a:p>
        </p:txBody>
      </p:sp>
      <p:sp>
        <p:nvSpPr>
          <p:cNvPr id="56324" name="Text Box 4"/>
          <p:cNvSpPr txBox="1">
            <a:spLocks noGrp="1" noChangeArrowheads="1"/>
          </p:cNvSpPr>
          <p:nvPr>
            <p:ph type="body"/>
          </p:nvPr>
        </p:nvSpPr>
        <p:spPr bwMode="auto">
          <a:xfrm>
            <a:off x="1036320" y="4777740"/>
            <a:ext cx="5652982" cy="448087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598488" y="0"/>
            <a:ext cx="4795838"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503238" y="4316413"/>
            <a:ext cx="5856287" cy="40592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a:xfrm>
            <a:off x="-598488" y="0"/>
            <a:ext cx="4795838"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a:xfrm>
            <a:off x="503238" y="4316413"/>
            <a:ext cx="5856287" cy="405923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78690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7720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325" y="301625"/>
            <a:ext cx="2263775" cy="6443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3687" cy="6443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173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8077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7901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2883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175" y="1141413"/>
            <a:ext cx="3582988" cy="5584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7563" y="1141413"/>
            <a:ext cx="3582987" cy="5584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940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8674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8423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376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4142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1922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366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5526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155575"/>
            <a:ext cx="1828800" cy="6570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175" y="155575"/>
            <a:ext cx="5337175" cy="6570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767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5613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2937"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8575" y="1768475"/>
            <a:ext cx="4454525" cy="4976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5284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0911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52705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9470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8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14841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59862" cy="1249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503238" y="1768475"/>
            <a:ext cx="9059862" cy="497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503238" y="6886575"/>
            <a:ext cx="2335212"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000000"/>
                </a:solidFill>
                <a:cs typeface="msgothic" charset="0"/>
              </a:defRPr>
            </a:lvl1pPr>
          </a:lstStyle>
          <a:p>
            <a:pPr>
              <a:defRPr/>
            </a:pPr>
            <a:endParaRPr lang="en-GB"/>
          </a:p>
        </p:txBody>
      </p:sp>
      <p:sp>
        <p:nvSpPr>
          <p:cNvPr id="1028" name="Rectangle 4"/>
          <p:cNvSpPr>
            <a:spLocks noGrp="1" noChangeArrowheads="1"/>
          </p:cNvSpPr>
          <p:nvPr>
            <p:ph type="ftr"/>
          </p:nvPr>
        </p:nvSpPr>
        <p:spPr bwMode="auto">
          <a:xfrm>
            <a:off x="6400800" y="7162800"/>
            <a:ext cx="3182938"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000000"/>
                </a:solidFill>
                <a:cs typeface="msgothic"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defRPr sz="28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175" y="155575"/>
            <a:ext cx="7318375" cy="172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0" name="Rectangle 2"/>
          <p:cNvSpPr>
            <a:spLocks noGrp="1" noChangeArrowheads="1"/>
          </p:cNvSpPr>
          <p:nvPr>
            <p:ph type="body" idx="1"/>
          </p:nvPr>
        </p:nvSpPr>
        <p:spPr bwMode="auto">
          <a:xfrm>
            <a:off x="892175" y="1141413"/>
            <a:ext cx="7318375" cy="558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49263" rtl="0" eaLnBrk="0" fontAlgn="base" hangingPunct="0">
        <a:lnSpc>
          <a:spcPct val="67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67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DejaVu Sans" charset="0"/>
        </a:defRPr>
      </a:lvl2pPr>
      <a:lvl3pPr algn="ctr" defTabSz="449263" rtl="0" eaLnBrk="0" fontAlgn="base" hangingPunct="0">
        <a:lnSpc>
          <a:spcPct val="67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DejaVu Sans" charset="0"/>
        </a:defRPr>
      </a:lvl3pPr>
      <a:lvl4pPr algn="ctr" defTabSz="449263" rtl="0" eaLnBrk="0" fontAlgn="base" hangingPunct="0">
        <a:lnSpc>
          <a:spcPct val="67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DejaVu Sans" charset="0"/>
        </a:defRPr>
      </a:lvl4pPr>
      <a:lvl5pPr algn="ctr" defTabSz="449263" rtl="0" eaLnBrk="0" fontAlgn="base" hangingPunct="0">
        <a:lnSpc>
          <a:spcPct val="67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DejaVu Sans" charset="0"/>
        </a:defRPr>
      </a:lvl5pPr>
      <a:lvl6pPr marL="2514600" indent="-228600" algn="ctr" defTabSz="449263" rtl="0" eaLnBrk="0" fontAlgn="base" hangingPunct="0">
        <a:lnSpc>
          <a:spcPct val="67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DejaVu Sans" charset="0"/>
        </a:defRPr>
      </a:lvl6pPr>
      <a:lvl7pPr marL="2971800" indent="-228600" algn="ctr" defTabSz="449263" rtl="0" eaLnBrk="0" fontAlgn="base" hangingPunct="0">
        <a:lnSpc>
          <a:spcPct val="67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DejaVu Sans" charset="0"/>
        </a:defRPr>
      </a:lvl7pPr>
      <a:lvl8pPr marL="3429000" indent="-228600" algn="ctr" defTabSz="449263" rtl="0" eaLnBrk="0" fontAlgn="base" hangingPunct="0">
        <a:lnSpc>
          <a:spcPct val="67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DejaVu Sans" charset="0"/>
        </a:defRPr>
      </a:lvl8pPr>
      <a:lvl9pPr marL="3886200" indent="-228600" algn="ctr" defTabSz="449263" rtl="0" eaLnBrk="0" fontAlgn="base" hangingPunct="0">
        <a:lnSpc>
          <a:spcPct val="67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DejaVu Sans" charset="0"/>
        </a:defRPr>
      </a:lvl9pPr>
    </p:titleStyle>
    <p:bodyStyle>
      <a:lvl1pPr marL="342900" indent="-342900" algn="l" defTabSz="449263" rtl="0" eaLnBrk="0" fontAlgn="base" hangingPunct="0">
        <a:lnSpc>
          <a:spcPct val="67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1pPr>
      <a:lvl2pPr marL="742950" indent="-285750" algn="l" defTabSz="449263" rtl="0" eaLnBrk="0" fontAlgn="base" hangingPunct="0">
        <a:lnSpc>
          <a:spcPct val="67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2pPr>
      <a:lvl3pPr marL="1143000" indent="-228600" algn="l" defTabSz="449263" rtl="0" eaLnBrk="0" fontAlgn="base" hangingPunct="0">
        <a:lnSpc>
          <a:spcPct val="67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67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67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67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67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67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67000"/>
        </a:lnSpc>
        <a:spcBef>
          <a:spcPts val="1625"/>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jpeg"/><Relationship Id="rId9" Type="http://schemas.openxmlformats.org/officeDocument/2006/relationships/image" Target="../media/image34.png"/><Relationship Id="rId10"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42.jpg"/><Relationship Id="rId5" Type="http://schemas.openxmlformats.org/officeDocument/2006/relationships/image" Target="../media/image43.jpg"/><Relationship Id="rId6" Type="http://schemas.openxmlformats.org/officeDocument/2006/relationships/image" Target="../media/image44.jpeg"/><Relationship Id="rId7" Type="http://schemas.openxmlformats.org/officeDocument/2006/relationships/image" Target="../media/image45.jpg"/><Relationship Id="rId8"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png"/><Relationship Id="rId6" Type="http://schemas.openxmlformats.org/officeDocument/2006/relationships/image" Target="../media/image49.jpeg"/><Relationship Id="rId7"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50.jpeg"/><Relationship Id="rId6" Type="http://schemas.openxmlformats.org/officeDocument/2006/relationships/image" Target="../media/image48.png"/><Relationship Id="rId7" Type="http://schemas.openxmlformats.org/officeDocument/2006/relationships/image" Target="../media/image49.jpeg"/><Relationship Id="rId8"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58.JPG"/><Relationship Id="rId7" Type="http://schemas.openxmlformats.org/officeDocument/2006/relationships/image" Target="../media/image59.jpg"/><Relationship Id="rId8" Type="http://schemas.openxmlformats.org/officeDocument/2006/relationships/image" Target="../media/image60.png"/><Relationship Id="rId9"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g"/><Relationship Id="rId8" Type="http://schemas.openxmlformats.org/officeDocument/2006/relationships/image" Target="../media/image65.jpg"/><Relationship Id="rId9"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2" y="2569052"/>
            <a:ext cx="8229600" cy="44710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AutoShape 3"/>
          <p:cNvSpPr>
            <a:spLocks noChangeArrowheads="1"/>
          </p:cNvSpPr>
          <p:nvPr/>
        </p:nvSpPr>
        <p:spPr bwMode="auto">
          <a:xfrm>
            <a:off x="152400" y="525464"/>
            <a:ext cx="9674226" cy="1196974"/>
          </a:xfrm>
          <a:prstGeom prst="roundRect">
            <a:avLst>
              <a:gd name="adj" fmla="val 6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sp>
        <p:nvSpPr>
          <p:cNvPr id="4" name="Title 1"/>
          <p:cNvSpPr>
            <a:spLocks noGrp="1"/>
          </p:cNvSpPr>
          <p:nvPr>
            <p:ph type="title"/>
          </p:nvPr>
        </p:nvSpPr>
        <p:spPr>
          <a:xfrm>
            <a:off x="468312" y="808037"/>
            <a:ext cx="9372600" cy="839964"/>
          </a:xfrm>
        </p:spPr>
        <p:txBody>
          <a:bodyPr>
            <a:normAutofit/>
          </a:bodyPr>
          <a:lstStyle/>
          <a:p>
            <a:r>
              <a:rPr lang="en-US" b="1" dirty="0" smtClean="0">
                <a:solidFill>
                  <a:srgbClr val="000090"/>
                </a:solidFill>
              </a:rPr>
              <a:t>Managing </a:t>
            </a:r>
            <a:r>
              <a:rPr lang="en-US" b="1" dirty="0">
                <a:solidFill>
                  <a:srgbClr val="000090"/>
                </a:solidFill>
              </a:rPr>
              <a:t>c</a:t>
            </a:r>
            <a:r>
              <a:rPr lang="en-US" b="1" dirty="0" smtClean="0">
                <a:solidFill>
                  <a:srgbClr val="000090"/>
                </a:solidFill>
              </a:rPr>
              <a:t>hange at a dune landscape</a:t>
            </a:r>
            <a:endParaRPr lang="en-US" b="1" dirty="0">
              <a:solidFill>
                <a:srgbClr val="000090"/>
              </a:solidFill>
            </a:endParaRPr>
          </a:p>
        </p:txBody>
      </p:sp>
      <p:sp>
        <p:nvSpPr>
          <p:cNvPr id="3" name="TextBox 2"/>
          <p:cNvSpPr txBox="1"/>
          <p:nvPr/>
        </p:nvSpPr>
        <p:spPr>
          <a:xfrm>
            <a:off x="1831636" y="1646237"/>
            <a:ext cx="6409076" cy="1190069"/>
          </a:xfrm>
          <a:prstGeom prst="rect">
            <a:avLst/>
          </a:prstGeom>
          <a:noFill/>
        </p:spPr>
        <p:txBody>
          <a:bodyPr wrap="none" rtlCol="0">
            <a:spAutoFit/>
          </a:bodyPr>
          <a:lstStyle/>
          <a:p>
            <a:pPr algn="ctr">
              <a:lnSpc>
                <a:spcPct val="120000"/>
              </a:lnSpc>
            </a:pPr>
            <a:r>
              <a:rPr lang="en-US" sz="2000" b="1" dirty="0" err="1" smtClean="0">
                <a:solidFill>
                  <a:srgbClr val="008000"/>
                </a:solidFill>
              </a:rPr>
              <a:t>Ondrej</a:t>
            </a:r>
            <a:r>
              <a:rPr lang="en-US" sz="2000" b="1" dirty="0" smtClean="0">
                <a:solidFill>
                  <a:srgbClr val="008000"/>
                </a:solidFill>
              </a:rPr>
              <a:t> Mitas, NHTV, Netherlands</a:t>
            </a:r>
          </a:p>
          <a:p>
            <a:pPr algn="ctr">
              <a:lnSpc>
                <a:spcPct val="120000"/>
              </a:lnSpc>
            </a:pPr>
            <a:r>
              <a:rPr lang="en-US" sz="2000" b="1" dirty="0">
                <a:solidFill>
                  <a:srgbClr val="008000"/>
                </a:solidFill>
              </a:rPr>
              <a:t>H</a:t>
            </a:r>
            <a:r>
              <a:rPr lang="en-US" sz="2000" b="1" dirty="0" smtClean="0">
                <a:solidFill>
                  <a:srgbClr val="008000"/>
                </a:solidFill>
              </a:rPr>
              <a:t>elena Mitasova, Katherine Weaver, Gene Brothers</a:t>
            </a:r>
            <a:endParaRPr lang="en-US" sz="2000" b="1" dirty="0">
              <a:solidFill>
                <a:srgbClr val="008000"/>
              </a:solidFill>
            </a:endParaRPr>
          </a:p>
          <a:p>
            <a:pPr algn="ctr">
              <a:lnSpc>
                <a:spcPct val="120000"/>
              </a:lnSpc>
            </a:pPr>
            <a:r>
              <a:rPr lang="en-US" sz="2000" b="1" dirty="0" smtClean="0">
                <a:solidFill>
                  <a:srgbClr val="008000"/>
                </a:solidFill>
              </a:rPr>
              <a:t>North Carolina State University</a:t>
            </a:r>
            <a:endParaRPr lang="en-US" sz="2000" b="1" dirty="0">
              <a:solidFill>
                <a:srgbClr val="008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cstate="print"/>
          <a:srcRect/>
          <a:stretch>
            <a:fillRect/>
          </a:stretch>
        </p:blipFill>
        <p:spPr bwMode="auto">
          <a:xfrm>
            <a:off x="239712" y="3732690"/>
            <a:ext cx="3886200" cy="3171347"/>
          </a:xfrm>
          <a:prstGeom prst="rect">
            <a:avLst/>
          </a:prstGeom>
          <a:noFill/>
          <a:ln w="9525">
            <a:noFill/>
            <a:miter lim="800000"/>
            <a:headEnd/>
            <a:tailEnd/>
          </a:ln>
        </p:spPr>
      </p:pic>
      <p:pic>
        <p:nvPicPr>
          <p:cNvPr id="35841" name="Picture 1"/>
          <p:cNvPicPr>
            <a:picLocks noChangeAspect="1" noChangeArrowheads="1"/>
          </p:cNvPicPr>
          <p:nvPr/>
        </p:nvPicPr>
        <p:blipFill>
          <a:blip r:embed="rId4">
            <a:extLst>
              <a:ext uri="{28A0092B-C50C-407E-A947-70E740481C1C}">
                <a14:useLocalDpi xmlns:a14="http://schemas.microsoft.com/office/drawing/2010/main" val="0"/>
              </a:ext>
            </a:extLst>
          </a:blip>
          <a:srcRect l="5656" t="11092" r="9167" b="6412"/>
          <a:stretch>
            <a:fillRect/>
          </a:stretch>
        </p:blipFill>
        <p:spPr bwMode="auto">
          <a:xfrm>
            <a:off x="6945312" y="1606522"/>
            <a:ext cx="2887204" cy="2197374"/>
          </a:xfrm>
          <a:prstGeom prst="rect">
            <a:avLst/>
          </a:prstGeom>
          <a:noFill/>
          <a:ln>
            <a:noFill/>
          </a:ln>
          <a:effectLst/>
          <a:extLst>
            <a:ext uri="{909E8E84-426E-40dd-AFC4-6F175D3DCCD1}">
              <a14:hiddenFill xmlns:a14="http://schemas.microsoft.com/office/drawing/2010/main">
                <a:blipFill dpi="0" rotWithShape="0">
                  <a:blip/>
                  <a:srcRect l="5656" t="11092" r="9167" b="641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l="5913" t="10167" r="8205" b="4614"/>
          <a:stretch>
            <a:fillRect/>
          </a:stretch>
        </p:blipFill>
        <p:spPr bwMode="auto">
          <a:xfrm>
            <a:off x="7021512" y="4044922"/>
            <a:ext cx="2851537" cy="2349942"/>
          </a:xfrm>
          <a:prstGeom prst="rect">
            <a:avLst/>
          </a:prstGeom>
          <a:noFill/>
          <a:ln>
            <a:noFill/>
          </a:ln>
          <a:effectLst/>
          <a:extLst>
            <a:ext uri="{909E8E84-426E-40dd-AFC4-6F175D3DCCD1}">
              <a14:hiddenFill xmlns:a14="http://schemas.microsoft.com/office/drawing/2010/main">
                <a:blipFill dpi="0" rotWithShape="0">
                  <a:blip/>
                  <a:srcRect l="5913" t="10167" r="8205" b="461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5" name="Picture 5"/>
          <p:cNvPicPr>
            <a:picLocks noChangeAspect="1" noChangeArrowheads="1"/>
          </p:cNvPicPr>
          <p:nvPr/>
        </p:nvPicPr>
        <p:blipFill>
          <a:blip r:embed="rId6">
            <a:extLst>
              <a:ext uri="{28A0092B-C50C-407E-A947-70E740481C1C}">
                <a14:useLocalDpi xmlns:a14="http://schemas.microsoft.com/office/drawing/2010/main" val="0"/>
              </a:ext>
            </a:extLst>
          </a:blip>
          <a:srcRect l="3481" r="7494" b="7062"/>
          <a:stretch>
            <a:fillRect/>
          </a:stretch>
        </p:blipFill>
        <p:spPr bwMode="auto">
          <a:xfrm>
            <a:off x="3897313" y="3816322"/>
            <a:ext cx="3098296" cy="2590800"/>
          </a:xfrm>
          <a:prstGeom prst="rect">
            <a:avLst/>
          </a:prstGeom>
          <a:noFill/>
          <a:ln>
            <a:noFill/>
          </a:ln>
          <a:effectLst/>
          <a:extLst>
            <a:ext uri="{909E8E84-426E-40dd-AFC4-6F175D3DCCD1}">
              <a14:hiddenFill xmlns:a14="http://schemas.microsoft.com/office/drawing/2010/main">
                <a:blipFill dpi="0" rotWithShape="0">
                  <a:blip/>
                  <a:srcRect l="3481" r="7494" b="706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6" name="Picture 6"/>
          <p:cNvPicPr>
            <a:picLocks noChangeAspect="1" noChangeArrowheads="1"/>
          </p:cNvPicPr>
          <p:nvPr/>
        </p:nvPicPr>
        <p:blipFill>
          <a:blip r:embed="rId7">
            <a:extLst>
              <a:ext uri="{28A0092B-C50C-407E-A947-70E740481C1C}">
                <a14:useLocalDpi xmlns:a14="http://schemas.microsoft.com/office/drawing/2010/main" val="0"/>
              </a:ext>
            </a:extLst>
          </a:blip>
          <a:srcRect l="4614" t="8386" r="15797" b="7031"/>
          <a:stretch>
            <a:fillRect/>
          </a:stretch>
        </p:blipFill>
        <p:spPr bwMode="auto">
          <a:xfrm>
            <a:off x="3973512" y="1530322"/>
            <a:ext cx="2914948" cy="2371738"/>
          </a:xfrm>
          <a:prstGeom prst="rect">
            <a:avLst/>
          </a:prstGeom>
          <a:noFill/>
          <a:ln>
            <a:noFill/>
          </a:ln>
          <a:effectLst/>
          <a:extLst>
            <a:ext uri="{909E8E84-426E-40dd-AFC4-6F175D3DCCD1}">
              <a14:hiddenFill xmlns:a14="http://schemas.microsoft.com/office/drawing/2010/main">
                <a:blipFill dpi="0" rotWithShape="0">
                  <a:blip/>
                  <a:srcRect l="4614" t="8386" r="15797" b="703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58" name="Rectangle 18"/>
          <p:cNvSpPr>
            <a:spLocks noChangeArrowheads="1"/>
          </p:cNvSpPr>
          <p:nvPr/>
        </p:nvSpPr>
        <p:spPr bwMode="auto">
          <a:xfrm>
            <a:off x="3973512" y="3587722"/>
            <a:ext cx="699508" cy="314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207" tIns="49604" rIns="99207" bIns="49604"/>
          <a:lstStyle/>
          <a:p>
            <a:pPr hangingPunct="1">
              <a:buClrTx/>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en-US" sz="1300" dirty="0">
                <a:solidFill>
                  <a:srgbClr val="000000"/>
                </a:solidFill>
                <a:latin typeface="Calibri" charset="0"/>
              </a:rPr>
              <a:t>1974</a:t>
            </a:r>
          </a:p>
        </p:txBody>
      </p:sp>
      <p:sp>
        <p:nvSpPr>
          <p:cNvPr id="35859" name="Rectangle 19"/>
          <p:cNvSpPr>
            <a:spLocks noChangeArrowheads="1"/>
          </p:cNvSpPr>
          <p:nvPr/>
        </p:nvSpPr>
        <p:spPr bwMode="auto">
          <a:xfrm>
            <a:off x="3897312" y="6178522"/>
            <a:ext cx="1046289" cy="344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207" tIns="49604" rIns="99207" bIns="49604"/>
          <a:lstStyle/>
          <a:p>
            <a:pPr hangingPunct="1">
              <a:buClrTx/>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en-US" sz="1300" dirty="0">
                <a:solidFill>
                  <a:srgbClr val="000000"/>
                </a:solidFill>
                <a:latin typeface="Calibri" charset="0"/>
              </a:rPr>
              <a:t>1995</a:t>
            </a:r>
          </a:p>
        </p:txBody>
      </p:sp>
      <p:sp>
        <p:nvSpPr>
          <p:cNvPr id="35862" name="Rectangle 22"/>
          <p:cNvSpPr>
            <a:spLocks noChangeArrowheads="1"/>
          </p:cNvSpPr>
          <p:nvPr/>
        </p:nvSpPr>
        <p:spPr bwMode="auto">
          <a:xfrm>
            <a:off x="7173912" y="3511522"/>
            <a:ext cx="1046289" cy="344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207" tIns="49604" rIns="99207" bIns="49604"/>
          <a:lstStyle/>
          <a:p>
            <a:pPr hangingPunct="1">
              <a:buClrTx/>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en-US" sz="1300" dirty="0">
                <a:solidFill>
                  <a:srgbClr val="000000"/>
                </a:solidFill>
                <a:latin typeface="Calibri" charset="0"/>
              </a:rPr>
              <a:t>2001</a:t>
            </a:r>
          </a:p>
        </p:txBody>
      </p:sp>
      <p:sp>
        <p:nvSpPr>
          <p:cNvPr id="35863" name="Rectangle 23"/>
          <p:cNvSpPr>
            <a:spLocks noChangeArrowheads="1"/>
          </p:cNvSpPr>
          <p:nvPr/>
        </p:nvSpPr>
        <p:spPr bwMode="auto">
          <a:xfrm>
            <a:off x="7097712" y="6026122"/>
            <a:ext cx="1046289" cy="344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207" tIns="49604" rIns="99207" bIns="49604"/>
          <a:lstStyle/>
          <a:p>
            <a:pPr hangingPunct="1">
              <a:buClrTx/>
              <a:tabLst>
                <a:tab pos="0" algn="l"/>
                <a:tab pos="493472" algn="l"/>
                <a:tab pos="988695" algn="l"/>
                <a:tab pos="1483916" algn="l"/>
                <a:tab pos="1979139" algn="l"/>
                <a:tab pos="2474360" algn="l"/>
                <a:tab pos="2969583" algn="l"/>
                <a:tab pos="3464804" algn="l"/>
                <a:tab pos="3960027" algn="l"/>
                <a:tab pos="4455249" algn="l"/>
                <a:tab pos="4950471" algn="l"/>
                <a:tab pos="5445693" algn="l"/>
                <a:tab pos="5940915" algn="l"/>
                <a:tab pos="6436137" algn="l"/>
                <a:tab pos="6931359" algn="l"/>
                <a:tab pos="7426581" algn="l"/>
                <a:tab pos="7921804" algn="l"/>
                <a:tab pos="8417025" algn="l"/>
                <a:tab pos="8912248" algn="l"/>
                <a:tab pos="9407469" algn="l"/>
                <a:tab pos="9902692" algn="l"/>
              </a:tabLst>
            </a:pPr>
            <a:r>
              <a:rPr lang="en-US" sz="1300" dirty="0">
                <a:solidFill>
                  <a:srgbClr val="000000"/>
                </a:solidFill>
                <a:latin typeface="Calibri" charset="0"/>
              </a:rPr>
              <a:t>2008</a:t>
            </a:r>
          </a:p>
        </p:txBody>
      </p:sp>
      <p:pic>
        <p:nvPicPr>
          <p:cNvPr id="35871" name="Picture 31"/>
          <p:cNvPicPr>
            <a:picLocks noChangeAspect="1" noChangeArrowheads="1"/>
          </p:cNvPicPr>
          <p:nvPr/>
        </p:nvPicPr>
        <p:blipFill>
          <a:blip r:embed="rId8">
            <a:extLst>
              <a:ext uri="{28A0092B-C50C-407E-A947-70E740481C1C}">
                <a14:useLocalDpi xmlns:a14="http://schemas.microsoft.com/office/drawing/2010/main" val="0"/>
              </a:ext>
            </a:extLst>
          </a:blip>
          <a:srcRect t="32985" b="3731"/>
          <a:stretch>
            <a:fillRect/>
          </a:stretch>
        </p:blipFill>
        <p:spPr bwMode="auto">
          <a:xfrm>
            <a:off x="5954712" y="3740122"/>
            <a:ext cx="900211" cy="163049"/>
          </a:xfrm>
          <a:prstGeom prst="rect">
            <a:avLst/>
          </a:prstGeom>
          <a:noFill/>
          <a:ln>
            <a:noFill/>
          </a:ln>
          <a:effectLst/>
          <a:extLst>
            <a:ext uri="{909E8E84-426E-40dd-AFC4-6F175D3DCCD1}">
              <a14:hiddenFill xmlns:a14="http://schemas.microsoft.com/office/drawing/2010/main">
                <a:blipFill dpi="0" rotWithShape="0">
                  <a:blip/>
                  <a:srcRect t="32985" b="373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5872" name="Group 32"/>
          <p:cNvGrpSpPr>
            <a:grpSpLocks/>
          </p:cNvGrpSpPr>
          <p:nvPr/>
        </p:nvGrpSpPr>
        <p:grpSpPr bwMode="auto">
          <a:xfrm>
            <a:off x="5878512" y="3587722"/>
            <a:ext cx="1097811" cy="197997"/>
            <a:chOff x="3358" y="1339"/>
            <a:chExt cx="554" cy="100"/>
          </a:xfrm>
        </p:grpSpPr>
        <p:sp>
          <p:nvSpPr>
            <p:cNvPr id="35873" name="AutoShape 33"/>
            <p:cNvSpPr>
              <a:spLocks noChangeArrowheads="1"/>
            </p:cNvSpPr>
            <p:nvPr/>
          </p:nvSpPr>
          <p:spPr bwMode="auto">
            <a:xfrm>
              <a:off x="3358" y="1339"/>
              <a:ext cx="509" cy="100"/>
            </a:xfrm>
            <a:prstGeom prst="roundRect">
              <a:avLst>
                <a:gd name="adj" fmla="val 10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874" name="Text Box 34"/>
            <p:cNvSpPr txBox="1">
              <a:spLocks noChangeArrowheads="1"/>
            </p:cNvSpPr>
            <p:nvPr/>
          </p:nvSpPr>
          <p:spPr bwMode="auto">
            <a:xfrm>
              <a:off x="3443" y="1339"/>
              <a:ext cx="469" cy="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a:lnSpc>
                  <a:spcPct val="84000"/>
                </a:lnSpc>
                <a:buClrTx/>
                <a:buFontTx/>
                <a:buNone/>
              </a:pPr>
              <a:r>
                <a:rPr lang="en-GB" sz="1000">
                  <a:solidFill>
                    <a:srgbClr val="000000"/>
                  </a:solidFill>
                  <a:cs typeface="MS Gothic" charset="0"/>
                </a:rPr>
                <a:t>0            200m</a:t>
              </a:r>
            </a:p>
          </p:txBody>
        </p:sp>
      </p:grpSp>
      <p:sp>
        <p:nvSpPr>
          <p:cNvPr id="17" name="Title 1"/>
          <p:cNvSpPr txBox="1">
            <a:spLocks/>
          </p:cNvSpPr>
          <p:nvPr/>
        </p:nvSpPr>
        <p:spPr>
          <a:xfrm>
            <a:off x="696912" y="350837"/>
            <a:ext cx="8920304" cy="916961"/>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a:lstStyle>
          <a:p>
            <a:pPr>
              <a:defRPr/>
            </a:pPr>
            <a:r>
              <a:rPr lang="en-US" b="1" dirty="0" smtClean="0">
                <a:solidFill>
                  <a:srgbClr val="000090"/>
                </a:solidFill>
              </a:rPr>
              <a:t>Rate of migration and transformation</a:t>
            </a:r>
            <a:endParaRPr lang="en-US" b="1" dirty="0">
              <a:solidFill>
                <a:srgbClr val="000090"/>
              </a:solidFill>
            </a:endParaRPr>
          </a:p>
        </p:txBody>
      </p:sp>
      <p:pic>
        <p:nvPicPr>
          <p:cNvPr id="23" name="Picture 4"/>
          <p:cNvPicPr>
            <a:picLocks noChangeAspect="1" noChangeArrowheads="1"/>
          </p:cNvPicPr>
          <p:nvPr/>
        </p:nvPicPr>
        <p:blipFill>
          <a:blip r:embed="rId9">
            <a:extLst>
              <a:ext uri="{28A0092B-C50C-407E-A947-70E740481C1C}">
                <a14:useLocalDpi xmlns:a14="http://schemas.microsoft.com/office/drawing/2010/main" val="0"/>
              </a:ext>
            </a:extLst>
          </a:blip>
          <a:srcRect l="1701" t="2452" r="1701" b="2452"/>
          <a:stretch>
            <a:fillRect/>
          </a:stretch>
        </p:blipFill>
        <p:spPr bwMode="auto">
          <a:xfrm>
            <a:off x="773111" y="1493837"/>
            <a:ext cx="2921605" cy="2133600"/>
          </a:xfrm>
          <a:prstGeom prst="rect">
            <a:avLst/>
          </a:prstGeom>
          <a:noFill/>
          <a:ln>
            <a:noFill/>
          </a:ln>
          <a:effectLst/>
          <a:extLst>
            <a:ext uri="{909E8E84-426E-40dd-AFC4-6F175D3DCCD1}">
              <a14:hiddenFill xmlns:a14="http://schemas.microsoft.com/office/drawing/2010/main">
                <a:blipFill dpi="0" rotWithShape="0">
                  <a:blip/>
                  <a:srcRect l="1701" t="2452" r="1701" b="245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 name="Picture 8" descr="rfpfig4crestevolution.jpg"/>
          <p:cNvPicPr>
            <a:picLocks noChangeAspect="1"/>
          </p:cNvPicPr>
          <p:nvPr/>
        </p:nvPicPr>
        <p:blipFill rotWithShape="1">
          <a:blip r:embed="rId10">
            <a:extLst>
              <a:ext uri="{28A0092B-C50C-407E-A947-70E740481C1C}">
                <a14:useLocalDpi xmlns:a14="http://schemas.microsoft.com/office/drawing/2010/main" val="0"/>
              </a:ext>
            </a:extLst>
          </a:blip>
          <a:srcRect l="10027" t="69225" r="73363" b="13152"/>
          <a:stretch/>
        </p:blipFill>
        <p:spPr bwMode="auto">
          <a:xfrm>
            <a:off x="544512" y="2803186"/>
            <a:ext cx="990600" cy="7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5026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l="3793" t="15073" r="3770" b="3796"/>
          <a:stretch>
            <a:fillRect/>
          </a:stretch>
        </p:blipFill>
        <p:spPr bwMode="auto">
          <a:xfrm>
            <a:off x="204764" y="1515435"/>
            <a:ext cx="5084065" cy="3457851"/>
          </a:xfrm>
          <a:prstGeom prst="rect">
            <a:avLst/>
          </a:prstGeom>
          <a:noFill/>
          <a:ln>
            <a:noFill/>
          </a:ln>
          <a:effectLst/>
          <a:extLst>
            <a:ext uri="{909E8E84-426E-40dd-AFC4-6F175D3DCCD1}">
              <a14:hiddenFill xmlns:a14="http://schemas.microsoft.com/office/drawing/2010/main">
                <a:blipFill dpi="0" rotWithShape="0">
                  <a:blip/>
                  <a:srcRect l="3793" t="15073" r="3770" b="379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1506" name="Group 2"/>
          <p:cNvGrpSpPr>
            <a:grpSpLocks/>
          </p:cNvGrpSpPr>
          <p:nvPr/>
        </p:nvGrpSpPr>
        <p:grpSpPr bwMode="auto">
          <a:xfrm>
            <a:off x="355273" y="5834252"/>
            <a:ext cx="4531030" cy="1210948"/>
            <a:chOff x="203" y="3334"/>
            <a:chExt cx="2589" cy="692"/>
          </a:xfrm>
        </p:grpSpPr>
        <p:sp>
          <p:nvSpPr>
            <p:cNvPr id="21507" name="AutoShape 3"/>
            <p:cNvSpPr>
              <a:spLocks noChangeArrowheads="1"/>
            </p:cNvSpPr>
            <p:nvPr/>
          </p:nvSpPr>
          <p:spPr bwMode="auto">
            <a:xfrm>
              <a:off x="203" y="3334"/>
              <a:ext cx="2568" cy="592"/>
            </a:xfrm>
            <a:prstGeom prst="roundRect">
              <a:avLst>
                <a:gd name="adj" fmla="val 16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08" name="Text Box 4"/>
            <p:cNvSpPr txBox="1">
              <a:spLocks noChangeArrowheads="1"/>
            </p:cNvSpPr>
            <p:nvPr/>
          </p:nvSpPr>
          <p:spPr bwMode="auto">
            <a:xfrm>
              <a:off x="224" y="3379"/>
              <a:ext cx="2568" cy="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3607"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9pPr>
            </a:lstStyle>
            <a:p>
              <a:pPr>
                <a:lnSpc>
                  <a:spcPct val="93000"/>
                </a:lnSpc>
              </a:pPr>
              <a:r>
                <a:rPr lang="en-US" sz="1800" dirty="0">
                  <a:latin typeface="+mn-lt"/>
                  <a:cs typeface="Times New Roman" charset="0"/>
                </a:rPr>
                <a:t>As the dune migrates it loses sand on </a:t>
              </a:r>
            </a:p>
            <a:p>
              <a:pPr>
                <a:lnSpc>
                  <a:spcPct val="94000"/>
                </a:lnSpc>
              </a:pPr>
              <a:r>
                <a:rPr lang="en-US" sz="1800" dirty="0">
                  <a:latin typeface="+mn-lt"/>
                  <a:cs typeface="Times New Roman" charset="0"/>
                </a:rPr>
                <a:t>windward side and gains it at leeward side.</a:t>
              </a:r>
            </a:p>
            <a:p>
              <a:pPr>
                <a:lnSpc>
                  <a:spcPct val="94000"/>
                </a:lnSpc>
              </a:pPr>
              <a:r>
                <a:rPr lang="en-US" sz="1800" dirty="0">
                  <a:latin typeface="+mn-lt"/>
                  <a:cs typeface="Times New Roman" charset="0"/>
                </a:rPr>
                <a:t>The sand stays within the park except for </a:t>
              </a:r>
            </a:p>
            <a:p>
              <a:pPr>
                <a:lnSpc>
                  <a:spcPct val="94000"/>
                </a:lnSpc>
              </a:pPr>
              <a:r>
                <a:rPr lang="en-US" sz="1800" dirty="0">
                  <a:latin typeface="+mn-lt"/>
                  <a:cs typeface="Times New Roman" charset="0"/>
                </a:rPr>
                <a:t>areas where the dune reached its borders.</a:t>
              </a:r>
            </a:p>
          </p:txBody>
        </p:sp>
      </p:grpSp>
      <p:sp>
        <p:nvSpPr>
          <p:cNvPr id="21509" name="Line 5"/>
          <p:cNvSpPr>
            <a:spLocks noChangeShapeType="1"/>
          </p:cNvSpPr>
          <p:nvPr/>
        </p:nvSpPr>
        <p:spPr bwMode="auto">
          <a:xfrm>
            <a:off x="817302" y="1895170"/>
            <a:ext cx="743796" cy="1749"/>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endParaRPr lang="en-US"/>
          </a:p>
        </p:txBody>
      </p:sp>
      <p:grpSp>
        <p:nvGrpSpPr>
          <p:cNvPr id="21510" name="Group 6"/>
          <p:cNvGrpSpPr>
            <a:grpSpLocks/>
          </p:cNvGrpSpPr>
          <p:nvPr/>
        </p:nvGrpSpPr>
        <p:grpSpPr bwMode="auto">
          <a:xfrm>
            <a:off x="1050066" y="1833922"/>
            <a:ext cx="180262" cy="262489"/>
            <a:chOff x="600" y="1048"/>
            <a:chExt cx="103" cy="150"/>
          </a:xfrm>
        </p:grpSpPr>
        <p:grpSp>
          <p:nvGrpSpPr>
            <p:cNvPr id="21511" name="Group 7"/>
            <p:cNvGrpSpPr>
              <a:grpSpLocks/>
            </p:cNvGrpSpPr>
            <p:nvPr/>
          </p:nvGrpSpPr>
          <p:grpSpPr bwMode="auto">
            <a:xfrm>
              <a:off x="600" y="1048"/>
              <a:ext cx="103" cy="150"/>
              <a:chOff x="600" y="1048"/>
              <a:chExt cx="103" cy="150"/>
            </a:xfrm>
          </p:grpSpPr>
          <p:sp>
            <p:nvSpPr>
              <p:cNvPr id="21512" name="AutoShape 8"/>
              <p:cNvSpPr>
                <a:spLocks noChangeArrowheads="1"/>
              </p:cNvSpPr>
              <p:nvPr/>
            </p:nvSpPr>
            <p:spPr bwMode="auto">
              <a:xfrm>
                <a:off x="600" y="1048"/>
                <a:ext cx="104" cy="137"/>
              </a:xfrm>
              <a:prstGeom prst="roundRect">
                <a:avLst>
                  <a:gd name="adj" fmla="val 958"/>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13" name="Text Box 9"/>
              <p:cNvSpPr txBox="1">
                <a:spLocks noChangeArrowheads="1"/>
              </p:cNvSpPr>
              <p:nvPr/>
            </p:nvSpPr>
            <p:spPr bwMode="auto">
              <a:xfrm>
                <a:off x="600" y="1048"/>
                <a:ext cx="104"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2255"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9pPr>
              </a:lstStyle>
              <a:p>
                <a:pPr>
                  <a:lnSpc>
                    <a:spcPct val="84000"/>
                  </a:lnSpc>
                </a:pPr>
                <a:r>
                  <a:rPr lang="en-US" sz="1800">
                    <a:latin typeface="Lucida Grande" charset="0"/>
                    <a:cs typeface="Lucida Grande" charset="0"/>
                  </a:rPr>
                  <a:t>N</a:t>
                </a:r>
              </a:p>
            </p:txBody>
          </p:sp>
        </p:grpSp>
      </p:grpSp>
      <p:sp>
        <p:nvSpPr>
          <p:cNvPr id="21514" name="AutoShape 10"/>
          <p:cNvSpPr>
            <a:spLocks noChangeArrowheads="1"/>
          </p:cNvSpPr>
          <p:nvPr/>
        </p:nvSpPr>
        <p:spPr bwMode="auto">
          <a:xfrm>
            <a:off x="481281" y="5445766"/>
            <a:ext cx="222263" cy="134745"/>
          </a:xfrm>
          <a:prstGeom prst="roundRect">
            <a:avLst>
              <a:gd name="adj" fmla="val 1315"/>
            </a:avLst>
          </a:prstGeom>
          <a:solidFill>
            <a:srgbClr val="97294C"/>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endParaRPr lang="en-US"/>
          </a:p>
        </p:txBody>
      </p:sp>
      <p:sp>
        <p:nvSpPr>
          <p:cNvPr id="21515" name="AutoShape 11"/>
          <p:cNvSpPr>
            <a:spLocks noChangeArrowheads="1"/>
          </p:cNvSpPr>
          <p:nvPr/>
        </p:nvSpPr>
        <p:spPr bwMode="auto">
          <a:xfrm>
            <a:off x="490031" y="5183277"/>
            <a:ext cx="208263" cy="134745"/>
          </a:xfrm>
          <a:prstGeom prst="roundRect">
            <a:avLst>
              <a:gd name="adj" fmla="val 1315"/>
            </a:avLst>
          </a:prstGeom>
          <a:solidFill>
            <a:srgbClr val="FCC814"/>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endParaRPr lang="en-US"/>
          </a:p>
        </p:txBody>
      </p:sp>
      <p:grpSp>
        <p:nvGrpSpPr>
          <p:cNvPr id="21516" name="Group 12"/>
          <p:cNvGrpSpPr>
            <a:grpSpLocks/>
          </p:cNvGrpSpPr>
          <p:nvPr/>
        </p:nvGrpSpPr>
        <p:grpSpPr bwMode="auto">
          <a:xfrm>
            <a:off x="868054" y="5113280"/>
            <a:ext cx="3470466" cy="561726"/>
            <a:chOff x="496" y="2922"/>
            <a:chExt cx="1983" cy="321"/>
          </a:xfrm>
        </p:grpSpPr>
        <p:sp>
          <p:nvSpPr>
            <p:cNvPr id="21517" name="AutoShape 13"/>
            <p:cNvSpPr>
              <a:spLocks noChangeArrowheads="1"/>
            </p:cNvSpPr>
            <p:nvPr/>
          </p:nvSpPr>
          <p:spPr bwMode="auto">
            <a:xfrm>
              <a:off x="496" y="2922"/>
              <a:ext cx="1984" cy="304"/>
            </a:xfrm>
            <a:prstGeom prst="roundRect">
              <a:avLst>
                <a:gd name="adj" fmla="val 32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18" name="Text Box 14"/>
            <p:cNvSpPr txBox="1">
              <a:spLocks noChangeArrowheads="1"/>
            </p:cNvSpPr>
            <p:nvPr/>
          </p:nvSpPr>
          <p:spPr bwMode="auto">
            <a:xfrm>
              <a:off x="496" y="2922"/>
              <a:ext cx="1984" cy="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3607"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9pPr>
            </a:lstStyle>
            <a:p>
              <a:pPr>
                <a:lnSpc>
                  <a:spcPct val="93000"/>
                </a:lnSpc>
              </a:pPr>
              <a:r>
                <a:rPr lang="en-US" sz="2000" dirty="0">
                  <a:latin typeface="+mn-lt"/>
                  <a:cs typeface="Times New Roman" charset="0"/>
                </a:rPr>
                <a:t>1974: peak </a:t>
              </a:r>
              <a:r>
                <a:rPr lang="en-US" sz="2000" dirty="0" smtClean="0">
                  <a:latin typeface="+mn-lt"/>
                  <a:cs typeface="Times New Roman" charset="0"/>
                </a:rPr>
                <a:t>at 42 m</a:t>
              </a:r>
              <a:endParaRPr lang="en-US" sz="2000" dirty="0">
                <a:latin typeface="+mn-lt"/>
                <a:cs typeface="Times New Roman" charset="0"/>
              </a:endParaRPr>
            </a:p>
            <a:p>
              <a:pPr>
                <a:lnSpc>
                  <a:spcPct val="94000"/>
                </a:lnSpc>
              </a:pPr>
              <a:r>
                <a:rPr lang="en-US" sz="2000" dirty="0">
                  <a:latin typeface="+mn-lt"/>
                  <a:cs typeface="Times New Roman" charset="0"/>
                </a:rPr>
                <a:t>2001: peak </a:t>
              </a:r>
              <a:r>
                <a:rPr lang="en-US" sz="2000" dirty="0" smtClean="0">
                  <a:latin typeface="+mn-lt"/>
                  <a:cs typeface="Times New Roman" charset="0"/>
                </a:rPr>
                <a:t>at 23 m</a:t>
              </a:r>
              <a:endParaRPr lang="en-US" sz="2000" dirty="0">
                <a:latin typeface="+mn-lt"/>
                <a:cs typeface="Times New Roman" charset="0"/>
              </a:endParaRPr>
            </a:p>
          </p:txBody>
        </p:sp>
      </p:grpSp>
      <p:pic>
        <p:nvPicPr>
          <p:cNvPr id="21519" name="Picture 15"/>
          <p:cNvPicPr>
            <a:picLocks noChangeAspect="1" noChangeArrowheads="1"/>
          </p:cNvPicPr>
          <p:nvPr/>
        </p:nvPicPr>
        <p:blipFill>
          <a:blip r:embed="rId4">
            <a:extLst>
              <a:ext uri="{28A0092B-C50C-407E-A947-70E740481C1C}">
                <a14:useLocalDpi xmlns:a14="http://schemas.microsoft.com/office/drawing/2010/main" val="0"/>
              </a:ext>
            </a:extLst>
          </a:blip>
          <a:srcRect l="7579" t="22554" r="3690" b="11136"/>
          <a:stretch>
            <a:fillRect/>
          </a:stretch>
        </p:blipFill>
        <p:spPr bwMode="auto">
          <a:xfrm>
            <a:off x="5465589" y="5442266"/>
            <a:ext cx="4354270" cy="1303695"/>
          </a:xfrm>
          <a:prstGeom prst="rect">
            <a:avLst/>
          </a:prstGeom>
          <a:noFill/>
          <a:ln>
            <a:noFill/>
          </a:ln>
          <a:effectLst/>
          <a:extLst>
            <a:ext uri="{909E8E84-426E-40dd-AFC4-6F175D3DCCD1}">
              <a14:hiddenFill xmlns:a14="http://schemas.microsoft.com/office/drawing/2010/main">
                <a:blipFill dpi="0" rotWithShape="0">
                  <a:blip/>
                  <a:srcRect l="7579" t="22554" r="3690" b="1113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20" name="Picture 16"/>
          <p:cNvPicPr>
            <a:picLocks noChangeAspect="1" noChangeArrowheads="1"/>
          </p:cNvPicPr>
          <p:nvPr/>
        </p:nvPicPr>
        <p:blipFill>
          <a:blip r:embed="rId5">
            <a:extLst>
              <a:ext uri="{28A0092B-C50C-407E-A947-70E740481C1C}">
                <a14:useLocalDpi xmlns:a14="http://schemas.microsoft.com/office/drawing/2010/main" val="0"/>
              </a:ext>
            </a:extLst>
          </a:blip>
          <a:srcRect l="11346" t="22575" b="15297"/>
          <a:stretch>
            <a:fillRect/>
          </a:stretch>
        </p:blipFill>
        <p:spPr bwMode="auto">
          <a:xfrm>
            <a:off x="5446338" y="4353813"/>
            <a:ext cx="4219512" cy="1203948"/>
          </a:xfrm>
          <a:prstGeom prst="rect">
            <a:avLst/>
          </a:prstGeom>
          <a:noFill/>
          <a:ln>
            <a:noFill/>
          </a:ln>
          <a:effectLst/>
          <a:extLst>
            <a:ext uri="{909E8E84-426E-40dd-AFC4-6F175D3DCCD1}">
              <a14:hiddenFill xmlns:a14="http://schemas.microsoft.com/office/drawing/2010/main">
                <a:blipFill dpi="0" rotWithShape="0">
                  <a:blip/>
                  <a:srcRect l="11346" t="22575" b="1529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21" name="Picture 17"/>
          <p:cNvPicPr>
            <a:picLocks noChangeAspect="1" noChangeArrowheads="1"/>
          </p:cNvPicPr>
          <p:nvPr/>
        </p:nvPicPr>
        <p:blipFill>
          <a:blip r:embed="rId6">
            <a:extLst>
              <a:ext uri="{28A0092B-C50C-407E-A947-70E740481C1C}">
                <a14:useLocalDpi xmlns:a14="http://schemas.microsoft.com/office/drawing/2010/main" val="0"/>
              </a:ext>
            </a:extLst>
          </a:blip>
          <a:srcRect l="7571" t="22569" b="14986"/>
          <a:stretch>
            <a:fillRect/>
          </a:stretch>
        </p:blipFill>
        <p:spPr bwMode="auto">
          <a:xfrm>
            <a:off x="5295829" y="3071119"/>
            <a:ext cx="4560783" cy="1415689"/>
          </a:xfrm>
          <a:prstGeom prst="rect">
            <a:avLst/>
          </a:prstGeom>
          <a:noFill/>
          <a:ln>
            <a:noFill/>
          </a:ln>
          <a:effectLst/>
          <a:extLst>
            <a:ext uri="{909E8E84-426E-40dd-AFC4-6F175D3DCCD1}">
              <a14:hiddenFill xmlns:a14="http://schemas.microsoft.com/office/drawing/2010/main">
                <a:blipFill dpi="0" rotWithShape="0">
                  <a:blip/>
                  <a:srcRect l="7571" t="22569" b="1498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22" name="Picture 18"/>
          <p:cNvPicPr>
            <a:picLocks noChangeAspect="1" noChangeArrowheads="1"/>
          </p:cNvPicPr>
          <p:nvPr/>
        </p:nvPicPr>
        <p:blipFill>
          <a:blip r:embed="rId7">
            <a:extLst>
              <a:ext uri="{28A0092B-C50C-407E-A947-70E740481C1C}">
                <a14:useLocalDpi xmlns:a14="http://schemas.microsoft.com/office/drawing/2010/main" val="0"/>
              </a:ext>
            </a:extLst>
          </a:blip>
          <a:srcRect l="7561" t="22554" r="127" b="14993"/>
          <a:stretch>
            <a:fillRect/>
          </a:stretch>
        </p:blipFill>
        <p:spPr bwMode="auto">
          <a:xfrm>
            <a:off x="5267827" y="1889919"/>
            <a:ext cx="4594035" cy="1342193"/>
          </a:xfrm>
          <a:prstGeom prst="rect">
            <a:avLst/>
          </a:prstGeom>
          <a:noFill/>
          <a:ln>
            <a:noFill/>
          </a:ln>
          <a:effectLst/>
          <a:extLst>
            <a:ext uri="{909E8E84-426E-40dd-AFC4-6F175D3DCCD1}">
              <a14:hiddenFill xmlns:a14="http://schemas.microsoft.com/office/drawing/2010/main">
                <a:blipFill dpi="0" rotWithShape="0">
                  <a:blip/>
                  <a:srcRect l="7561" t="22554" r="127" b="1499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23" name="Line 19"/>
          <p:cNvSpPr>
            <a:spLocks noChangeShapeType="1"/>
          </p:cNvSpPr>
          <p:nvPr/>
        </p:nvSpPr>
        <p:spPr bwMode="auto">
          <a:xfrm flipV="1">
            <a:off x="1974122" y="2763132"/>
            <a:ext cx="2548158" cy="136494"/>
          </a:xfrm>
          <a:prstGeom prst="line">
            <a:avLst/>
          </a:prstGeom>
          <a:noFill/>
          <a:ln w="936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endParaRPr lang="en-US"/>
          </a:p>
        </p:txBody>
      </p:sp>
      <p:sp>
        <p:nvSpPr>
          <p:cNvPr id="21524" name="Line 20"/>
          <p:cNvSpPr>
            <a:spLocks noChangeShapeType="1"/>
          </p:cNvSpPr>
          <p:nvPr/>
        </p:nvSpPr>
        <p:spPr bwMode="auto">
          <a:xfrm flipV="1">
            <a:off x="1968873" y="2500644"/>
            <a:ext cx="2548158" cy="136494"/>
          </a:xfrm>
          <a:prstGeom prst="line">
            <a:avLst/>
          </a:prstGeom>
          <a:noFill/>
          <a:ln w="936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endParaRPr lang="en-US"/>
          </a:p>
        </p:txBody>
      </p:sp>
      <p:sp>
        <p:nvSpPr>
          <p:cNvPr id="21525" name="Line 21"/>
          <p:cNvSpPr>
            <a:spLocks noChangeShapeType="1"/>
          </p:cNvSpPr>
          <p:nvPr/>
        </p:nvSpPr>
        <p:spPr bwMode="auto">
          <a:xfrm flipV="1">
            <a:off x="1968873" y="2388648"/>
            <a:ext cx="2548158" cy="136494"/>
          </a:xfrm>
          <a:prstGeom prst="line">
            <a:avLst/>
          </a:prstGeom>
          <a:noFill/>
          <a:ln w="936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endParaRPr lang="en-US"/>
          </a:p>
        </p:txBody>
      </p:sp>
      <p:sp>
        <p:nvSpPr>
          <p:cNvPr id="21526" name="Line 22"/>
          <p:cNvSpPr>
            <a:spLocks noChangeShapeType="1"/>
          </p:cNvSpPr>
          <p:nvPr/>
        </p:nvSpPr>
        <p:spPr bwMode="auto">
          <a:xfrm flipV="1">
            <a:off x="1968873" y="3692342"/>
            <a:ext cx="2548158" cy="136494"/>
          </a:xfrm>
          <a:prstGeom prst="line">
            <a:avLst/>
          </a:prstGeom>
          <a:noFill/>
          <a:ln w="936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endParaRPr lang="en-US"/>
          </a:p>
        </p:txBody>
      </p:sp>
      <p:sp>
        <p:nvSpPr>
          <p:cNvPr id="21527" name="Line 23"/>
          <p:cNvSpPr>
            <a:spLocks noChangeShapeType="1"/>
          </p:cNvSpPr>
          <p:nvPr/>
        </p:nvSpPr>
        <p:spPr bwMode="auto">
          <a:xfrm flipV="1">
            <a:off x="1968873" y="2133159"/>
            <a:ext cx="2548158" cy="136494"/>
          </a:xfrm>
          <a:prstGeom prst="line">
            <a:avLst/>
          </a:prstGeom>
          <a:noFill/>
          <a:ln w="9360">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endParaRPr lang="en-US"/>
          </a:p>
        </p:txBody>
      </p:sp>
      <p:grpSp>
        <p:nvGrpSpPr>
          <p:cNvPr id="21528" name="Group 24"/>
          <p:cNvGrpSpPr>
            <a:grpSpLocks/>
          </p:cNvGrpSpPr>
          <p:nvPr/>
        </p:nvGrpSpPr>
        <p:grpSpPr bwMode="auto">
          <a:xfrm>
            <a:off x="6823674" y="2631887"/>
            <a:ext cx="866303" cy="489979"/>
            <a:chOff x="3899" y="1504"/>
            <a:chExt cx="495" cy="280"/>
          </a:xfrm>
        </p:grpSpPr>
        <p:grpSp>
          <p:nvGrpSpPr>
            <p:cNvPr id="21529" name="Group 25"/>
            <p:cNvGrpSpPr>
              <a:grpSpLocks/>
            </p:cNvGrpSpPr>
            <p:nvPr/>
          </p:nvGrpSpPr>
          <p:grpSpPr bwMode="auto">
            <a:xfrm>
              <a:off x="3899" y="1504"/>
              <a:ext cx="495" cy="280"/>
              <a:chOff x="3899" y="1504"/>
              <a:chExt cx="495" cy="280"/>
            </a:xfrm>
          </p:grpSpPr>
          <p:sp>
            <p:nvSpPr>
              <p:cNvPr id="21530" name="AutoShape 26"/>
              <p:cNvSpPr>
                <a:spLocks noChangeArrowheads="1"/>
              </p:cNvSpPr>
              <p:nvPr/>
            </p:nvSpPr>
            <p:spPr bwMode="auto">
              <a:xfrm>
                <a:off x="3899" y="1504"/>
                <a:ext cx="496" cy="264"/>
              </a:xfrm>
              <a:prstGeom prst="roundRect">
                <a:avLst>
                  <a:gd name="adj" fmla="val 37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31" name="Text Box 27"/>
              <p:cNvSpPr txBox="1">
                <a:spLocks noChangeArrowheads="1"/>
              </p:cNvSpPr>
              <p:nvPr/>
            </p:nvSpPr>
            <p:spPr bwMode="auto">
              <a:xfrm>
                <a:off x="3899" y="1504"/>
                <a:ext cx="496"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024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9pPr>
              </a:lstStyle>
              <a:p>
                <a:pPr>
                  <a:lnSpc>
                    <a:spcPct val="85000"/>
                  </a:lnSpc>
                </a:pPr>
                <a:r>
                  <a:rPr lang="en-US" sz="1400" dirty="0">
                    <a:latin typeface="+mn-lt"/>
                    <a:cs typeface="Lucida Grande" charset="0"/>
                  </a:rPr>
                  <a:t>sand</a:t>
                </a:r>
              </a:p>
              <a:p>
                <a:pPr>
                  <a:lnSpc>
                    <a:spcPct val="85000"/>
                  </a:lnSpc>
                </a:pPr>
                <a:r>
                  <a:rPr lang="en-US" sz="1400" dirty="0">
                    <a:latin typeface="+mn-lt"/>
                    <a:cs typeface="Lucida Grande" charset="0"/>
                  </a:rPr>
                  <a:t>gained</a:t>
                </a:r>
                <a:r>
                  <a:rPr lang="en-US" sz="1800" dirty="0">
                    <a:latin typeface="Lucida Grande" charset="0"/>
                    <a:cs typeface="Lucida Grande" charset="0"/>
                  </a:rPr>
                  <a:t> </a:t>
                </a:r>
              </a:p>
            </p:txBody>
          </p:sp>
        </p:grpSp>
      </p:grpSp>
      <p:grpSp>
        <p:nvGrpSpPr>
          <p:cNvPr id="21532" name="Group 28"/>
          <p:cNvGrpSpPr>
            <a:grpSpLocks/>
          </p:cNvGrpSpPr>
          <p:nvPr/>
        </p:nvGrpSpPr>
        <p:grpSpPr bwMode="auto">
          <a:xfrm>
            <a:off x="7686477" y="2708884"/>
            <a:ext cx="782299" cy="262489"/>
            <a:chOff x="4392" y="1548"/>
            <a:chExt cx="447" cy="150"/>
          </a:xfrm>
        </p:grpSpPr>
        <p:grpSp>
          <p:nvGrpSpPr>
            <p:cNvPr id="21533" name="Group 29"/>
            <p:cNvGrpSpPr>
              <a:grpSpLocks/>
            </p:cNvGrpSpPr>
            <p:nvPr/>
          </p:nvGrpSpPr>
          <p:grpSpPr bwMode="auto">
            <a:xfrm>
              <a:off x="4392" y="1548"/>
              <a:ext cx="447" cy="150"/>
              <a:chOff x="4392" y="1548"/>
              <a:chExt cx="447" cy="150"/>
            </a:xfrm>
          </p:grpSpPr>
          <p:sp>
            <p:nvSpPr>
              <p:cNvPr id="21534" name="AutoShape 30"/>
              <p:cNvSpPr>
                <a:spLocks noChangeArrowheads="1"/>
              </p:cNvSpPr>
              <p:nvPr/>
            </p:nvSpPr>
            <p:spPr bwMode="auto">
              <a:xfrm>
                <a:off x="4392" y="1548"/>
                <a:ext cx="448" cy="137"/>
              </a:xfrm>
              <a:prstGeom prst="roundRect">
                <a:avLst>
                  <a:gd name="adj" fmla="val 73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35" name="Text Box 31"/>
              <p:cNvSpPr txBox="1">
                <a:spLocks noChangeArrowheads="1"/>
              </p:cNvSpPr>
              <p:nvPr/>
            </p:nvSpPr>
            <p:spPr bwMode="auto">
              <a:xfrm>
                <a:off x="4392" y="1548"/>
                <a:ext cx="448"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024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9pPr>
              </a:lstStyle>
              <a:p>
                <a:pPr>
                  <a:lnSpc>
                    <a:spcPct val="85000"/>
                  </a:lnSpc>
                </a:pPr>
                <a:r>
                  <a:rPr lang="en-US" sz="1400" dirty="0">
                    <a:latin typeface="+mn-lt"/>
                    <a:cs typeface="Lucida Grande" charset="0"/>
                  </a:rPr>
                  <a:t>stable </a:t>
                </a:r>
              </a:p>
            </p:txBody>
          </p:sp>
        </p:grpSp>
      </p:grpSp>
      <p:grpSp>
        <p:nvGrpSpPr>
          <p:cNvPr id="21536" name="Group 32"/>
          <p:cNvGrpSpPr>
            <a:grpSpLocks/>
          </p:cNvGrpSpPr>
          <p:nvPr/>
        </p:nvGrpSpPr>
        <p:grpSpPr bwMode="auto">
          <a:xfrm>
            <a:off x="7936787" y="2211906"/>
            <a:ext cx="1221438" cy="612474"/>
            <a:chOff x="4560" y="1264"/>
            <a:chExt cx="392" cy="350"/>
          </a:xfrm>
        </p:grpSpPr>
        <p:grpSp>
          <p:nvGrpSpPr>
            <p:cNvPr id="21537" name="Group 33"/>
            <p:cNvGrpSpPr>
              <a:grpSpLocks/>
            </p:cNvGrpSpPr>
            <p:nvPr/>
          </p:nvGrpSpPr>
          <p:grpSpPr bwMode="auto">
            <a:xfrm>
              <a:off x="4560" y="1264"/>
              <a:ext cx="392" cy="350"/>
              <a:chOff x="4560" y="1264"/>
              <a:chExt cx="392" cy="350"/>
            </a:xfrm>
          </p:grpSpPr>
          <p:sp>
            <p:nvSpPr>
              <p:cNvPr id="21538" name="AutoShape 34"/>
              <p:cNvSpPr>
                <a:spLocks noChangeArrowheads="1"/>
              </p:cNvSpPr>
              <p:nvPr/>
            </p:nvSpPr>
            <p:spPr bwMode="auto">
              <a:xfrm>
                <a:off x="4592" y="1264"/>
                <a:ext cx="360" cy="264"/>
              </a:xfrm>
              <a:prstGeom prst="roundRect">
                <a:avLst>
                  <a:gd name="adj" fmla="val 37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39" name="Text Box 35"/>
              <p:cNvSpPr txBox="1">
                <a:spLocks noChangeArrowheads="1"/>
              </p:cNvSpPr>
              <p:nvPr/>
            </p:nvSpPr>
            <p:spPr bwMode="auto">
              <a:xfrm>
                <a:off x="4560" y="1333"/>
                <a:ext cx="360"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024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0"/>
                    <a:cs typeface="MS Gothic" charset="0"/>
                  </a:defRPr>
                </a:lvl9pPr>
              </a:lstStyle>
              <a:p>
                <a:pPr>
                  <a:lnSpc>
                    <a:spcPct val="85000"/>
                  </a:lnSpc>
                </a:pPr>
                <a:r>
                  <a:rPr lang="en-US" sz="1400" dirty="0" smtClean="0">
                    <a:latin typeface="+mn-lt"/>
                    <a:cs typeface="Lucida Grande" charset="0"/>
                  </a:rPr>
                  <a:t>sand lost</a:t>
                </a:r>
                <a:endParaRPr lang="en-US" sz="1400" dirty="0">
                  <a:latin typeface="+mn-lt"/>
                  <a:cs typeface="Lucida Grande" charset="0"/>
                </a:endParaRPr>
              </a:p>
            </p:txBody>
          </p:sp>
        </p:grpSp>
      </p:grpSp>
      <p:pic>
        <p:nvPicPr>
          <p:cNvPr id="21540" name="Picture 36"/>
          <p:cNvPicPr>
            <a:picLocks noChangeAspect="1" noChangeArrowheads="1"/>
          </p:cNvPicPr>
          <p:nvPr/>
        </p:nvPicPr>
        <p:blipFill>
          <a:blip r:embed="rId8">
            <a:extLst>
              <a:ext uri="{28A0092B-C50C-407E-A947-70E740481C1C}">
                <a14:useLocalDpi xmlns:a14="http://schemas.microsoft.com/office/drawing/2010/main" val="0"/>
              </a:ext>
            </a:extLst>
          </a:blip>
          <a:srcRect l="11354" t="29514" b="19266"/>
          <a:stretch>
            <a:fillRect/>
          </a:stretch>
        </p:blipFill>
        <p:spPr bwMode="auto">
          <a:xfrm>
            <a:off x="5329082" y="1021957"/>
            <a:ext cx="4483778" cy="1097203"/>
          </a:xfrm>
          <a:prstGeom prst="rect">
            <a:avLst/>
          </a:prstGeom>
          <a:noFill/>
          <a:ln>
            <a:noFill/>
          </a:ln>
          <a:effectLst/>
          <a:extLst>
            <a:ext uri="{909E8E84-426E-40dd-AFC4-6F175D3DCCD1}">
              <a14:hiddenFill xmlns:a14="http://schemas.microsoft.com/office/drawing/2010/main">
                <a:blipFill dpi="0" rotWithShape="0">
                  <a:blip/>
                  <a:srcRect l="11354" t="29514" b="1926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1541" name="Group 37"/>
          <p:cNvGrpSpPr>
            <a:grpSpLocks/>
          </p:cNvGrpSpPr>
          <p:nvPr/>
        </p:nvGrpSpPr>
        <p:grpSpPr bwMode="auto">
          <a:xfrm>
            <a:off x="1736108" y="2049162"/>
            <a:ext cx="236265" cy="334235"/>
            <a:chOff x="992" y="1171"/>
            <a:chExt cx="135" cy="191"/>
          </a:xfrm>
        </p:grpSpPr>
        <p:grpSp>
          <p:nvGrpSpPr>
            <p:cNvPr id="21542" name="Group 38"/>
            <p:cNvGrpSpPr>
              <a:grpSpLocks/>
            </p:cNvGrpSpPr>
            <p:nvPr/>
          </p:nvGrpSpPr>
          <p:grpSpPr bwMode="auto">
            <a:xfrm>
              <a:off x="992" y="1171"/>
              <a:ext cx="135" cy="191"/>
              <a:chOff x="992" y="1171"/>
              <a:chExt cx="135" cy="191"/>
            </a:xfrm>
          </p:grpSpPr>
          <p:sp>
            <p:nvSpPr>
              <p:cNvPr id="21543" name="AutoShape 39"/>
              <p:cNvSpPr>
                <a:spLocks noChangeArrowheads="1"/>
              </p:cNvSpPr>
              <p:nvPr/>
            </p:nvSpPr>
            <p:spPr bwMode="auto">
              <a:xfrm>
                <a:off x="992" y="1171"/>
                <a:ext cx="136" cy="192"/>
              </a:xfrm>
              <a:prstGeom prst="roundRect">
                <a:avLst>
                  <a:gd name="adj" fmla="val 73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44" name="Text Box 40"/>
              <p:cNvSpPr txBox="1">
                <a:spLocks noChangeArrowheads="1"/>
              </p:cNvSpPr>
              <p:nvPr/>
            </p:nvSpPr>
            <p:spPr bwMode="auto">
              <a:xfrm>
                <a:off x="992" y="1171"/>
                <a:ext cx="13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8063" rIns="28080" bIns="0"/>
              <a:lstStyle>
                <a:lvl1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1pPr>
                <a:lvl2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2pPr>
                <a:lvl3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3pPr>
                <a:lvl4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4pPr>
                <a:lvl5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9pPr>
              </a:lstStyle>
              <a:p>
                <a:pPr>
                  <a:lnSpc>
                    <a:spcPct val="96000"/>
                  </a:lnSpc>
                </a:pPr>
                <a:r>
                  <a:rPr lang="en-US" sz="1800">
                    <a:latin typeface="Lucida Grande" charset="0"/>
                    <a:cs typeface="Lucida Grande" charset="0"/>
                  </a:rPr>
                  <a:t>a</a:t>
                </a:r>
              </a:p>
            </p:txBody>
          </p:sp>
        </p:grpSp>
      </p:grpSp>
      <p:grpSp>
        <p:nvGrpSpPr>
          <p:cNvPr id="21545" name="Group 41"/>
          <p:cNvGrpSpPr>
            <a:grpSpLocks/>
          </p:cNvGrpSpPr>
          <p:nvPr/>
        </p:nvGrpSpPr>
        <p:grpSpPr bwMode="auto">
          <a:xfrm>
            <a:off x="1736108" y="2281903"/>
            <a:ext cx="259016" cy="334236"/>
            <a:chOff x="992" y="1304"/>
            <a:chExt cx="148" cy="191"/>
          </a:xfrm>
        </p:grpSpPr>
        <p:grpSp>
          <p:nvGrpSpPr>
            <p:cNvPr id="21546" name="Group 42"/>
            <p:cNvGrpSpPr>
              <a:grpSpLocks/>
            </p:cNvGrpSpPr>
            <p:nvPr/>
          </p:nvGrpSpPr>
          <p:grpSpPr bwMode="auto">
            <a:xfrm>
              <a:off x="992" y="1304"/>
              <a:ext cx="148" cy="191"/>
              <a:chOff x="992" y="1304"/>
              <a:chExt cx="148" cy="191"/>
            </a:xfrm>
          </p:grpSpPr>
          <p:sp>
            <p:nvSpPr>
              <p:cNvPr id="21547" name="AutoShape 43"/>
              <p:cNvSpPr>
                <a:spLocks noChangeArrowheads="1"/>
              </p:cNvSpPr>
              <p:nvPr/>
            </p:nvSpPr>
            <p:spPr bwMode="auto">
              <a:xfrm>
                <a:off x="992" y="1304"/>
                <a:ext cx="149" cy="192"/>
              </a:xfrm>
              <a:prstGeom prst="roundRect">
                <a:avLst>
                  <a:gd name="adj" fmla="val 67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48" name="Text Box 44"/>
              <p:cNvSpPr txBox="1">
                <a:spLocks noChangeArrowheads="1"/>
              </p:cNvSpPr>
              <p:nvPr/>
            </p:nvSpPr>
            <p:spPr bwMode="auto">
              <a:xfrm>
                <a:off x="992" y="1304"/>
                <a:ext cx="149"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8063" rIns="28080" bIns="0"/>
              <a:lstStyle>
                <a:lvl1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1pPr>
                <a:lvl2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2pPr>
                <a:lvl3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3pPr>
                <a:lvl4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4pPr>
                <a:lvl5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9pPr>
              </a:lstStyle>
              <a:p>
                <a:pPr>
                  <a:lnSpc>
                    <a:spcPct val="96000"/>
                  </a:lnSpc>
                </a:pPr>
                <a:r>
                  <a:rPr lang="en-US" sz="1800">
                    <a:latin typeface="Lucida Grande" charset="0"/>
                    <a:cs typeface="Lucida Grande" charset="0"/>
                  </a:rPr>
                  <a:t>b</a:t>
                </a:r>
              </a:p>
            </p:txBody>
          </p:sp>
        </p:grpSp>
      </p:grpSp>
      <p:grpSp>
        <p:nvGrpSpPr>
          <p:cNvPr id="21549" name="Group 45"/>
          <p:cNvGrpSpPr>
            <a:grpSpLocks/>
          </p:cNvGrpSpPr>
          <p:nvPr/>
        </p:nvGrpSpPr>
        <p:grpSpPr bwMode="auto">
          <a:xfrm>
            <a:off x="1736108" y="2463895"/>
            <a:ext cx="208263" cy="334236"/>
            <a:chOff x="992" y="1408"/>
            <a:chExt cx="119" cy="191"/>
          </a:xfrm>
        </p:grpSpPr>
        <p:grpSp>
          <p:nvGrpSpPr>
            <p:cNvPr id="21550" name="Group 46"/>
            <p:cNvGrpSpPr>
              <a:grpSpLocks/>
            </p:cNvGrpSpPr>
            <p:nvPr/>
          </p:nvGrpSpPr>
          <p:grpSpPr bwMode="auto">
            <a:xfrm>
              <a:off x="992" y="1408"/>
              <a:ext cx="119" cy="191"/>
              <a:chOff x="992" y="1408"/>
              <a:chExt cx="119" cy="191"/>
            </a:xfrm>
          </p:grpSpPr>
          <p:sp>
            <p:nvSpPr>
              <p:cNvPr id="21551" name="AutoShape 47"/>
              <p:cNvSpPr>
                <a:spLocks noChangeArrowheads="1"/>
              </p:cNvSpPr>
              <p:nvPr/>
            </p:nvSpPr>
            <p:spPr bwMode="auto">
              <a:xfrm>
                <a:off x="992" y="1408"/>
                <a:ext cx="120" cy="192"/>
              </a:xfrm>
              <a:prstGeom prst="roundRect">
                <a:avLst>
                  <a:gd name="adj" fmla="val 833"/>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52" name="Text Box 48"/>
              <p:cNvSpPr txBox="1">
                <a:spLocks noChangeArrowheads="1"/>
              </p:cNvSpPr>
              <p:nvPr/>
            </p:nvSpPr>
            <p:spPr bwMode="auto">
              <a:xfrm>
                <a:off x="992" y="1408"/>
                <a:ext cx="12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8063" rIns="28080" bIns="0"/>
              <a:lstStyle>
                <a:lvl1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1pPr>
                <a:lvl2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2pPr>
                <a:lvl3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3pPr>
                <a:lvl4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4pPr>
                <a:lvl5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9pPr>
              </a:lstStyle>
              <a:p>
                <a:pPr>
                  <a:lnSpc>
                    <a:spcPct val="96000"/>
                  </a:lnSpc>
                </a:pPr>
                <a:r>
                  <a:rPr lang="en-US" sz="1800">
                    <a:latin typeface="Lucida Grande" charset="0"/>
                    <a:cs typeface="Lucida Grande" charset="0"/>
                  </a:rPr>
                  <a:t>c</a:t>
                </a:r>
              </a:p>
            </p:txBody>
          </p:sp>
        </p:grpSp>
      </p:grpSp>
      <p:grpSp>
        <p:nvGrpSpPr>
          <p:cNvPr id="21553" name="Group 49"/>
          <p:cNvGrpSpPr>
            <a:grpSpLocks/>
          </p:cNvGrpSpPr>
          <p:nvPr/>
        </p:nvGrpSpPr>
        <p:grpSpPr bwMode="auto">
          <a:xfrm>
            <a:off x="1736108" y="2701884"/>
            <a:ext cx="259016" cy="334236"/>
            <a:chOff x="992" y="1544"/>
            <a:chExt cx="148" cy="191"/>
          </a:xfrm>
        </p:grpSpPr>
        <p:grpSp>
          <p:nvGrpSpPr>
            <p:cNvPr id="21554" name="Group 50"/>
            <p:cNvGrpSpPr>
              <a:grpSpLocks/>
            </p:cNvGrpSpPr>
            <p:nvPr/>
          </p:nvGrpSpPr>
          <p:grpSpPr bwMode="auto">
            <a:xfrm>
              <a:off x="992" y="1544"/>
              <a:ext cx="148" cy="191"/>
              <a:chOff x="992" y="1544"/>
              <a:chExt cx="148" cy="191"/>
            </a:xfrm>
          </p:grpSpPr>
          <p:sp>
            <p:nvSpPr>
              <p:cNvPr id="21555" name="AutoShape 51"/>
              <p:cNvSpPr>
                <a:spLocks noChangeArrowheads="1"/>
              </p:cNvSpPr>
              <p:nvPr/>
            </p:nvSpPr>
            <p:spPr bwMode="auto">
              <a:xfrm>
                <a:off x="992" y="1544"/>
                <a:ext cx="149" cy="192"/>
              </a:xfrm>
              <a:prstGeom prst="roundRect">
                <a:avLst>
                  <a:gd name="adj" fmla="val 67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56" name="Text Box 52"/>
              <p:cNvSpPr txBox="1">
                <a:spLocks noChangeArrowheads="1"/>
              </p:cNvSpPr>
              <p:nvPr/>
            </p:nvSpPr>
            <p:spPr bwMode="auto">
              <a:xfrm>
                <a:off x="992" y="1544"/>
                <a:ext cx="149"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8063" rIns="28080" bIns="0"/>
              <a:lstStyle>
                <a:lvl1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1pPr>
                <a:lvl2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2pPr>
                <a:lvl3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3pPr>
                <a:lvl4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4pPr>
                <a:lvl5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9pPr>
              </a:lstStyle>
              <a:p>
                <a:pPr>
                  <a:lnSpc>
                    <a:spcPct val="96000"/>
                  </a:lnSpc>
                </a:pPr>
                <a:r>
                  <a:rPr lang="en-US" sz="1800">
                    <a:latin typeface="Lucida Grande" charset="0"/>
                    <a:cs typeface="Lucida Grande" charset="0"/>
                  </a:rPr>
                  <a:t>d</a:t>
                </a:r>
              </a:p>
            </p:txBody>
          </p:sp>
        </p:grpSp>
      </p:grpSp>
      <p:grpSp>
        <p:nvGrpSpPr>
          <p:cNvPr id="21557" name="Group 53"/>
          <p:cNvGrpSpPr>
            <a:grpSpLocks/>
          </p:cNvGrpSpPr>
          <p:nvPr/>
        </p:nvGrpSpPr>
        <p:grpSpPr bwMode="auto">
          <a:xfrm>
            <a:off x="1727358" y="3611845"/>
            <a:ext cx="236264" cy="334236"/>
            <a:chOff x="987" y="2064"/>
            <a:chExt cx="135" cy="191"/>
          </a:xfrm>
        </p:grpSpPr>
        <p:grpSp>
          <p:nvGrpSpPr>
            <p:cNvPr id="21558" name="Group 54"/>
            <p:cNvGrpSpPr>
              <a:grpSpLocks/>
            </p:cNvGrpSpPr>
            <p:nvPr/>
          </p:nvGrpSpPr>
          <p:grpSpPr bwMode="auto">
            <a:xfrm>
              <a:off x="987" y="2064"/>
              <a:ext cx="135" cy="191"/>
              <a:chOff x="987" y="2064"/>
              <a:chExt cx="135" cy="191"/>
            </a:xfrm>
          </p:grpSpPr>
          <p:sp>
            <p:nvSpPr>
              <p:cNvPr id="21559" name="AutoShape 55"/>
              <p:cNvSpPr>
                <a:spLocks noChangeArrowheads="1"/>
              </p:cNvSpPr>
              <p:nvPr/>
            </p:nvSpPr>
            <p:spPr bwMode="auto">
              <a:xfrm>
                <a:off x="987" y="2064"/>
                <a:ext cx="136" cy="192"/>
              </a:xfrm>
              <a:prstGeom prst="roundRect">
                <a:avLst>
                  <a:gd name="adj" fmla="val 73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60" name="Text Box 56"/>
              <p:cNvSpPr txBox="1">
                <a:spLocks noChangeArrowheads="1"/>
              </p:cNvSpPr>
              <p:nvPr/>
            </p:nvSpPr>
            <p:spPr bwMode="auto">
              <a:xfrm>
                <a:off x="987" y="2064"/>
                <a:ext cx="13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8063" rIns="28080" bIns="0"/>
              <a:lstStyle>
                <a:lvl1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1pPr>
                <a:lvl2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2pPr>
                <a:lvl3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3pPr>
                <a:lvl4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4pPr>
                <a:lvl5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9pPr>
              </a:lstStyle>
              <a:p>
                <a:pPr>
                  <a:lnSpc>
                    <a:spcPct val="96000"/>
                  </a:lnSpc>
                </a:pPr>
                <a:r>
                  <a:rPr lang="en-US" sz="1800">
                    <a:latin typeface="Lucida Grande" charset="0"/>
                    <a:cs typeface="Lucida Grande" charset="0"/>
                  </a:rPr>
                  <a:t>e</a:t>
                </a:r>
              </a:p>
            </p:txBody>
          </p:sp>
        </p:grpSp>
      </p:grpSp>
      <p:grpSp>
        <p:nvGrpSpPr>
          <p:cNvPr id="21561" name="Group 57"/>
          <p:cNvGrpSpPr>
            <a:grpSpLocks/>
          </p:cNvGrpSpPr>
          <p:nvPr/>
        </p:nvGrpSpPr>
        <p:grpSpPr bwMode="auto">
          <a:xfrm>
            <a:off x="5334331" y="1371942"/>
            <a:ext cx="236265" cy="334236"/>
            <a:chOff x="3048" y="784"/>
            <a:chExt cx="135" cy="191"/>
          </a:xfrm>
        </p:grpSpPr>
        <p:grpSp>
          <p:nvGrpSpPr>
            <p:cNvPr id="21562" name="Group 58"/>
            <p:cNvGrpSpPr>
              <a:grpSpLocks/>
            </p:cNvGrpSpPr>
            <p:nvPr/>
          </p:nvGrpSpPr>
          <p:grpSpPr bwMode="auto">
            <a:xfrm>
              <a:off x="3048" y="784"/>
              <a:ext cx="135" cy="191"/>
              <a:chOff x="3048" y="784"/>
              <a:chExt cx="135" cy="191"/>
            </a:xfrm>
          </p:grpSpPr>
          <p:sp>
            <p:nvSpPr>
              <p:cNvPr id="21563" name="AutoShape 59"/>
              <p:cNvSpPr>
                <a:spLocks noChangeArrowheads="1"/>
              </p:cNvSpPr>
              <p:nvPr/>
            </p:nvSpPr>
            <p:spPr bwMode="auto">
              <a:xfrm>
                <a:off x="3048" y="784"/>
                <a:ext cx="136" cy="192"/>
              </a:xfrm>
              <a:prstGeom prst="roundRect">
                <a:avLst>
                  <a:gd name="adj" fmla="val 73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64" name="Text Box 60"/>
              <p:cNvSpPr txBox="1">
                <a:spLocks noChangeArrowheads="1"/>
              </p:cNvSpPr>
              <p:nvPr/>
            </p:nvSpPr>
            <p:spPr bwMode="auto">
              <a:xfrm>
                <a:off x="3048" y="784"/>
                <a:ext cx="13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8063" rIns="28080" bIns="0"/>
              <a:lstStyle>
                <a:lvl1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1pPr>
                <a:lvl2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2pPr>
                <a:lvl3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3pPr>
                <a:lvl4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4pPr>
                <a:lvl5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9pPr>
              </a:lstStyle>
              <a:p>
                <a:pPr>
                  <a:lnSpc>
                    <a:spcPct val="96000"/>
                  </a:lnSpc>
                </a:pPr>
                <a:r>
                  <a:rPr lang="en-US" sz="1800">
                    <a:latin typeface="Lucida Grande" charset="0"/>
                    <a:cs typeface="Lucida Grande" charset="0"/>
                  </a:rPr>
                  <a:t>a</a:t>
                </a:r>
              </a:p>
            </p:txBody>
          </p:sp>
        </p:grpSp>
      </p:grpSp>
      <p:grpSp>
        <p:nvGrpSpPr>
          <p:cNvPr id="21565" name="Group 61"/>
          <p:cNvGrpSpPr>
            <a:grpSpLocks/>
          </p:cNvGrpSpPr>
          <p:nvPr/>
        </p:nvGrpSpPr>
        <p:grpSpPr bwMode="auto">
          <a:xfrm>
            <a:off x="5278327" y="2407897"/>
            <a:ext cx="259016" cy="334236"/>
            <a:chOff x="3016" y="1376"/>
            <a:chExt cx="148" cy="191"/>
          </a:xfrm>
        </p:grpSpPr>
        <p:grpSp>
          <p:nvGrpSpPr>
            <p:cNvPr id="21566" name="Group 62"/>
            <p:cNvGrpSpPr>
              <a:grpSpLocks/>
            </p:cNvGrpSpPr>
            <p:nvPr/>
          </p:nvGrpSpPr>
          <p:grpSpPr bwMode="auto">
            <a:xfrm>
              <a:off x="3016" y="1376"/>
              <a:ext cx="148" cy="191"/>
              <a:chOff x="3016" y="1376"/>
              <a:chExt cx="148" cy="191"/>
            </a:xfrm>
          </p:grpSpPr>
          <p:sp>
            <p:nvSpPr>
              <p:cNvPr id="21567" name="AutoShape 63"/>
              <p:cNvSpPr>
                <a:spLocks noChangeArrowheads="1"/>
              </p:cNvSpPr>
              <p:nvPr/>
            </p:nvSpPr>
            <p:spPr bwMode="auto">
              <a:xfrm>
                <a:off x="3016" y="1376"/>
                <a:ext cx="149" cy="192"/>
              </a:xfrm>
              <a:prstGeom prst="roundRect">
                <a:avLst>
                  <a:gd name="adj" fmla="val 67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68" name="Text Box 64"/>
              <p:cNvSpPr txBox="1">
                <a:spLocks noChangeArrowheads="1"/>
              </p:cNvSpPr>
              <p:nvPr/>
            </p:nvSpPr>
            <p:spPr bwMode="auto">
              <a:xfrm>
                <a:off x="3016" y="1376"/>
                <a:ext cx="149"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8063" rIns="28080" bIns="0"/>
              <a:lstStyle>
                <a:lvl1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1pPr>
                <a:lvl2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2pPr>
                <a:lvl3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3pPr>
                <a:lvl4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4pPr>
                <a:lvl5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9pPr>
              </a:lstStyle>
              <a:p>
                <a:pPr>
                  <a:lnSpc>
                    <a:spcPct val="96000"/>
                  </a:lnSpc>
                </a:pPr>
                <a:r>
                  <a:rPr lang="en-US" sz="1800">
                    <a:latin typeface="Lucida Grande" charset="0"/>
                    <a:cs typeface="Lucida Grande" charset="0"/>
                  </a:rPr>
                  <a:t>b</a:t>
                </a:r>
              </a:p>
            </p:txBody>
          </p:sp>
        </p:grpSp>
      </p:grpSp>
      <p:grpSp>
        <p:nvGrpSpPr>
          <p:cNvPr id="21569" name="Group 65"/>
          <p:cNvGrpSpPr>
            <a:grpSpLocks/>
          </p:cNvGrpSpPr>
          <p:nvPr/>
        </p:nvGrpSpPr>
        <p:grpSpPr bwMode="auto">
          <a:xfrm>
            <a:off x="5334332" y="3611845"/>
            <a:ext cx="208263" cy="334236"/>
            <a:chOff x="3048" y="2064"/>
            <a:chExt cx="119" cy="191"/>
          </a:xfrm>
        </p:grpSpPr>
        <p:grpSp>
          <p:nvGrpSpPr>
            <p:cNvPr id="21570" name="Group 66"/>
            <p:cNvGrpSpPr>
              <a:grpSpLocks/>
            </p:cNvGrpSpPr>
            <p:nvPr/>
          </p:nvGrpSpPr>
          <p:grpSpPr bwMode="auto">
            <a:xfrm>
              <a:off x="3048" y="2064"/>
              <a:ext cx="119" cy="191"/>
              <a:chOff x="3048" y="2064"/>
              <a:chExt cx="119" cy="191"/>
            </a:xfrm>
          </p:grpSpPr>
          <p:sp>
            <p:nvSpPr>
              <p:cNvPr id="21571" name="AutoShape 67"/>
              <p:cNvSpPr>
                <a:spLocks noChangeArrowheads="1"/>
              </p:cNvSpPr>
              <p:nvPr/>
            </p:nvSpPr>
            <p:spPr bwMode="auto">
              <a:xfrm>
                <a:off x="3048" y="2064"/>
                <a:ext cx="120" cy="192"/>
              </a:xfrm>
              <a:prstGeom prst="roundRect">
                <a:avLst>
                  <a:gd name="adj" fmla="val 833"/>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72" name="Text Box 68"/>
              <p:cNvSpPr txBox="1">
                <a:spLocks noChangeArrowheads="1"/>
              </p:cNvSpPr>
              <p:nvPr/>
            </p:nvSpPr>
            <p:spPr bwMode="auto">
              <a:xfrm>
                <a:off x="3048" y="2064"/>
                <a:ext cx="12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8063" rIns="28080" bIns="0"/>
              <a:lstStyle>
                <a:lvl1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1pPr>
                <a:lvl2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2pPr>
                <a:lvl3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3pPr>
                <a:lvl4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4pPr>
                <a:lvl5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9pPr>
              </a:lstStyle>
              <a:p>
                <a:pPr>
                  <a:lnSpc>
                    <a:spcPct val="96000"/>
                  </a:lnSpc>
                </a:pPr>
                <a:r>
                  <a:rPr lang="en-US" sz="1800">
                    <a:latin typeface="Lucida Grande" charset="0"/>
                    <a:cs typeface="Lucida Grande" charset="0"/>
                  </a:rPr>
                  <a:t>c</a:t>
                </a:r>
              </a:p>
            </p:txBody>
          </p:sp>
        </p:grpSp>
      </p:grpSp>
      <p:grpSp>
        <p:nvGrpSpPr>
          <p:cNvPr id="21573" name="Group 69"/>
          <p:cNvGrpSpPr>
            <a:grpSpLocks/>
          </p:cNvGrpSpPr>
          <p:nvPr/>
        </p:nvGrpSpPr>
        <p:grpSpPr bwMode="auto">
          <a:xfrm>
            <a:off x="5404335" y="4745797"/>
            <a:ext cx="259016" cy="334236"/>
            <a:chOff x="3088" y="2712"/>
            <a:chExt cx="148" cy="191"/>
          </a:xfrm>
        </p:grpSpPr>
        <p:grpSp>
          <p:nvGrpSpPr>
            <p:cNvPr id="21574" name="Group 70"/>
            <p:cNvGrpSpPr>
              <a:grpSpLocks/>
            </p:cNvGrpSpPr>
            <p:nvPr/>
          </p:nvGrpSpPr>
          <p:grpSpPr bwMode="auto">
            <a:xfrm>
              <a:off x="3088" y="2712"/>
              <a:ext cx="148" cy="191"/>
              <a:chOff x="3088" y="2712"/>
              <a:chExt cx="148" cy="191"/>
            </a:xfrm>
          </p:grpSpPr>
          <p:sp>
            <p:nvSpPr>
              <p:cNvPr id="21575" name="AutoShape 71"/>
              <p:cNvSpPr>
                <a:spLocks noChangeArrowheads="1"/>
              </p:cNvSpPr>
              <p:nvPr/>
            </p:nvSpPr>
            <p:spPr bwMode="auto">
              <a:xfrm>
                <a:off x="3088" y="2712"/>
                <a:ext cx="149" cy="192"/>
              </a:xfrm>
              <a:prstGeom prst="roundRect">
                <a:avLst>
                  <a:gd name="adj" fmla="val 67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76" name="Text Box 72"/>
              <p:cNvSpPr txBox="1">
                <a:spLocks noChangeArrowheads="1"/>
              </p:cNvSpPr>
              <p:nvPr/>
            </p:nvSpPr>
            <p:spPr bwMode="auto">
              <a:xfrm>
                <a:off x="3088" y="2712"/>
                <a:ext cx="149"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8063" rIns="28080" bIns="0"/>
              <a:lstStyle>
                <a:lvl1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1pPr>
                <a:lvl2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2pPr>
                <a:lvl3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3pPr>
                <a:lvl4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4pPr>
                <a:lvl5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9pPr>
              </a:lstStyle>
              <a:p>
                <a:pPr>
                  <a:lnSpc>
                    <a:spcPct val="96000"/>
                  </a:lnSpc>
                </a:pPr>
                <a:r>
                  <a:rPr lang="en-US" sz="1800">
                    <a:latin typeface="Lucida Grande" charset="0"/>
                    <a:cs typeface="Lucida Grande" charset="0"/>
                  </a:rPr>
                  <a:t>d</a:t>
                </a:r>
              </a:p>
            </p:txBody>
          </p:sp>
        </p:grpSp>
      </p:grpSp>
      <p:grpSp>
        <p:nvGrpSpPr>
          <p:cNvPr id="21577" name="Group 73"/>
          <p:cNvGrpSpPr>
            <a:grpSpLocks/>
          </p:cNvGrpSpPr>
          <p:nvPr/>
        </p:nvGrpSpPr>
        <p:grpSpPr bwMode="auto">
          <a:xfrm>
            <a:off x="5448088" y="5893747"/>
            <a:ext cx="236264" cy="334236"/>
            <a:chOff x="3113" y="3368"/>
            <a:chExt cx="135" cy="191"/>
          </a:xfrm>
        </p:grpSpPr>
        <p:grpSp>
          <p:nvGrpSpPr>
            <p:cNvPr id="21578" name="Group 74"/>
            <p:cNvGrpSpPr>
              <a:grpSpLocks/>
            </p:cNvGrpSpPr>
            <p:nvPr/>
          </p:nvGrpSpPr>
          <p:grpSpPr bwMode="auto">
            <a:xfrm>
              <a:off x="3113" y="3368"/>
              <a:ext cx="135" cy="191"/>
              <a:chOff x="3113" y="3368"/>
              <a:chExt cx="135" cy="191"/>
            </a:xfrm>
          </p:grpSpPr>
          <p:sp>
            <p:nvSpPr>
              <p:cNvPr id="21579" name="AutoShape 75"/>
              <p:cNvSpPr>
                <a:spLocks noChangeArrowheads="1"/>
              </p:cNvSpPr>
              <p:nvPr/>
            </p:nvSpPr>
            <p:spPr bwMode="auto">
              <a:xfrm>
                <a:off x="3113" y="3368"/>
                <a:ext cx="136" cy="192"/>
              </a:xfrm>
              <a:prstGeom prst="roundRect">
                <a:avLst>
                  <a:gd name="adj" fmla="val 73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580" name="Text Box 76"/>
              <p:cNvSpPr txBox="1">
                <a:spLocks noChangeArrowheads="1"/>
              </p:cNvSpPr>
              <p:nvPr/>
            </p:nvSpPr>
            <p:spPr bwMode="auto">
              <a:xfrm>
                <a:off x="3113" y="3368"/>
                <a:ext cx="13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8063" rIns="28080" bIns="0"/>
              <a:lstStyle>
                <a:lvl1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1pPr>
                <a:lvl2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2pPr>
                <a:lvl3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3pPr>
                <a:lvl4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4pPr>
                <a:lvl5pPr>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5pPr>
                <a:lvl6pPr marL="25146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6pPr>
                <a:lvl7pPr marL="29718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7pPr>
                <a:lvl8pPr marL="34290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8pPr>
                <a:lvl9pPr marL="3886200" indent="-228600" eaLnBrk="0" fontAlgn="base" hangingPunct="0">
                  <a:lnSpc>
                    <a:spcPct val="111000"/>
                  </a:lnSpc>
                  <a:spcBef>
                    <a:spcPct val="0"/>
                  </a:spcBef>
                  <a:spcAft>
                    <a:spcPct val="0"/>
                  </a:spcAft>
                  <a:buClr>
                    <a:srgbClr val="000000"/>
                  </a:buClr>
                  <a:buSzPct val="100000"/>
                  <a:buFont typeface="Times New Roman" charset="0"/>
                  <a:tabLst>
                    <a:tab pos="26988" algn="l"/>
                    <a:tab pos="941388" algn="l"/>
                    <a:tab pos="1855788" algn="l"/>
                    <a:tab pos="2770188" algn="l"/>
                    <a:tab pos="3684588" algn="l"/>
                    <a:tab pos="4598988" algn="l"/>
                    <a:tab pos="5513388" algn="l"/>
                    <a:tab pos="6427788" algn="l"/>
                    <a:tab pos="7342188" algn="l"/>
                    <a:tab pos="8256588" algn="l"/>
                    <a:tab pos="9170988" algn="l"/>
                    <a:tab pos="10085388" algn="l"/>
                  </a:tabLst>
                  <a:defRPr sz="1200">
                    <a:solidFill>
                      <a:srgbClr val="000000"/>
                    </a:solidFill>
                    <a:latin typeface="Times New Roman" charset="0"/>
                    <a:ea typeface="ＭＳ Ｐゴシック" charset="0"/>
                    <a:cs typeface="MS Gothic" charset="0"/>
                  </a:defRPr>
                </a:lvl9pPr>
              </a:lstStyle>
              <a:p>
                <a:pPr>
                  <a:lnSpc>
                    <a:spcPct val="96000"/>
                  </a:lnSpc>
                </a:pPr>
                <a:r>
                  <a:rPr lang="en-US" sz="1800">
                    <a:latin typeface="Lucida Grande" charset="0"/>
                    <a:cs typeface="Lucida Grande" charset="0"/>
                  </a:rPr>
                  <a:t>e</a:t>
                </a:r>
              </a:p>
            </p:txBody>
          </p:sp>
        </p:grpSp>
      </p:grpSp>
      <p:sp>
        <p:nvSpPr>
          <p:cNvPr id="21582" name="AutoShape 78"/>
          <p:cNvSpPr>
            <a:spLocks noChangeArrowheads="1"/>
          </p:cNvSpPr>
          <p:nvPr/>
        </p:nvSpPr>
        <p:spPr bwMode="auto">
          <a:xfrm>
            <a:off x="798050" y="377984"/>
            <a:ext cx="4676290" cy="643973"/>
          </a:xfrm>
          <a:prstGeom prst="roundRect">
            <a:avLst>
              <a:gd name="adj" fmla="val 269"/>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 name="Title 1"/>
          <p:cNvSpPr txBox="1">
            <a:spLocks/>
          </p:cNvSpPr>
          <p:nvPr/>
        </p:nvSpPr>
        <p:spPr>
          <a:xfrm>
            <a:off x="696912" y="350837"/>
            <a:ext cx="8920304" cy="916961"/>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a:lstStyle>
          <a:p>
            <a:pPr>
              <a:defRPr/>
            </a:pPr>
            <a:r>
              <a:rPr lang="en-US" b="1" dirty="0" smtClean="0">
                <a:solidFill>
                  <a:srgbClr val="000090"/>
                </a:solidFill>
              </a:rPr>
              <a:t>Sand transport</a:t>
            </a:r>
            <a:endParaRPr lang="en-US" b="1" dirty="0">
              <a:solidFill>
                <a:srgbClr val="000090"/>
              </a:solidFill>
            </a:endParaRPr>
          </a:p>
        </p:txBody>
      </p:sp>
    </p:spTree>
    <p:extLst>
      <p:ext uri="{BB962C8B-B14F-4D97-AF65-F5344CB8AC3E}">
        <p14:creationId xmlns:p14="http://schemas.microsoft.com/office/powerpoint/2010/main" val="17554568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3123" y="9722582"/>
            <a:ext cx="4116255" cy="32338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11" name="AutoShape 11"/>
          <p:cNvSpPr>
            <a:spLocks noChangeArrowheads="1"/>
          </p:cNvSpPr>
          <p:nvPr/>
        </p:nvSpPr>
        <p:spPr bwMode="auto">
          <a:xfrm>
            <a:off x="392112" y="1189037"/>
            <a:ext cx="6858000" cy="513368"/>
          </a:xfrm>
          <a:prstGeom prst="roundRect">
            <a:avLst>
              <a:gd name="adj" fmla="val 23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tabLst>
                <a:tab pos="0" algn="l"/>
                <a:tab pos="1007943" algn="l"/>
                <a:tab pos="2015886" algn="l"/>
                <a:tab pos="3023829" algn="l"/>
                <a:tab pos="4031772" algn="l"/>
                <a:tab pos="5039716" algn="l"/>
                <a:tab pos="6047659" algn="l"/>
                <a:tab pos="7055602" algn="l"/>
                <a:tab pos="8063545" algn="l"/>
                <a:tab pos="9071488" algn="l"/>
                <a:tab pos="10079431" algn="l"/>
                <a:tab pos="11087374" algn="l"/>
              </a:tabLst>
              <a:defRPr/>
            </a:pPr>
            <a:r>
              <a:rPr lang="en-US" sz="2000" b="1" dirty="0" smtClean="0">
                <a:solidFill>
                  <a:srgbClr val="000000"/>
                </a:solidFill>
                <a:cs typeface="Times New Roman" charset="0"/>
              </a:rPr>
              <a:t>South dune encroachment on a house and street.</a:t>
            </a:r>
          </a:p>
        </p:txBody>
      </p:sp>
      <p:pic>
        <p:nvPicPr>
          <p:cNvPr id="2" name="Picture 1" descr="house2.jpg"/>
          <p:cNvPicPr>
            <a:picLocks noChangeAspect="1"/>
          </p:cNvPicPr>
          <p:nvPr/>
        </p:nvPicPr>
        <p:blipFill rotWithShape="1">
          <a:blip r:embed="rId4">
            <a:extLst>
              <a:ext uri="{28A0092B-C50C-407E-A947-70E740481C1C}">
                <a14:useLocalDpi xmlns:a14="http://schemas.microsoft.com/office/drawing/2010/main" val="0"/>
              </a:ext>
            </a:extLst>
          </a:blip>
          <a:srcRect t="20629"/>
          <a:stretch/>
        </p:blipFill>
        <p:spPr>
          <a:xfrm>
            <a:off x="392112" y="1646237"/>
            <a:ext cx="4114800" cy="2177301"/>
          </a:xfrm>
          <a:prstGeom prst="rect">
            <a:avLst/>
          </a:prstGeom>
        </p:spPr>
      </p:pic>
      <p:pic>
        <p:nvPicPr>
          <p:cNvPr id="12" name="Picture 11" descr="buldoz1_s.jpg"/>
          <p:cNvPicPr>
            <a:picLocks noChangeAspect="1"/>
          </p:cNvPicPr>
          <p:nvPr/>
        </p:nvPicPr>
        <p:blipFill rotWithShape="1">
          <a:blip r:embed="rId5">
            <a:extLst>
              <a:ext uri="{28A0092B-C50C-407E-A947-70E740481C1C}">
                <a14:useLocalDpi xmlns:a14="http://schemas.microsoft.com/office/drawing/2010/main" val="0"/>
              </a:ext>
            </a:extLst>
          </a:blip>
          <a:srcRect l="8092" t="34680" b="18540"/>
          <a:stretch/>
        </p:blipFill>
        <p:spPr>
          <a:xfrm>
            <a:off x="392112" y="3932237"/>
            <a:ext cx="6786737" cy="2590800"/>
          </a:xfrm>
          <a:prstGeom prst="rect">
            <a:avLst/>
          </a:prstGeom>
        </p:spPr>
      </p:pic>
      <p:cxnSp>
        <p:nvCxnSpPr>
          <p:cNvPr id="4" name="Straight Arrow Connector 3"/>
          <p:cNvCxnSpPr/>
          <p:nvPr/>
        </p:nvCxnSpPr>
        <p:spPr bwMode="auto">
          <a:xfrm>
            <a:off x="1611312" y="1951037"/>
            <a:ext cx="2514600" cy="28194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6"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39796" t="27992" r="16231" b="23694"/>
          <a:stretch/>
        </p:blipFill>
        <p:spPr bwMode="auto">
          <a:xfrm>
            <a:off x="7402512" y="3376406"/>
            <a:ext cx="2320044" cy="31466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Oval 5"/>
          <p:cNvSpPr/>
          <p:nvPr/>
        </p:nvSpPr>
        <p:spPr bwMode="auto">
          <a:xfrm>
            <a:off x="8546042" y="5761037"/>
            <a:ext cx="685800" cy="457200"/>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sgothic" charset="0"/>
            </a:endParaRPr>
          </a:p>
        </p:txBody>
      </p:sp>
      <p:cxnSp>
        <p:nvCxnSpPr>
          <p:cNvPr id="8" name="Straight Arrow Connector 7"/>
          <p:cNvCxnSpPr/>
          <p:nvPr/>
        </p:nvCxnSpPr>
        <p:spPr bwMode="auto">
          <a:xfrm flipH="1" flipV="1">
            <a:off x="8241242" y="4389437"/>
            <a:ext cx="609600" cy="13716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itle 1"/>
          <p:cNvSpPr txBox="1">
            <a:spLocks/>
          </p:cNvSpPr>
          <p:nvPr/>
        </p:nvSpPr>
        <p:spPr>
          <a:xfrm>
            <a:off x="696912" y="350837"/>
            <a:ext cx="8920304" cy="916961"/>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a:lstStyle>
          <a:p>
            <a:pPr>
              <a:defRPr/>
            </a:pPr>
            <a:r>
              <a:rPr lang="en-US" b="1" dirty="0" smtClean="0">
                <a:solidFill>
                  <a:srgbClr val="000090"/>
                </a:solidFill>
              </a:rPr>
              <a:t>Managing dune migration and height</a:t>
            </a:r>
            <a:endParaRPr lang="en-US" b="1" dirty="0">
              <a:solidFill>
                <a:srgbClr val="000090"/>
              </a:solidFill>
            </a:endParaRPr>
          </a:p>
        </p:txBody>
      </p:sp>
      <p:sp>
        <p:nvSpPr>
          <p:cNvPr id="3" name="TextBox 2"/>
          <p:cNvSpPr txBox="1"/>
          <p:nvPr/>
        </p:nvSpPr>
        <p:spPr>
          <a:xfrm>
            <a:off x="468312" y="6827837"/>
            <a:ext cx="8229600" cy="382156"/>
          </a:xfrm>
          <a:prstGeom prst="rect">
            <a:avLst/>
          </a:prstGeom>
          <a:noFill/>
        </p:spPr>
        <p:txBody>
          <a:bodyPr wrap="square" rtlCol="0">
            <a:spAutoFit/>
          </a:bodyPr>
          <a:lstStyle/>
          <a:p>
            <a:r>
              <a:rPr lang="en-US" sz="2000" b="1" dirty="0">
                <a:solidFill>
                  <a:srgbClr val="000000"/>
                </a:solidFill>
              </a:rPr>
              <a:t>R</a:t>
            </a:r>
            <a:r>
              <a:rPr lang="en-US" sz="2000" b="1" dirty="0" smtClean="0">
                <a:solidFill>
                  <a:srgbClr val="000000"/>
                </a:solidFill>
              </a:rPr>
              <a:t>emoval of the south dune and disposal at windward side in 2003 </a:t>
            </a:r>
            <a:endParaRPr lang="en-US" sz="2000" b="1" dirty="0">
              <a:solidFill>
                <a:srgbClr val="000000"/>
              </a:solidFill>
            </a:endParaRPr>
          </a:p>
        </p:txBody>
      </p:sp>
      <p:pic>
        <p:nvPicPr>
          <p:cNvPr id="5" name="Picture 4" descr="JRdisposa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2512" y="1646237"/>
            <a:ext cx="2133600" cy="1600200"/>
          </a:xfrm>
          <a:prstGeom prst="rect">
            <a:avLst/>
          </a:prstGeom>
        </p:spPr>
      </p:pic>
      <p:pic>
        <p:nvPicPr>
          <p:cNvPr id="15" name="Picture 8" descr="rfpfig4crestevolution.jpg"/>
          <p:cNvPicPr>
            <a:picLocks noChangeAspect="1"/>
          </p:cNvPicPr>
          <p:nvPr/>
        </p:nvPicPr>
        <p:blipFill rotWithShape="1">
          <a:blip r:embed="rId8">
            <a:extLst>
              <a:ext uri="{28A0092B-C50C-407E-A947-70E740481C1C}">
                <a14:useLocalDpi xmlns:a14="http://schemas.microsoft.com/office/drawing/2010/main" val="0"/>
              </a:ext>
            </a:extLst>
          </a:blip>
          <a:srcRect l="49684" t="39558" r="2019" b="5378"/>
          <a:stretch/>
        </p:blipFill>
        <p:spPr bwMode="auto">
          <a:xfrm>
            <a:off x="4659312" y="1646236"/>
            <a:ext cx="2590800" cy="216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rfpfig4crestevolution.jpg"/>
          <p:cNvPicPr>
            <a:picLocks noChangeAspect="1"/>
          </p:cNvPicPr>
          <p:nvPr/>
        </p:nvPicPr>
        <p:blipFill rotWithShape="1">
          <a:blip r:embed="rId8">
            <a:extLst>
              <a:ext uri="{28A0092B-C50C-407E-A947-70E740481C1C}">
                <a14:useLocalDpi xmlns:a14="http://schemas.microsoft.com/office/drawing/2010/main" val="0"/>
              </a:ext>
            </a:extLst>
          </a:blip>
          <a:srcRect l="10027" t="69225" r="73363" b="13152"/>
          <a:stretch/>
        </p:blipFill>
        <p:spPr bwMode="auto">
          <a:xfrm>
            <a:off x="6183312" y="2941637"/>
            <a:ext cx="1106488" cy="8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5393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t="14503" b="6950"/>
          <a:stretch>
            <a:fillRect/>
          </a:stretch>
        </p:blipFill>
        <p:spPr bwMode="auto">
          <a:xfrm>
            <a:off x="3571972" y="4880043"/>
            <a:ext cx="2891179" cy="1702677"/>
          </a:xfrm>
          <a:prstGeom prst="rect">
            <a:avLst/>
          </a:prstGeom>
          <a:noFill/>
          <a:ln>
            <a:noFill/>
          </a:ln>
          <a:effectLst/>
          <a:extLst>
            <a:ext uri="{909E8E84-426E-40dd-AFC4-6F175D3DCCD1}">
              <a14:hiddenFill xmlns:a14="http://schemas.microsoft.com/office/drawing/2010/main">
                <a:blipFill dpi="0" rotWithShape="0">
                  <a:blip/>
                  <a:srcRect t="14503" b="695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t="14914" r="6317" b="16319"/>
          <a:stretch>
            <a:fillRect/>
          </a:stretch>
        </p:blipFill>
        <p:spPr bwMode="auto">
          <a:xfrm>
            <a:off x="491781" y="4860794"/>
            <a:ext cx="2794923" cy="1720175"/>
          </a:xfrm>
          <a:prstGeom prst="rect">
            <a:avLst/>
          </a:prstGeom>
          <a:noFill/>
          <a:ln>
            <a:noFill/>
          </a:ln>
          <a:effectLst/>
          <a:extLst>
            <a:ext uri="{909E8E84-426E-40dd-AFC4-6F175D3DCCD1}">
              <a14:hiddenFill xmlns:a14="http://schemas.microsoft.com/office/drawing/2010/main">
                <a:blipFill dpi="0" rotWithShape="0">
                  <a:blip/>
                  <a:srcRect t="14914" r="6317" b="1631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6" name="AutoShape 4"/>
          <p:cNvSpPr>
            <a:spLocks noChangeArrowheads="1"/>
          </p:cNvSpPr>
          <p:nvPr/>
        </p:nvSpPr>
        <p:spPr bwMode="auto">
          <a:xfrm rot="10800000">
            <a:off x="3337457" y="5676259"/>
            <a:ext cx="201262" cy="118995"/>
          </a:xfrm>
          <a:prstGeom prst="rightArrow">
            <a:avLst>
              <a:gd name="adj1" fmla="val 54296"/>
              <a:gd name="adj2" fmla="val 49232"/>
            </a:avLst>
          </a:prstGeom>
          <a:solidFill>
            <a:srgbClr val="9999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pPr>
              <a:defRPr/>
            </a:pPr>
            <a:endParaRPr lang="en-US"/>
          </a:p>
        </p:txBody>
      </p:sp>
      <p:pic>
        <p:nvPicPr>
          <p:cNvPr id="337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5223" r="1"/>
          <a:stretch/>
        </p:blipFill>
        <p:spPr bwMode="auto">
          <a:xfrm>
            <a:off x="849312" y="2090662"/>
            <a:ext cx="6525472" cy="2647637"/>
          </a:xfrm>
          <a:prstGeom prst="rect">
            <a:avLst/>
          </a:prstGeom>
          <a:noFill/>
          <a:ln>
            <a:noFill/>
          </a:ln>
          <a:effectLst/>
          <a:extLst>
            <a:ext uri="{909E8E84-426E-40dd-AFC4-6F175D3DCCD1}">
              <a14:hiddenFill xmlns:a14="http://schemas.microsoft.com/office/drawing/2010/main">
                <a:blipFill dpi="0" rotWithShape="0">
                  <a:blip/>
                  <a:srcRect l="121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8" name="Oval 6"/>
          <p:cNvSpPr>
            <a:spLocks noChangeArrowheads="1"/>
          </p:cNvSpPr>
          <p:nvPr/>
        </p:nvSpPr>
        <p:spPr bwMode="auto">
          <a:xfrm>
            <a:off x="6132207" y="2260407"/>
            <a:ext cx="59504" cy="59497"/>
          </a:xfrm>
          <a:prstGeom prst="ellipse">
            <a:avLst/>
          </a:prstGeom>
          <a:solidFill>
            <a:srgbClr val="DC23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pPr>
              <a:defRPr/>
            </a:pPr>
            <a:endParaRPr lang="en-US"/>
          </a:p>
        </p:txBody>
      </p:sp>
      <p:pic>
        <p:nvPicPr>
          <p:cNvPr id="33799" name="Picture 7"/>
          <p:cNvPicPr>
            <a:picLocks noChangeAspect="1" noChangeArrowheads="1"/>
          </p:cNvPicPr>
          <p:nvPr/>
        </p:nvPicPr>
        <p:blipFill>
          <a:blip r:embed="rId6">
            <a:alphaModFix amt="12000"/>
            <a:extLst>
              <a:ext uri="{28A0092B-C50C-407E-A947-70E740481C1C}">
                <a14:useLocalDpi xmlns:a14="http://schemas.microsoft.com/office/drawing/2010/main" val="0"/>
              </a:ext>
            </a:extLst>
          </a:blip>
          <a:srcRect l="25191" t="28790" r="38326" b="49342"/>
          <a:stretch>
            <a:fillRect/>
          </a:stretch>
        </p:blipFill>
        <p:spPr bwMode="auto">
          <a:xfrm>
            <a:off x="5034890" y="2318153"/>
            <a:ext cx="2318893" cy="80496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blipFill dpi="0" rotWithShape="0">
                  <a:blip/>
                  <a:srcRect l="25191" t="28790" r="38326" b="49342"/>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3800" name="Line 8"/>
          <p:cNvSpPr>
            <a:spLocks noChangeShapeType="1"/>
          </p:cNvSpPr>
          <p:nvPr/>
        </p:nvSpPr>
        <p:spPr bwMode="auto">
          <a:xfrm flipH="1">
            <a:off x="4584518" y="2277905"/>
            <a:ext cx="1522594" cy="332486"/>
          </a:xfrm>
          <a:prstGeom prst="line">
            <a:avLst/>
          </a:prstGeom>
          <a:noFill/>
          <a:ln w="9360">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pPr>
              <a:defRPr/>
            </a:pPr>
            <a:endParaRPr lang="en-US"/>
          </a:p>
        </p:txBody>
      </p:sp>
      <p:sp>
        <p:nvSpPr>
          <p:cNvPr id="33801" name="Line 9"/>
          <p:cNvSpPr>
            <a:spLocks noChangeShapeType="1"/>
          </p:cNvSpPr>
          <p:nvPr/>
        </p:nvSpPr>
        <p:spPr bwMode="auto">
          <a:xfrm flipH="1">
            <a:off x="3703056" y="2634890"/>
            <a:ext cx="792800" cy="328986"/>
          </a:xfrm>
          <a:prstGeom prst="line">
            <a:avLst/>
          </a:prstGeom>
          <a:noFill/>
          <a:ln w="9360">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pPr>
              <a:defRPr/>
            </a:pPr>
            <a:endParaRPr lang="en-US"/>
          </a:p>
        </p:txBody>
      </p:sp>
      <p:sp>
        <p:nvSpPr>
          <p:cNvPr id="33802" name="Text Box 10"/>
          <p:cNvSpPr txBox="1">
            <a:spLocks noChangeArrowheads="1"/>
          </p:cNvSpPr>
          <p:nvPr/>
        </p:nvSpPr>
        <p:spPr bwMode="auto">
          <a:xfrm>
            <a:off x="3088769" y="2610391"/>
            <a:ext cx="1039564" cy="28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dirty="0">
                <a:solidFill>
                  <a:srgbClr val="000000"/>
                </a:solidFill>
              </a:rPr>
              <a:t>2008: 21 m</a:t>
            </a:r>
          </a:p>
        </p:txBody>
      </p:sp>
      <p:sp>
        <p:nvSpPr>
          <p:cNvPr id="33803" name="Text Box 11"/>
          <p:cNvSpPr txBox="1">
            <a:spLocks noChangeArrowheads="1"/>
          </p:cNvSpPr>
          <p:nvPr/>
        </p:nvSpPr>
        <p:spPr bwMode="auto">
          <a:xfrm>
            <a:off x="3491938" y="2291904"/>
            <a:ext cx="1039564" cy="28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a:solidFill>
                  <a:srgbClr val="000000"/>
                </a:solidFill>
              </a:rPr>
              <a:t>1974: 33 m</a:t>
            </a:r>
          </a:p>
        </p:txBody>
      </p:sp>
      <p:sp>
        <p:nvSpPr>
          <p:cNvPr id="33804" name="Text Box 12"/>
          <p:cNvSpPr txBox="1">
            <a:spLocks noChangeArrowheads="1"/>
          </p:cNvSpPr>
          <p:nvPr/>
        </p:nvSpPr>
        <p:spPr bwMode="auto">
          <a:xfrm>
            <a:off x="5668429" y="1975167"/>
            <a:ext cx="1039564" cy="28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a:solidFill>
                  <a:srgbClr val="000000"/>
                </a:solidFill>
              </a:rPr>
              <a:t>1949: 42 m</a:t>
            </a:r>
          </a:p>
        </p:txBody>
      </p:sp>
      <p:sp>
        <p:nvSpPr>
          <p:cNvPr id="33807" name="AutoShape 15"/>
          <p:cNvSpPr>
            <a:spLocks noChangeArrowheads="1"/>
          </p:cNvSpPr>
          <p:nvPr/>
        </p:nvSpPr>
        <p:spPr bwMode="auto">
          <a:xfrm rot="10800000">
            <a:off x="3337457" y="5676259"/>
            <a:ext cx="201262" cy="118995"/>
          </a:xfrm>
          <a:prstGeom prst="rightArrow">
            <a:avLst>
              <a:gd name="adj1" fmla="val 54296"/>
              <a:gd name="adj2" fmla="val 49232"/>
            </a:avLst>
          </a:prstGeom>
          <a:solidFill>
            <a:srgbClr val="9999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pPr>
              <a:defRPr/>
            </a:pPr>
            <a:endParaRPr lang="en-US"/>
          </a:p>
        </p:txBody>
      </p:sp>
      <p:sp>
        <p:nvSpPr>
          <p:cNvPr id="33808" name="Text Box 16"/>
          <p:cNvSpPr txBox="1">
            <a:spLocks noChangeArrowheads="1"/>
          </p:cNvSpPr>
          <p:nvPr/>
        </p:nvSpPr>
        <p:spPr bwMode="auto">
          <a:xfrm>
            <a:off x="1285346" y="4543132"/>
            <a:ext cx="7031566" cy="28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dirty="0">
                <a:solidFill>
                  <a:srgbClr val="000000"/>
                </a:solidFill>
              </a:rPr>
              <a:t>2008: 21 m                                                 1950: 42 </a:t>
            </a:r>
            <a:r>
              <a:rPr lang="en-US" sz="1300" dirty="0" smtClean="0">
                <a:solidFill>
                  <a:srgbClr val="000000"/>
                </a:solidFill>
              </a:rPr>
              <a:t>m</a:t>
            </a:r>
            <a:endParaRPr lang="en-US" sz="1300" dirty="0">
              <a:solidFill>
                <a:srgbClr val="000000"/>
              </a:solidFill>
            </a:endParaRPr>
          </a:p>
        </p:txBody>
      </p:sp>
      <p:sp>
        <p:nvSpPr>
          <p:cNvPr id="33813" name="AutoShape 21"/>
          <p:cNvSpPr>
            <a:spLocks noChangeArrowheads="1"/>
          </p:cNvSpPr>
          <p:nvPr/>
        </p:nvSpPr>
        <p:spPr bwMode="auto">
          <a:xfrm rot="5520000">
            <a:off x="600300" y="3011108"/>
            <a:ext cx="236240" cy="313269"/>
          </a:xfrm>
          <a:prstGeom prst="upArrow">
            <a:avLst>
              <a:gd name="adj1" fmla="val 50000"/>
              <a:gd name="adj2" fmla="val 33148"/>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pPr>
              <a:defRPr/>
            </a:pPr>
            <a:endParaRPr lang="en-US"/>
          </a:p>
        </p:txBody>
      </p:sp>
      <p:sp>
        <p:nvSpPr>
          <p:cNvPr id="33814" name="Text Box 22"/>
          <p:cNvSpPr txBox="1">
            <a:spLocks noChangeArrowheads="1"/>
          </p:cNvSpPr>
          <p:nvPr/>
        </p:nvSpPr>
        <p:spPr bwMode="auto">
          <a:xfrm rot="5520000">
            <a:off x="511046" y="3047860"/>
            <a:ext cx="279988" cy="224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900">
                <a:solidFill>
                  <a:srgbClr val="000000"/>
                </a:solidFill>
              </a:rPr>
              <a:t>N</a:t>
            </a:r>
          </a:p>
        </p:txBody>
      </p:sp>
      <p:pic>
        <p:nvPicPr>
          <p:cNvPr id="28" name="Picture 16"/>
          <p:cNvPicPr>
            <a:picLocks noChangeAspect="1" noChangeArrowheads="1"/>
          </p:cNvPicPr>
          <p:nvPr/>
        </p:nvPicPr>
        <p:blipFill rotWithShape="1">
          <a:blip r:embed="rId7">
            <a:extLst>
              <a:ext uri="{28A0092B-C50C-407E-A947-70E740481C1C}">
                <a14:useLocalDpi xmlns:a14="http://schemas.microsoft.com/office/drawing/2010/main" val="0"/>
              </a:ext>
            </a:extLst>
          </a:blip>
          <a:srcRect l="17216" t="33046" b="24101"/>
          <a:stretch/>
        </p:blipFill>
        <p:spPr bwMode="auto">
          <a:xfrm>
            <a:off x="849312" y="1493837"/>
            <a:ext cx="3858688" cy="862712"/>
          </a:xfrm>
          <a:prstGeom prst="rect">
            <a:avLst/>
          </a:prstGeom>
          <a:noFill/>
          <a:ln>
            <a:noFill/>
          </a:ln>
          <a:effectLst/>
          <a:extLst>
            <a:ext uri="{909E8E84-426E-40dd-AFC4-6F175D3DCCD1}">
              <a14:hiddenFill xmlns:a14="http://schemas.microsoft.com/office/drawing/2010/main">
                <a:blipFill dpi="0" rotWithShape="0">
                  <a:blip/>
                  <a:srcRect l="7184" t="33046" b="2410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9" name="Group 22"/>
          <p:cNvGrpSpPr>
            <a:grpSpLocks/>
          </p:cNvGrpSpPr>
          <p:nvPr/>
        </p:nvGrpSpPr>
        <p:grpSpPr bwMode="auto">
          <a:xfrm>
            <a:off x="1976081" y="1926069"/>
            <a:ext cx="455028" cy="327237"/>
            <a:chOff x="4060" y="378"/>
            <a:chExt cx="260" cy="187"/>
          </a:xfrm>
        </p:grpSpPr>
        <p:sp>
          <p:nvSpPr>
            <p:cNvPr id="30" name="AutoShape 23"/>
            <p:cNvSpPr>
              <a:spLocks noChangeArrowheads="1"/>
            </p:cNvSpPr>
            <p:nvPr/>
          </p:nvSpPr>
          <p:spPr bwMode="auto">
            <a:xfrm>
              <a:off x="4084" y="378"/>
              <a:ext cx="181" cy="126"/>
            </a:xfrm>
            <a:prstGeom prst="roundRect">
              <a:avLst>
                <a:gd name="adj" fmla="val 472"/>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 name="Text Box 24"/>
            <p:cNvSpPr txBox="1">
              <a:spLocks noChangeArrowheads="1"/>
            </p:cNvSpPr>
            <p:nvPr/>
          </p:nvSpPr>
          <p:spPr bwMode="auto">
            <a:xfrm>
              <a:off x="4060" y="378"/>
              <a:ext cx="260" cy="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a:lnSpc>
                  <a:spcPct val="80000"/>
                </a:lnSpc>
                <a:buClrTx/>
                <a:buFontTx/>
                <a:buNone/>
                <a:defRPr/>
              </a:pPr>
              <a:r>
                <a:rPr lang="en-GB" sz="1100" b="1">
                  <a:solidFill>
                    <a:srgbClr val="000000"/>
                  </a:solidFill>
                  <a:cs typeface="MS Gothic" charset="0"/>
                </a:rPr>
                <a:t>sand</a:t>
              </a:r>
            </a:p>
            <a:p>
              <a:pPr eaLnBrk="1">
                <a:lnSpc>
                  <a:spcPct val="80000"/>
                </a:lnSpc>
                <a:buClrTx/>
                <a:buFontTx/>
                <a:buNone/>
                <a:defRPr/>
              </a:pPr>
              <a:r>
                <a:rPr lang="en-GB" sz="1100" b="1">
                  <a:solidFill>
                    <a:srgbClr val="000000"/>
                  </a:solidFill>
                  <a:cs typeface="MS Gothic" charset="0"/>
                </a:rPr>
                <a:t>gained</a:t>
              </a:r>
              <a:r>
                <a:rPr lang="en-GB" sz="1500">
                  <a:solidFill>
                    <a:srgbClr val="99CCFF"/>
                  </a:solidFill>
                  <a:cs typeface="MS Gothic" charset="0"/>
                </a:rPr>
                <a:t> </a:t>
              </a:r>
            </a:p>
          </p:txBody>
        </p:sp>
      </p:grpSp>
      <p:grpSp>
        <p:nvGrpSpPr>
          <p:cNvPr id="32" name="Group 25"/>
          <p:cNvGrpSpPr>
            <a:grpSpLocks/>
          </p:cNvGrpSpPr>
          <p:nvPr/>
        </p:nvGrpSpPr>
        <p:grpSpPr bwMode="auto">
          <a:xfrm>
            <a:off x="2597363" y="1989066"/>
            <a:ext cx="409525" cy="174993"/>
            <a:chOff x="4415" y="414"/>
            <a:chExt cx="234" cy="100"/>
          </a:xfrm>
        </p:grpSpPr>
        <p:sp>
          <p:nvSpPr>
            <p:cNvPr id="33" name="AutoShape 26"/>
            <p:cNvSpPr>
              <a:spLocks noChangeArrowheads="1"/>
            </p:cNvSpPr>
            <p:nvPr/>
          </p:nvSpPr>
          <p:spPr bwMode="auto">
            <a:xfrm>
              <a:off x="4435" y="414"/>
              <a:ext cx="166" cy="56"/>
            </a:xfrm>
            <a:prstGeom prst="roundRect">
              <a:avLst>
                <a:gd name="adj" fmla="val 106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 name="Text Box 27"/>
            <p:cNvSpPr txBox="1">
              <a:spLocks noChangeArrowheads="1"/>
            </p:cNvSpPr>
            <p:nvPr/>
          </p:nvSpPr>
          <p:spPr bwMode="auto">
            <a:xfrm>
              <a:off x="4415" y="414"/>
              <a:ext cx="234" cy="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a:lnSpc>
                  <a:spcPct val="85000"/>
                </a:lnSpc>
                <a:buClrTx/>
                <a:buFontTx/>
                <a:buNone/>
                <a:defRPr/>
              </a:pPr>
              <a:r>
                <a:rPr lang="en-GB" sz="1100" b="1">
                  <a:solidFill>
                    <a:srgbClr val="000000"/>
                  </a:solidFill>
                  <a:cs typeface="MS Gothic" charset="0"/>
                </a:rPr>
                <a:t>stable</a:t>
              </a:r>
              <a:r>
                <a:rPr lang="en-GB" sz="1300">
                  <a:solidFill>
                    <a:srgbClr val="000000"/>
                  </a:solidFill>
                  <a:cs typeface="MS Gothic" charset="0"/>
                </a:rPr>
                <a:t> </a:t>
              </a:r>
            </a:p>
          </p:txBody>
        </p:sp>
      </p:grpSp>
      <p:grpSp>
        <p:nvGrpSpPr>
          <p:cNvPr id="35" name="Group 28"/>
          <p:cNvGrpSpPr>
            <a:grpSpLocks/>
          </p:cNvGrpSpPr>
          <p:nvPr/>
        </p:nvGrpSpPr>
        <p:grpSpPr bwMode="auto">
          <a:xfrm>
            <a:off x="2665624" y="1721327"/>
            <a:ext cx="701794" cy="197742"/>
            <a:chOff x="4454" y="261"/>
            <a:chExt cx="401" cy="113"/>
          </a:xfrm>
        </p:grpSpPr>
        <p:sp>
          <p:nvSpPr>
            <p:cNvPr id="36" name="AutoShape 29"/>
            <p:cNvSpPr>
              <a:spLocks noChangeArrowheads="1"/>
            </p:cNvSpPr>
            <p:nvPr/>
          </p:nvSpPr>
          <p:spPr bwMode="auto">
            <a:xfrm>
              <a:off x="4454" y="261"/>
              <a:ext cx="330" cy="113"/>
            </a:xfrm>
            <a:prstGeom prst="roundRect">
              <a:avLst>
                <a:gd name="adj" fmla="val 56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 name="Text Box 30"/>
            <p:cNvSpPr txBox="1">
              <a:spLocks noChangeArrowheads="1"/>
            </p:cNvSpPr>
            <p:nvPr/>
          </p:nvSpPr>
          <p:spPr bwMode="auto">
            <a:xfrm>
              <a:off x="4496" y="261"/>
              <a:ext cx="359" cy="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a:lnSpc>
                  <a:spcPct val="85000"/>
                </a:lnSpc>
                <a:buClrTx/>
                <a:buFontTx/>
                <a:buNone/>
                <a:defRPr/>
              </a:pPr>
              <a:r>
                <a:rPr lang="en-GB" sz="1100" b="1">
                  <a:solidFill>
                    <a:srgbClr val="000000"/>
                  </a:solidFill>
                  <a:cs typeface="MS Gothic" charset="0"/>
                </a:rPr>
                <a:t>sand lost</a:t>
              </a:r>
            </a:p>
          </p:txBody>
        </p:sp>
      </p:grpSp>
      <p:sp>
        <p:nvSpPr>
          <p:cNvPr id="38" name="Title 1"/>
          <p:cNvSpPr txBox="1">
            <a:spLocks/>
          </p:cNvSpPr>
          <p:nvPr/>
        </p:nvSpPr>
        <p:spPr>
          <a:xfrm>
            <a:off x="696912" y="350837"/>
            <a:ext cx="8920304" cy="916961"/>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a:lstStyle>
          <a:p>
            <a:pPr>
              <a:defRPr/>
            </a:pPr>
            <a:r>
              <a:rPr lang="en-US" b="1" dirty="0" smtClean="0">
                <a:solidFill>
                  <a:srgbClr val="000090"/>
                </a:solidFill>
              </a:rPr>
              <a:t>Change in dune height</a:t>
            </a:r>
            <a:endParaRPr lang="en-US" b="1" dirty="0">
              <a:solidFill>
                <a:srgbClr val="000090"/>
              </a:solidFill>
            </a:endParaRPr>
          </a:p>
        </p:txBody>
      </p:sp>
      <p:sp>
        <p:nvSpPr>
          <p:cNvPr id="2" name="TextBox 1"/>
          <p:cNvSpPr txBox="1"/>
          <p:nvPr/>
        </p:nvSpPr>
        <p:spPr>
          <a:xfrm>
            <a:off x="1753358" y="6937699"/>
            <a:ext cx="6456666" cy="382156"/>
          </a:xfrm>
          <a:prstGeom prst="rect">
            <a:avLst/>
          </a:prstGeom>
          <a:noFill/>
        </p:spPr>
        <p:txBody>
          <a:bodyPr wrap="none" rtlCol="0">
            <a:spAutoFit/>
          </a:bodyPr>
          <a:lstStyle/>
          <a:p>
            <a:r>
              <a:rPr lang="en-US" sz="2000" b="1" dirty="0" smtClean="0">
                <a:solidFill>
                  <a:srgbClr val="000000"/>
                </a:solidFill>
              </a:rPr>
              <a:t>Since 2004 dune height has stabilized at 21 – 22 m</a:t>
            </a:r>
            <a:r>
              <a:rPr lang="en-US" sz="2000" b="1" dirty="0" smtClean="0"/>
              <a:t>e </a:t>
            </a:r>
            <a:endParaRPr lang="en-US" sz="2000" b="1" dirty="0"/>
          </a:p>
        </p:txBody>
      </p:sp>
    </p:spTree>
    <p:extLst>
      <p:ext uri="{BB962C8B-B14F-4D97-AF65-F5344CB8AC3E}">
        <p14:creationId xmlns:p14="http://schemas.microsoft.com/office/powerpoint/2010/main" val="15733119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val="0"/>
              </a:ext>
            </a:extLst>
          </a:blip>
          <a:srcRect t="14503" b="6950"/>
          <a:stretch>
            <a:fillRect/>
          </a:stretch>
        </p:blipFill>
        <p:spPr bwMode="auto">
          <a:xfrm>
            <a:off x="3571972" y="4880043"/>
            <a:ext cx="2891179" cy="1702677"/>
          </a:xfrm>
          <a:prstGeom prst="rect">
            <a:avLst/>
          </a:prstGeom>
          <a:noFill/>
          <a:ln>
            <a:noFill/>
          </a:ln>
          <a:effectLst/>
          <a:extLst>
            <a:ext uri="{909E8E84-426E-40dd-AFC4-6F175D3DCCD1}">
              <a14:hiddenFill xmlns:a14="http://schemas.microsoft.com/office/drawing/2010/main">
                <a:blipFill dpi="0" rotWithShape="0">
                  <a:blip/>
                  <a:srcRect t="14503" b="695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t="14914" r="6317" b="16319"/>
          <a:stretch>
            <a:fillRect/>
          </a:stretch>
        </p:blipFill>
        <p:spPr bwMode="auto">
          <a:xfrm>
            <a:off x="491781" y="4860794"/>
            <a:ext cx="2794923" cy="1720175"/>
          </a:xfrm>
          <a:prstGeom prst="rect">
            <a:avLst/>
          </a:prstGeom>
          <a:noFill/>
          <a:ln>
            <a:noFill/>
          </a:ln>
          <a:effectLst/>
          <a:extLst>
            <a:ext uri="{909E8E84-426E-40dd-AFC4-6F175D3DCCD1}">
              <a14:hiddenFill xmlns:a14="http://schemas.microsoft.com/office/drawing/2010/main">
                <a:blipFill dpi="0" rotWithShape="0">
                  <a:blip/>
                  <a:srcRect t="14914" r="6317" b="1631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val="0"/>
              </a:ext>
            </a:extLst>
          </a:blip>
          <a:srcRect l="3026" t="9050" r="3490" b="5629"/>
          <a:stretch>
            <a:fillRect/>
          </a:stretch>
        </p:blipFill>
        <p:spPr bwMode="auto">
          <a:xfrm>
            <a:off x="6744919" y="5028787"/>
            <a:ext cx="2308394" cy="1522435"/>
          </a:xfrm>
          <a:prstGeom prst="rect">
            <a:avLst/>
          </a:prstGeom>
          <a:noFill/>
          <a:ln>
            <a:noFill/>
          </a:ln>
          <a:effectLst/>
          <a:extLst>
            <a:ext uri="{909E8E84-426E-40dd-AFC4-6F175D3DCCD1}">
              <a14:hiddenFill xmlns:a14="http://schemas.microsoft.com/office/drawing/2010/main">
                <a:blipFill dpi="0" rotWithShape="0">
                  <a:blip/>
                  <a:srcRect l="3026" t="9050" r="3490" b="562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6" name="AutoShape 4"/>
          <p:cNvSpPr>
            <a:spLocks noChangeArrowheads="1"/>
          </p:cNvSpPr>
          <p:nvPr/>
        </p:nvSpPr>
        <p:spPr bwMode="auto">
          <a:xfrm rot="10800000">
            <a:off x="3337457" y="5676259"/>
            <a:ext cx="201262" cy="118995"/>
          </a:xfrm>
          <a:prstGeom prst="rightArrow">
            <a:avLst>
              <a:gd name="adj1" fmla="val 54296"/>
              <a:gd name="adj2" fmla="val 49232"/>
            </a:avLst>
          </a:prstGeom>
          <a:solidFill>
            <a:srgbClr val="9999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pPr>
              <a:defRPr/>
            </a:pPr>
            <a:endParaRPr lang="en-US"/>
          </a:p>
        </p:txBody>
      </p:sp>
      <p:pic>
        <p:nvPicPr>
          <p:cNvPr id="3379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5223" r="1"/>
          <a:stretch/>
        </p:blipFill>
        <p:spPr bwMode="auto">
          <a:xfrm>
            <a:off x="849312" y="2090662"/>
            <a:ext cx="6525472" cy="2647637"/>
          </a:xfrm>
          <a:prstGeom prst="rect">
            <a:avLst/>
          </a:prstGeom>
          <a:noFill/>
          <a:ln>
            <a:noFill/>
          </a:ln>
          <a:effectLst/>
          <a:extLst>
            <a:ext uri="{909E8E84-426E-40dd-AFC4-6F175D3DCCD1}">
              <a14:hiddenFill xmlns:a14="http://schemas.microsoft.com/office/drawing/2010/main">
                <a:blipFill dpi="0" rotWithShape="0">
                  <a:blip/>
                  <a:srcRect l="121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8" name="Oval 6"/>
          <p:cNvSpPr>
            <a:spLocks noChangeArrowheads="1"/>
          </p:cNvSpPr>
          <p:nvPr/>
        </p:nvSpPr>
        <p:spPr bwMode="auto">
          <a:xfrm>
            <a:off x="6132207" y="2260407"/>
            <a:ext cx="59504" cy="59497"/>
          </a:xfrm>
          <a:prstGeom prst="ellipse">
            <a:avLst/>
          </a:prstGeom>
          <a:solidFill>
            <a:srgbClr val="DC23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pPr>
              <a:defRPr/>
            </a:pPr>
            <a:endParaRPr lang="en-US"/>
          </a:p>
        </p:txBody>
      </p:sp>
      <p:pic>
        <p:nvPicPr>
          <p:cNvPr id="33799" name="Picture 7"/>
          <p:cNvPicPr>
            <a:picLocks noChangeAspect="1" noChangeArrowheads="1"/>
          </p:cNvPicPr>
          <p:nvPr/>
        </p:nvPicPr>
        <p:blipFill>
          <a:blip r:embed="rId7">
            <a:alphaModFix amt="12000"/>
            <a:extLst>
              <a:ext uri="{28A0092B-C50C-407E-A947-70E740481C1C}">
                <a14:useLocalDpi xmlns:a14="http://schemas.microsoft.com/office/drawing/2010/main" val="0"/>
              </a:ext>
            </a:extLst>
          </a:blip>
          <a:srcRect l="25191" t="28790" r="38326" b="49342"/>
          <a:stretch>
            <a:fillRect/>
          </a:stretch>
        </p:blipFill>
        <p:spPr bwMode="auto">
          <a:xfrm>
            <a:off x="5034890" y="2318153"/>
            <a:ext cx="2318893" cy="80496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blipFill dpi="0" rotWithShape="0">
                  <a:blip/>
                  <a:srcRect l="25191" t="28790" r="38326" b="49342"/>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33800" name="Line 8"/>
          <p:cNvSpPr>
            <a:spLocks noChangeShapeType="1"/>
          </p:cNvSpPr>
          <p:nvPr/>
        </p:nvSpPr>
        <p:spPr bwMode="auto">
          <a:xfrm flipH="1">
            <a:off x="4584518" y="2277905"/>
            <a:ext cx="1522594" cy="332486"/>
          </a:xfrm>
          <a:prstGeom prst="line">
            <a:avLst/>
          </a:prstGeom>
          <a:noFill/>
          <a:ln w="9360">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pPr>
              <a:defRPr/>
            </a:pPr>
            <a:endParaRPr lang="en-US"/>
          </a:p>
        </p:txBody>
      </p:sp>
      <p:sp>
        <p:nvSpPr>
          <p:cNvPr id="33801" name="Line 9"/>
          <p:cNvSpPr>
            <a:spLocks noChangeShapeType="1"/>
          </p:cNvSpPr>
          <p:nvPr/>
        </p:nvSpPr>
        <p:spPr bwMode="auto">
          <a:xfrm flipH="1">
            <a:off x="3703056" y="2634890"/>
            <a:ext cx="792800" cy="328986"/>
          </a:xfrm>
          <a:prstGeom prst="line">
            <a:avLst/>
          </a:prstGeom>
          <a:noFill/>
          <a:ln w="9360">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pPr>
              <a:defRPr/>
            </a:pPr>
            <a:endParaRPr lang="en-US"/>
          </a:p>
        </p:txBody>
      </p:sp>
      <p:sp>
        <p:nvSpPr>
          <p:cNvPr id="33802" name="Text Box 10"/>
          <p:cNvSpPr txBox="1">
            <a:spLocks noChangeArrowheads="1"/>
          </p:cNvSpPr>
          <p:nvPr/>
        </p:nvSpPr>
        <p:spPr bwMode="auto">
          <a:xfrm>
            <a:off x="3088769" y="2610391"/>
            <a:ext cx="1039564" cy="28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dirty="0">
                <a:solidFill>
                  <a:srgbClr val="000000"/>
                </a:solidFill>
              </a:rPr>
              <a:t>2008: 21 m</a:t>
            </a:r>
          </a:p>
        </p:txBody>
      </p:sp>
      <p:sp>
        <p:nvSpPr>
          <p:cNvPr id="33803" name="Text Box 11"/>
          <p:cNvSpPr txBox="1">
            <a:spLocks noChangeArrowheads="1"/>
          </p:cNvSpPr>
          <p:nvPr/>
        </p:nvSpPr>
        <p:spPr bwMode="auto">
          <a:xfrm>
            <a:off x="3491938" y="2291904"/>
            <a:ext cx="1039564" cy="28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a:solidFill>
                  <a:srgbClr val="000000"/>
                </a:solidFill>
              </a:rPr>
              <a:t>1974: 33 m</a:t>
            </a:r>
          </a:p>
        </p:txBody>
      </p:sp>
      <p:sp>
        <p:nvSpPr>
          <p:cNvPr id="33804" name="Text Box 12"/>
          <p:cNvSpPr txBox="1">
            <a:spLocks noChangeArrowheads="1"/>
          </p:cNvSpPr>
          <p:nvPr/>
        </p:nvSpPr>
        <p:spPr bwMode="auto">
          <a:xfrm>
            <a:off x="5668429" y="1975167"/>
            <a:ext cx="1039564" cy="28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a:solidFill>
                  <a:srgbClr val="000000"/>
                </a:solidFill>
              </a:rPr>
              <a:t>1949: 42 m</a:t>
            </a:r>
          </a:p>
        </p:txBody>
      </p:sp>
      <p:sp>
        <p:nvSpPr>
          <p:cNvPr id="33805" name="AutoShape 13"/>
          <p:cNvSpPr>
            <a:spLocks noChangeArrowheads="1"/>
          </p:cNvSpPr>
          <p:nvPr/>
        </p:nvSpPr>
        <p:spPr bwMode="auto">
          <a:xfrm rot="10800000">
            <a:off x="6512154" y="5676259"/>
            <a:ext cx="201262" cy="118995"/>
          </a:xfrm>
          <a:prstGeom prst="rightArrow">
            <a:avLst>
              <a:gd name="adj1" fmla="val 54296"/>
              <a:gd name="adj2" fmla="val 49232"/>
            </a:avLst>
          </a:prstGeom>
          <a:solidFill>
            <a:srgbClr val="9999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pPr>
              <a:defRPr/>
            </a:pPr>
            <a:endParaRPr lang="en-US"/>
          </a:p>
        </p:txBody>
      </p:sp>
      <p:sp>
        <p:nvSpPr>
          <p:cNvPr id="33807" name="AutoShape 15"/>
          <p:cNvSpPr>
            <a:spLocks noChangeArrowheads="1"/>
          </p:cNvSpPr>
          <p:nvPr/>
        </p:nvSpPr>
        <p:spPr bwMode="auto">
          <a:xfrm rot="10800000">
            <a:off x="3337457" y="5676259"/>
            <a:ext cx="201262" cy="118995"/>
          </a:xfrm>
          <a:prstGeom prst="rightArrow">
            <a:avLst>
              <a:gd name="adj1" fmla="val 54296"/>
              <a:gd name="adj2" fmla="val 49232"/>
            </a:avLst>
          </a:prstGeom>
          <a:solidFill>
            <a:srgbClr val="999999"/>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pPr>
              <a:defRPr/>
            </a:pPr>
            <a:endParaRPr lang="en-US"/>
          </a:p>
        </p:txBody>
      </p:sp>
      <p:sp>
        <p:nvSpPr>
          <p:cNvPr id="33808" name="Text Box 16"/>
          <p:cNvSpPr txBox="1">
            <a:spLocks noChangeArrowheads="1"/>
          </p:cNvSpPr>
          <p:nvPr/>
        </p:nvSpPr>
        <p:spPr bwMode="auto">
          <a:xfrm>
            <a:off x="1285346" y="4543132"/>
            <a:ext cx="7031566" cy="28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dirty="0">
                <a:solidFill>
                  <a:srgbClr val="000000"/>
                </a:solidFill>
              </a:rPr>
              <a:t>2008: 21 m                                                 1950: 42 m                                   1917  20 m ?                                    </a:t>
            </a:r>
          </a:p>
        </p:txBody>
      </p:sp>
      <p:sp>
        <p:nvSpPr>
          <p:cNvPr id="33809" name="Text Box 17"/>
          <p:cNvSpPr txBox="1">
            <a:spLocks noChangeArrowheads="1"/>
          </p:cNvSpPr>
          <p:nvPr/>
        </p:nvSpPr>
        <p:spPr bwMode="auto">
          <a:xfrm>
            <a:off x="7289739" y="2484437"/>
            <a:ext cx="1179573" cy="28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dirty="0">
                <a:solidFill>
                  <a:srgbClr val="000000"/>
                </a:solidFill>
              </a:rPr>
              <a:t>1930: 32 m ? </a:t>
            </a:r>
          </a:p>
        </p:txBody>
      </p:sp>
      <p:sp>
        <p:nvSpPr>
          <p:cNvPr id="33810" name="Text Box 18"/>
          <p:cNvSpPr txBox="1">
            <a:spLocks noChangeArrowheads="1"/>
          </p:cNvSpPr>
          <p:nvPr/>
        </p:nvSpPr>
        <p:spPr bwMode="auto">
          <a:xfrm>
            <a:off x="7880369" y="3111849"/>
            <a:ext cx="1503343" cy="28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dirty="0">
                <a:solidFill>
                  <a:srgbClr val="000000"/>
                </a:solidFill>
              </a:rPr>
              <a:t> 1917: 20 m ?</a:t>
            </a:r>
          </a:p>
        </p:txBody>
      </p:sp>
      <p:sp>
        <p:nvSpPr>
          <p:cNvPr id="33811" name="Line 19"/>
          <p:cNvSpPr>
            <a:spLocks noChangeShapeType="1"/>
          </p:cNvSpPr>
          <p:nvPr/>
        </p:nvSpPr>
        <p:spPr bwMode="auto">
          <a:xfrm flipH="1" flipV="1">
            <a:off x="6223211" y="2307653"/>
            <a:ext cx="2093700" cy="786383"/>
          </a:xfrm>
          <a:prstGeom prst="line">
            <a:avLst/>
          </a:prstGeom>
          <a:noFill/>
          <a:ln w="9360">
            <a:solidFill>
              <a:srgbClr val="00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794" tIns="50397" rIns="100794" bIns="50397"/>
          <a:lstStyle/>
          <a:p>
            <a:pPr>
              <a:defRPr/>
            </a:pPr>
            <a:endParaRPr lang="en-US"/>
          </a:p>
        </p:txBody>
      </p:sp>
      <p:sp>
        <p:nvSpPr>
          <p:cNvPr id="33813" name="AutoShape 21"/>
          <p:cNvSpPr>
            <a:spLocks noChangeArrowheads="1"/>
          </p:cNvSpPr>
          <p:nvPr/>
        </p:nvSpPr>
        <p:spPr bwMode="auto">
          <a:xfrm rot="5520000">
            <a:off x="600300" y="3011108"/>
            <a:ext cx="236240" cy="313269"/>
          </a:xfrm>
          <a:prstGeom prst="upArrow">
            <a:avLst>
              <a:gd name="adj1" fmla="val 50000"/>
              <a:gd name="adj2" fmla="val 33148"/>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pPr>
              <a:defRPr/>
            </a:pPr>
            <a:endParaRPr lang="en-US"/>
          </a:p>
        </p:txBody>
      </p:sp>
      <p:sp>
        <p:nvSpPr>
          <p:cNvPr id="33814" name="Text Box 22"/>
          <p:cNvSpPr txBox="1">
            <a:spLocks noChangeArrowheads="1"/>
          </p:cNvSpPr>
          <p:nvPr/>
        </p:nvSpPr>
        <p:spPr bwMode="auto">
          <a:xfrm rot="5520000">
            <a:off x="511046" y="3047860"/>
            <a:ext cx="279988" cy="224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900">
                <a:solidFill>
                  <a:srgbClr val="000000"/>
                </a:solidFill>
              </a:rPr>
              <a:t>N</a:t>
            </a:r>
          </a:p>
        </p:txBody>
      </p:sp>
      <p:sp>
        <p:nvSpPr>
          <p:cNvPr id="228375" name="Oval 6"/>
          <p:cNvSpPr>
            <a:spLocks noChangeArrowheads="1"/>
          </p:cNvSpPr>
          <p:nvPr/>
        </p:nvSpPr>
        <p:spPr bwMode="auto">
          <a:xfrm>
            <a:off x="7140269" y="2647139"/>
            <a:ext cx="59504" cy="59497"/>
          </a:xfrm>
          <a:prstGeom prst="ellipse">
            <a:avLst/>
          </a:prstGeom>
          <a:solidFill>
            <a:srgbClr val="FF6600">
              <a:alpha val="65881"/>
            </a:srgbClr>
          </a:solidFill>
          <a:ln w="9360">
            <a:solidFill>
              <a:srgbClr val="000000"/>
            </a:solidFill>
            <a:miter lim="800000"/>
            <a:headEnd/>
            <a:tailEnd/>
          </a:ln>
        </p:spPr>
        <p:txBody>
          <a:bodyPr wrap="none" lIns="100794" tIns="50397" rIns="100794" bIns="50397" anchor="ctr"/>
          <a:lstStyle/>
          <a:p>
            <a:endParaRPr lang="en-US"/>
          </a:p>
        </p:txBody>
      </p:sp>
      <p:sp>
        <p:nvSpPr>
          <p:cNvPr id="25" name="Oval 6"/>
          <p:cNvSpPr>
            <a:spLocks noChangeArrowheads="1"/>
          </p:cNvSpPr>
          <p:nvPr/>
        </p:nvSpPr>
        <p:spPr bwMode="auto">
          <a:xfrm>
            <a:off x="8316912" y="3094037"/>
            <a:ext cx="59504" cy="59497"/>
          </a:xfrm>
          <a:prstGeom prst="ellipse">
            <a:avLst/>
          </a:prstGeom>
          <a:solidFill>
            <a:srgbClr val="FF6600">
              <a:alpha val="65881"/>
            </a:srgbClr>
          </a:solidFill>
          <a:ln w="9360">
            <a:solidFill>
              <a:srgbClr val="000000"/>
            </a:solidFill>
            <a:miter lim="800000"/>
            <a:headEnd/>
            <a:tailEnd/>
          </a:ln>
        </p:spPr>
        <p:txBody>
          <a:bodyPr wrap="none" lIns="100794" tIns="50397" rIns="100794" bIns="50397" anchor="ctr"/>
          <a:lstStyle/>
          <a:p>
            <a:endParaRPr lang="en-US"/>
          </a:p>
        </p:txBody>
      </p:sp>
      <p:pic>
        <p:nvPicPr>
          <p:cNvPr id="28" name="Picture 16"/>
          <p:cNvPicPr>
            <a:picLocks noChangeAspect="1" noChangeArrowheads="1"/>
          </p:cNvPicPr>
          <p:nvPr/>
        </p:nvPicPr>
        <p:blipFill rotWithShape="1">
          <a:blip r:embed="rId8">
            <a:extLst>
              <a:ext uri="{28A0092B-C50C-407E-A947-70E740481C1C}">
                <a14:useLocalDpi xmlns:a14="http://schemas.microsoft.com/office/drawing/2010/main" val="0"/>
              </a:ext>
            </a:extLst>
          </a:blip>
          <a:srcRect l="17216" t="33046" b="24101"/>
          <a:stretch/>
        </p:blipFill>
        <p:spPr bwMode="auto">
          <a:xfrm>
            <a:off x="849312" y="1493837"/>
            <a:ext cx="3858688" cy="862712"/>
          </a:xfrm>
          <a:prstGeom prst="rect">
            <a:avLst/>
          </a:prstGeom>
          <a:noFill/>
          <a:ln>
            <a:noFill/>
          </a:ln>
          <a:effectLst/>
          <a:extLst>
            <a:ext uri="{909E8E84-426E-40dd-AFC4-6F175D3DCCD1}">
              <a14:hiddenFill xmlns:a14="http://schemas.microsoft.com/office/drawing/2010/main">
                <a:blipFill dpi="0" rotWithShape="0">
                  <a:blip/>
                  <a:srcRect l="7184" t="33046" b="2410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9" name="Group 22"/>
          <p:cNvGrpSpPr>
            <a:grpSpLocks/>
          </p:cNvGrpSpPr>
          <p:nvPr/>
        </p:nvGrpSpPr>
        <p:grpSpPr bwMode="auto">
          <a:xfrm>
            <a:off x="1976081" y="1926069"/>
            <a:ext cx="455028" cy="327237"/>
            <a:chOff x="4060" y="378"/>
            <a:chExt cx="260" cy="187"/>
          </a:xfrm>
        </p:grpSpPr>
        <p:sp>
          <p:nvSpPr>
            <p:cNvPr id="30" name="AutoShape 23"/>
            <p:cNvSpPr>
              <a:spLocks noChangeArrowheads="1"/>
            </p:cNvSpPr>
            <p:nvPr/>
          </p:nvSpPr>
          <p:spPr bwMode="auto">
            <a:xfrm>
              <a:off x="4084" y="378"/>
              <a:ext cx="181" cy="126"/>
            </a:xfrm>
            <a:prstGeom prst="roundRect">
              <a:avLst>
                <a:gd name="adj" fmla="val 472"/>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 name="Text Box 24"/>
            <p:cNvSpPr txBox="1">
              <a:spLocks noChangeArrowheads="1"/>
            </p:cNvSpPr>
            <p:nvPr/>
          </p:nvSpPr>
          <p:spPr bwMode="auto">
            <a:xfrm>
              <a:off x="4060" y="378"/>
              <a:ext cx="260" cy="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a:lnSpc>
                  <a:spcPct val="80000"/>
                </a:lnSpc>
                <a:buClrTx/>
                <a:buFontTx/>
                <a:buNone/>
                <a:defRPr/>
              </a:pPr>
              <a:r>
                <a:rPr lang="en-GB" sz="1100" b="1">
                  <a:solidFill>
                    <a:srgbClr val="000000"/>
                  </a:solidFill>
                  <a:cs typeface="MS Gothic" charset="0"/>
                </a:rPr>
                <a:t>sand</a:t>
              </a:r>
            </a:p>
            <a:p>
              <a:pPr eaLnBrk="1">
                <a:lnSpc>
                  <a:spcPct val="80000"/>
                </a:lnSpc>
                <a:buClrTx/>
                <a:buFontTx/>
                <a:buNone/>
                <a:defRPr/>
              </a:pPr>
              <a:r>
                <a:rPr lang="en-GB" sz="1100" b="1">
                  <a:solidFill>
                    <a:srgbClr val="000000"/>
                  </a:solidFill>
                  <a:cs typeface="MS Gothic" charset="0"/>
                </a:rPr>
                <a:t>gained</a:t>
              </a:r>
              <a:r>
                <a:rPr lang="en-GB" sz="1500">
                  <a:solidFill>
                    <a:srgbClr val="99CCFF"/>
                  </a:solidFill>
                  <a:cs typeface="MS Gothic" charset="0"/>
                </a:rPr>
                <a:t> </a:t>
              </a:r>
            </a:p>
          </p:txBody>
        </p:sp>
      </p:grpSp>
      <p:grpSp>
        <p:nvGrpSpPr>
          <p:cNvPr id="32" name="Group 25"/>
          <p:cNvGrpSpPr>
            <a:grpSpLocks/>
          </p:cNvGrpSpPr>
          <p:nvPr/>
        </p:nvGrpSpPr>
        <p:grpSpPr bwMode="auto">
          <a:xfrm>
            <a:off x="2597363" y="1989066"/>
            <a:ext cx="409525" cy="174993"/>
            <a:chOff x="4415" y="414"/>
            <a:chExt cx="234" cy="100"/>
          </a:xfrm>
        </p:grpSpPr>
        <p:sp>
          <p:nvSpPr>
            <p:cNvPr id="33" name="AutoShape 26"/>
            <p:cNvSpPr>
              <a:spLocks noChangeArrowheads="1"/>
            </p:cNvSpPr>
            <p:nvPr/>
          </p:nvSpPr>
          <p:spPr bwMode="auto">
            <a:xfrm>
              <a:off x="4435" y="414"/>
              <a:ext cx="166" cy="56"/>
            </a:xfrm>
            <a:prstGeom prst="roundRect">
              <a:avLst>
                <a:gd name="adj" fmla="val 106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4" name="Text Box 27"/>
            <p:cNvSpPr txBox="1">
              <a:spLocks noChangeArrowheads="1"/>
            </p:cNvSpPr>
            <p:nvPr/>
          </p:nvSpPr>
          <p:spPr bwMode="auto">
            <a:xfrm>
              <a:off x="4415" y="414"/>
              <a:ext cx="234" cy="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a:lnSpc>
                  <a:spcPct val="85000"/>
                </a:lnSpc>
                <a:buClrTx/>
                <a:buFontTx/>
                <a:buNone/>
                <a:defRPr/>
              </a:pPr>
              <a:r>
                <a:rPr lang="en-GB" sz="1100" b="1">
                  <a:solidFill>
                    <a:srgbClr val="000000"/>
                  </a:solidFill>
                  <a:cs typeface="MS Gothic" charset="0"/>
                </a:rPr>
                <a:t>stable</a:t>
              </a:r>
              <a:r>
                <a:rPr lang="en-GB" sz="1300">
                  <a:solidFill>
                    <a:srgbClr val="000000"/>
                  </a:solidFill>
                  <a:cs typeface="MS Gothic" charset="0"/>
                </a:rPr>
                <a:t> </a:t>
              </a:r>
            </a:p>
          </p:txBody>
        </p:sp>
      </p:grpSp>
      <p:grpSp>
        <p:nvGrpSpPr>
          <p:cNvPr id="35" name="Group 28"/>
          <p:cNvGrpSpPr>
            <a:grpSpLocks/>
          </p:cNvGrpSpPr>
          <p:nvPr/>
        </p:nvGrpSpPr>
        <p:grpSpPr bwMode="auto">
          <a:xfrm>
            <a:off x="2665624" y="1721327"/>
            <a:ext cx="701794" cy="197742"/>
            <a:chOff x="4454" y="261"/>
            <a:chExt cx="401" cy="113"/>
          </a:xfrm>
        </p:grpSpPr>
        <p:sp>
          <p:nvSpPr>
            <p:cNvPr id="36" name="AutoShape 29"/>
            <p:cNvSpPr>
              <a:spLocks noChangeArrowheads="1"/>
            </p:cNvSpPr>
            <p:nvPr/>
          </p:nvSpPr>
          <p:spPr bwMode="auto">
            <a:xfrm>
              <a:off x="4454" y="261"/>
              <a:ext cx="330" cy="113"/>
            </a:xfrm>
            <a:prstGeom prst="roundRect">
              <a:avLst>
                <a:gd name="adj" fmla="val 56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7" name="Text Box 30"/>
            <p:cNvSpPr txBox="1">
              <a:spLocks noChangeArrowheads="1"/>
            </p:cNvSpPr>
            <p:nvPr/>
          </p:nvSpPr>
          <p:spPr bwMode="auto">
            <a:xfrm>
              <a:off x="4496" y="261"/>
              <a:ext cx="359" cy="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a:lnSpc>
                  <a:spcPct val="85000"/>
                </a:lnSpc>
                <a:buClrTx/>
                <a:buFontTx/>
                <a:buNone/>
                <a:defRPr/>
              </a:pPr>
              <a:r>
                <a:rPr lang="en-GB" sz="1100" b="1">
                  <a:solidFill>
                    <a:srgbClr val="000000"/>
                  </a:solidFill>
                  <a:cs typeface="MS Gothic" charset="0"/>
                </a:rPr>
                <a:t>sand lost</a:t>
              </a:r>
            </a:p>
          </p:txBody>
        </p:sp>
      </p:grpSp>
      <p:sp>
        <p:nvSpPr>
          <p:cNvPr id="38" name="Title 1"/>
          <p:cNvSpPr txBox="1">
            <a:spLocks/>
          </p:cNvSpPr>
          <p:nvPr/>
        </p:nvSpPr>
        <p:spPr>
          <a:xfrm>
            <a:off x="696912" y="350837"/>
            <a:ext cx="8920304" cy="916961"/>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a:lstStyle>
          <a:p>
            <a:pPr>
              <a:defRPr/>
            </a:pPr>
            <a:r>
              <a:rPr lang="en-US" b="1" dirty="0" smtClean="0">
                <a:solidFill>
                  <a:srgbClr val="000090"/>
                </a:solidFill>
              </a:rPr>
              <a:t>Change in dune height</a:t>
            </a:r>
            <a:endParaRPr lang="en-US" b="1" dirty="0">
              <a:solidFill>
                <a:srgbClr val="000090"/>
              </a:solidFill>
            </a:endParaRPr>
          </a:p>
        </p:txBody>
      </p:sp>
      <p:sp>
        <p:nvSpPr>
          <p:cNvPr id="2" name="TextBox 1"/>
          <p:cNvSpPr txBox="1"/>
          <p:nvPr/>
        </p:nvSpPr>
        <p:spPr>
          <a:xfrm>
            <a:off x="1753358" y="6675437"/>
            <a:ext cx="7173154" cy="668388"/>
          </a:xfrm>
          <a:prstGeom prst="rect">
            <a:avLst/>
          </a:prstGeom>
          <a:noFill/>
        </p:spPr>
        <p:txBody>
          <a:bodyPr wrap="square" rtlCol="0">
            <a:spAutoFit/>
          </a:bodyPr>
          <a:lstStyle/>
          <a:p>
            <a:r>
              <a:rPr lang="en-US" sz="2000" dirty="0" smtClean="0">
                <a:solidFill>
                  <a:schemeClr val="tx1"/>
                </a:solidFill>
              </a:rPr>
              <a:t>High active dune: result of bad land management?</a:t>
            </a:r>
          </a:p>
          <a:p>
            <a:r>
              <a:rPr lang="en-US" sz="2000" dirty="0" smtClean="0">
                <a:solidFill>
                  <a:schemeClr val="tx1"/>
                </a:solidFill>
              </a:rPr>
              <a:t>Landscape going back to its more stable form</a:t>
            </a:r>
            <a:r>
              <a:rPr lang="en-US" dirty="0" smtClean="0"/>
              <a:t> </a:t>
            </a:r>
            <a:endParaRPr lang="en-US" dirty="0"/>
          </a:p>
        </p:txBody>
      </p:sp>
    </p:spTree>
    <p:extLst>
      <p:ext uri="{BB962C8B-B14F-4D97-AF65-F5344CB8AC3E}">
        <p14:creationId xmlns:p14="http://schemas.microsoft.com/office/powerpoint/2010/main" val="29961964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932ortho.png"/>
          <p:cNvPicPr>
            <a:picLocks noChangeAspect="1"/>
          </p:cNvPicPr>
          <p:nvPr/>
        </p:nvPicPr>
        <p:blipFill>
          <a:blip r:embed="rId3" cstate="print"/>
          <a:stretch>
            <a:fillRect/>
          </a:stretch>
        </p:blipFill>
        <p:spPr>
          <a:xfrm>
            <a:off x="392112" y="1189037"/>
            <a:ext cx="2057400" cy="2444435"/>
          </a:xfrm>
          <a:prstGeom prst="rect">
            <a:avLst/>
          </a:prstGeom>
        </p:spPr>
      </p:pic>
      <p:sp>
        <p:nvSpPr>
          <p:cNvPr id="5" name="TextBox 4"/>
          <p:cNvSpPr txBox="1"/>
          <p:nvPr/>
        </p:nvSpPr>
        <p:spPr>
          <a:xfrm>
            <a:off x="315912" y="3246437"/>
            <a:ext cx="1295400" cy="382156"/>
          </a:xfrm>
          <a:prstGeom prst="rect">
            <a:avLst/>
          </a:prstGeom>
          <a:noFill/>
        </p:spPr>
        <p:txBody>
          <a:bodyPr wrap="square" rtlCol="0">
            <a:spAutoFit/>
          </a:bodyPr>
          <a:lstStyle/>
          <a:p>
            <a:r>
              <a:rPr lang="en-US" sz="2000" dirty="0" smtClean="0">
                <a:solidFill>
                  <a:srgbClr val="000000"/>
                </a:solidFill>
              </a:rPr>
              <a:t>1945</a:t>
            </a:r>
            <a:endParaRPr lang="en-US" sz="2000" dirty="0">
              <a:solidFill>
                <a:srgbClr val="000000"/>
              </a:solidFill>
            </a:endParaRPr>
          </a:p>
        </p:txBody>
      </p:sp>
      <p:pic>
        <p:nvPicPr>
          <p:cNvPr id="11" name="Picture 10" descr="1932.png"/>
          <p:cNvPicPr>
            <a:picLocks noChangeAspect="1"/>
          </p:cNvPicPr>
          <p:nvPr/>
        </p:nvPicPr>
        <p:blipFill>
          <a:blip r:embed="rId4" cstate="print"/>
          <a:stretch>
            <a:fillRect/>
          </a:stretch>
        </p:blipFill>
        <p:spPr>
          <a:xfrm>
            <a:off x="2449512" y="1036637"/>
            <a:ext cx="2362200" cy="2806574"/>
          </a:xfrm>
          <a:prstGeom prst="rect">
            <a:avLst/>
          </a:prstGeom>
        </p:spPr>
      </p:pic>
      <p:pic>
        <p:nvPicPr>
          <p:cNvPr id="19" name="Picture 18" descr="1932ortho.png"/>
          <p:cNvPicPr>
            <a:picLocks noChangeAspect="1"/>
          </p:cNvPicPr>
          <p:nvPr/>
        </p:nvPicPr>
        <p:blipFill>
          <a:blip r:embed="rId5" cstate="print"/>
          <a:stretch>
            <a:fillRect/>
          </a:stretch>
        </p:blipFill>
        <p:spPr>
          <a:xfrm>
            <a:off x="4964112" y="1189037"/>
            <a:ext cx="1988185" cy="2362200"/>
          </a:xfrm>
          <a:prstGeom prst="rect">
            <a:avLst/>
          </a:prstGeom>
        </p:spPr>
      </p:pic>
      <p:pic>
        <p:nvPicPr>
          <p:cNvPr id="20" name="Picture 19" descr="1932.png"/>
          <p:cNvPicPr>
            <a:picLocks noChangeAspect="1"/>
          </p:cNvPicPr>
          <p:nvPr/>
        </p:nvPicPr>
        <p:blipFill>
          <a:blip r:embed="rId6" cstate="print"/>
          <a:stretch>
            <a:fillRect/>
          </a:stretch>
        </p:blipFill>
        <p:spPr>
          <a:xfrm>
            <a:off x="7173912" y="1036637"/>
            <a:ext cx="2286000" cy="2716040"/>
          </a:xfrm>
          <a:prstGeom prst="rect">
            <a:avLst/>
          </a:prstGeom>
        </p:spPr>
      </p:pic>
      <p:pic>
        <p:nvPicPr>
          <p:cNvPr id="31" name="Picture 30" descr="1932ortho.png"/>
          <p:cNvPicPr>
            <a:picLocks noChangeAspect="1"/>
          </p:cNvPicPr>
          <p:nvPr/>
        </p:nvPicPr>
        <p:blipFill>
          <a:blip r:embed="rId7" cstate="print"/>
          <a:stretch>
            <a:fillRect/>
          </a:stretch>
        </p:blipFill>
        <p:spPr>
          <a:xfrm>
            <a:off x="380046" y="4084637"/>
            <a:ext cx="2180591" cy="2590800"/>
          </a:xfrm>
          <a:prstGeom prst="rect">
            <a:avLst/>
          </a:prstGeom>
        </p:spPr>
      </p:pic>
      <p:pic>
        <p:nvPicPr>
          <p:cNvPr id="32" name="Picture 31" descr="1932.png"/>
          <p:cNvPicPr>
            <a:picLocks noChangeAspect="1"/>
          </p:cNvPicPr>
          <p:nvPr/>
        </p:nvPicPr>
        <p:blipFill>
          <a:blip r:embed="rId8" cstate="print"/>
          <a:stretch>
            <a:fillRect/>
          </a:stretch>
        </p:blipFill>
        <p:spPr>
          <a:xfrm>
            <a:off x="2554921" y="4084637"/>
            <a:ext cx="2501265" cy="2971800"/>
          </a:xfrm>
          <a:prstGeom prst="rect">
            <a:avLst/>
          </a:prstGeom>
        </p:spPr>
      </p:pic>
      <p:sp>
        <p:nvSpPr>
          <p:cNvPr id="33" name="TextBox 32"/>
          <p:cNvSpPr txBox="1"/>
          <p:nvPr/>
        </p:nvSpPr>
        <p:spPr>
          <a:xfrm>
            <a:off x="392112" y="6523037"/>
            <a:ext cx="990600" cy="382156"/>
          </a:xfrm>
          <a:prstGeom prst="rect">
            <a:avLst/>
          </a:prstGeom>
          <a:noFill/>
        </p:spPr>
        <p:txBody>
          <a:bodyPr wrap="square" rtlCol="0">
            <a:spAutoFit/>
          </a:bodyPr>
          <a:lstStyle/>
          <a:p>
            <a:r>
              <a:rPr lang="en-US" sz="2000" dirty="0" smtClean="0">
                <a:solidFill>
                  <a:srgbClr val="000000"/>
                </a:solidFill>
              </a:rPr>
              <a:t>2009</a:t>
            </a:r>
            <a:endParaRPr lang="en-US" sz="2000" dirty="0">
              <a:solidFill>
                <a:srgbClr val="000000"/>
              </a:solidFill>
            </a:endParaRPr>
          </a:p>
        </p:txBody>
      </p:sp>
      <p:sp>
        <p:nvSpPr>
          <p:cNvPr id="34" name="TextBox 33"/>
          <p:cNvSpPr txBox="1"/>
          <p:nvPr/>
        </p:nvSpPr>
        <p:spPr>
          <a:xfrm>
            <a:off x="4964112" y="3245281"/>
            <a:ext cx="755235" cy="382156"/>
          </a:xfrm>
          <a:prstGeom prst="rect">
            <a:avLst/>
          </a:prstGeom>
          <a:noFill/>
        </p:spPr>
        <p:txBody>
          <a:bodyPr wrap="none" rtlCol="0">
            <a:spAutoFit/>
          </a:bodyPr>
          <a:lstStyle/>
          <a:p>
            <a:r>
              <a:rPr lang="en-US" sz="2000" dirty="0" smtClean="0">
                <a:solidFill>
                  <a:srgbClr val="000000"/>
                </a:solidFill>
              </a:rPr>
              <a:t>1974</a:t>
            </a:r>
            <a:endParaRPr lang="en-US" sz="2000" dirty="0">
              <a:solidFill>
                <a:srgbClr val="000000"/>
              </a:solidFill>
            </a:endParaRPr>
          </a:p>
        </p:txBody>
      </p:sp>
      <p:graphicFrame>
        <p:nvGraphicFramePr>
          <p:cNvPr id="13" name="Chart 12"/>
          <p:cNvGraphicFramePr>
            <a:graphicFrameLocks/>
          </p:cNvGraphicFramePr>
          <p:nvPr>
            <p:extLst>
              <p:ext uri="{D42A27DB-BD31-4B8C-83A1-F6EECF244321}">
                <p14:modId xmlns:p14="http://schemas.microsoft.com/office/powerpoint/2010/main" val="4078395823"/>
              </p:ext>
            </p:extLst>
          </p:nvPr>
        </p:nvGraphicFramePr>
        <p:xfrm>
          <a:off x="5345112" y="4465637"/>
          <a:ext cx="4953000" cy="2819400"/>
        </p:xfrm>
        <a:graphic>
          <a:graphicData uri="http://schemas.openxmlformats.org/drawingml/2006/chart">
            <c:chart xmlns:c="http://schemas.openxmlformats.org/drawingml/2006/chart" xmlns:r="http://schemas.openxmlformats.org/officeDocument/2006/relationships" r:id="rId9"/>
          </a:graphicData>
        </a:graphic>
      </p:graphicFrame>
      <p:sp>
        <p:nvSpPr>
          <p:cNvPr id="14" name="Title 1"/>
          <p:cNvSpPr txBox="1">
            <a:spLocks/>
          </p:cNvSpPr>
          <p:nvPr/>
        </p:nvSpPr>
        <p:spPr>
          <a:xfrm>
            <a:off x="503238" y="301625"/>
            <a:ext cx="9059862" cy="1249363"/>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a:lstStyle>
          <a:p>
            <a:r>
              <a:rPr lang="en-US" b="1" dirty="0" smtClean="0">
                <a:solidFill>
                  <a:srgbClr val="000090"/>
                </a:solidFill>
              </a:rPr>
              <a:t>Dramatic change in land cover</a:t>
            </a:r>
            <a:endParaRPr lang="en-US" b="1" dirty="0">
              <a:solidFill>
                <a:srgbClr val="000090"/>
              </a:solidFill>
            </a:endParaRPr>
          </a:p>
        </p:txBody>
      </p:sp>
      <p:sp>
        <p:nvSpPr>
          <p:cNvPr id="3" name="TextBox 2"/>
          <p:cNvSpPr txBox="1"/>
          <p:nvPr/>
        </p:nvSpPr>
        <p:spPr>
          <a:xfrm>
            <a:off x="392112" y="6904037"/>
            <a:ext cx="3505299" cy="295209"/>
          </a:xfrm>
          <a:prstGeom prst="rect">
            <a:avLst/>
          </a:prstGeom>
          <a:noFill/>
        </p:spPr>
        <p:txBody>
          <a:bodyPr wrap="none" rtlCol="0">
            <a:spAutoFit/>
          </a:bodyPr>
          <a:lstStyle/>
          <a:p>
            <a:r>
              <a:rPr lang="en-US" sz="1400" dirty="0" smtClean="0">
                <a:solidFill>
                  <a:srgbClr val="000000"/>
                </a:solidFill>
              </a:rPr>
              <a:t>46% sand 42% vegetated 11% developed</a:t>
            </a:r>
            <a:endParaRPr lang="en-US" sz="1400" dirty="0">
              <a:solidFill>
                <a:srgbClr val="000000"/>
              </a:solidFill>
            </a:endParaRPr>
          </a:p>
        </p:txBody>
      </p:sp>
      <p:sp>
        <p:nvSpPr>
          <p:cNvPr id="17" name="TextBox 16"/>
          <p:cNvSpPr txBox="1"/>
          <p:nvPr/>
        </p:nvSpPr>
        <p:spPr>
          <a:xfrm>
            <a:off x="239712" y="3703637"/>
            <a:ext cx="3505299" cy="295209"/>
          </a:xfrm>
          <a:prstGeom prst="rect">
            <a:avLst/>
          </a:prstGeom>
          <a:noFill/>
        </p:spPr>
        <p:txBody>
          <a:bodyPr wrap="none" rtlCol="0">
            <a:spAutoFit/>
          </a:bodyPr>
          <a:lstStyle/>
          <a:p>
            <a:r>
              <a:rPr lang="en-US" sz="1400" dirty="0" smtClean="0">
                <a:solidFill>
                  <a:srgbClr val="000000"/>
                </a:solidFill>
              </a:rPr>
              <a:t>74% sand 25% vegetated 1% developed</a:t>
            </a:r>
            <a:endParaRPr lang="en-US" sz="1400" dirty="0">
              <a:solidFill>
                <a:srgbClr val="000000"/>
              </a:solidFill>
            </a:endParaRPr>
          </a:p>
        </p:txBody>
      </p:sp>
      <p:sp>
        <p:nvSpPr>
          <p:cNvPr id="18" name="TextBox 17"/>
          <p:cNvSpPr txBox="1"/>
          <p:nvPr/>
        </p:nvSpPr>
        <p:spPr>
          <a:xfrm>
            <a:off x="5878512" y="3703637"/>
            <a:ext cx="3418774" cy="295209"/>
          </a:xfrm>
          <a:prstGeom prst="rect">
            <a:avLst/>
          </a:prstGeom>
          <a:noFill/>
        </p:spPr>
        <p:txBody>
          <a:bodyPr wrap="none" rtlCol="0">
            <a:spAutoFit/>
          </a:bodyPr>
          <a:lstStyle/>
          <a:p>
            <a:r>
              <a:rPr lang="en-US" sz="1400" dirty="0" smtClean="0">
                <a:solidFill>
                  <a:srgbClr val="000000"/>
                </a:solidFill>
              </a:rPr>
              <a:t>64% sand 31% vegetated 5% developed</a:t>
            </a:r>
            <a:endParaRPr lang="en-US" sz="1400" dirty="0">
              <a:solidFill>
                <a:srgbClr val="000000"/>
              </a:solidFill>
            </a:endParaRPr>
          </a:p>
        </p:txBody>
      </p:sp>
    </p:spTree>
    <p:extLst>
      <p:ext uri="{BB962C8B-B14F-4D97-AF65-F5344CB8AC3E}">
        <p14:creationId xmlns:p14="http://schemas.microsoft.com/office/powerpoint/2010/main" val="2547445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descr="JRpostcardebay6_hanglide1977b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312" y="4375807"/>
            <a:ext cx="3592511" cy="2528230"/>
          </a:xfrm>
          <a:prstGeom prst="rect">
            <a:avLst/>
          </a:prstGeom>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2263" y="9721850"/>
            <a:ext cx="4116387"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9837738"/>
            <a:ext cx="3779838" cy="300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7" name="AutoShape 11"/>
          <p:cNvSpPr>
            <a:spLocks noChangeArrowheads="1"/>
          </p:cNvSpPr>
          <p:nvPr/>
        </p:nvSpPr>
        <p:spPr bwMode="auto">
          <a:xfrm>
            <a:off x="488950" y="7197725"/>
            <a:ext cx="5343525" cy="292100"/>
          </a:xfrm>
          <a:prstGeom prst="roundRect">
            <a:avLst>
              <a:gd name="adj" fmla="val 602"/>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pic>
        <p:nvPicPr>
          <p:cNvPr id="2" name="Picture 1" descr="pcarddune1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5112" y="1494605"/>
            <a:ext cx="3810000" cy="2437632"/>
          </a:xfrm>
          <a:prstGeom prst="rect">
            <a:avLst/>
          </a:prstGeom>
        </p:spPr>
      </p:pic>
      <p:sp>
        <p:nvSpPr>
          <p:cNvPr id="4" name="TextBox 3"/>
          <p:cNvSpPr txBox="1"/>
          <p:nvPr/>
        </p:nvSpPr>
        <p:spPr>
          <a:xfrm>
            <a:off x="696912" y="6904037"/>
            <a:ext cx="5586573" cy="353174"/>
          </a:xfrm>
          <a:prstGeom prst="rect">
            <a:avLst/>
          </a:prstGeom>
          <a:noFill/>
        </p:spPr>
        <p:txBody>
          <a:bodyPr wrap="none" rtlCol="0">
            <a:spAutoFit/>
          </a:bodyPr>
          <a:lstStyle/>
          <a:p>
            <a:r>
              <a:rPr lang="en-US" dirty="0" smtClean="0">
                <a:solidFill>
                  <a:schemeClr val="tx1"/>
                </a:solidFill>
              </a:rPr>
              <a:t>Post cards show very little vegetation  in 1912 - 1977 </a:t>
            </a:r>
            <a:endParaRPr lang="en-US" dirty="0">
              <a:solidFill>
                <a:schemeClr val="tx1"/>
              </a:solidFill>
            </a:endParaRPr>
          </a:p>
        </p:txBody>
      </p:sp>
      <p:pic>
        <p:nvPicPr>
          <p:cNvPr id="5" name="Picture 4" descr="jr191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512" y="1334170"/>
            <a:ext cx="4191000" cy="2598067"/>
          </a:xfrm>
          <a:prstGeom prst="rect">
            <a:avLst/>
          </a:prstGeom>
        </p:spPr>
      </p:pic>
      <p:pic>
        <p:nvPicPr>
          <p:cNvPr id="7" name="Picture 6" descr="JRpostcard3_UNClibrary.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512" y="4008437"/>
            <a:ext cx="4342592" cy="2819400"/>
          </a:xfrm>
          <a:prstGeom prst="rect">
            <a:avLst/>
          </a:prstGeom>
        </p:spPr>
      </p:pic>
      <p:pic>
        <p:nvPicPr>
          <p:cNvPr id="8" name="Picture 7" descr="JRpostcardebay6_hanglid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5112" y="3994807"/>
            <a:ext cx="3516312" cy="2508508"/>
          </a:xfrm>
          <a:prstGeom prst="rect">
            <a:avLst/>
          </a:prstGeom>
        </p:spPr>
      </p:pic>
      <p:sp>
        <p:nvSpPr>
          <p:cNvPr id="11" name="Title 1"/>
          <p:cNvSpPr txBox="1">
            <a:spLocks/>
          </p:cNvSpPr>
          <p:nvPr/>
        </p:nvSpPr>
        <p:spPr>
          <a:xfrm>
            <a:off x="696912" y="350837"/>
            <a:ext cx="8920304" cy="916961"/>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a:lstStyle>
          <a:p>
            <a:pPr>
              <a:defRPr/>
            </a:pPr>
            <a:r>
              <a:rPr lang="en-US" b="1" dirty="0">
                <a:solidFill>
                  <a:srgbClr val="000090"/>
                </a:solidFill>
              </a:rPr>
              <a:t>D</a:t>
            </a:r>
            <a:r>
              <a:rPr lang="en-US" b="1" dirty="0" smtClean="0">
                <a:solidFill>
                  <a:srgbClr val="000090"/>
                </a:solidFill>
              </a:rPr>
              <a:t>une past captured on postcards</a:t>
            </a:r>
            <a:endParaRPr lang="en-US" b="1" dirty="0">
              <a:solidFill>
                <a:srgbClr val="000090"/>
              </a:solidFill>
            </a:endParaRPr>
          </a:p>
        </p:txBody>
      </p:sp>
    </p:spTree>
    <p:extLst>
      <p:ext uri="{BB962C8B-B14F-4D97-AF65-F5344CB8AC3E}">
        <p14:creationId xmlns:p14="http://schemas.microsoft.com/office/powerpoint/2010/main" val="32748058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2263" y="9721850"/>
            <a:ext cx="4116387"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550" y="9837738"/>
            <a:ext cx="3779838" cy="300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extBox 3"/>
          <p:cNvSpPr txBox="1"/>
          <p:nvPr/>
        </p:nvSpPr>
        <p:spPr>
          <a:xfrm>
            <a:off x="752981" y="3322637"/>
            <a:ext cx="8706931" cy="1068754"/>
          </a:xfrm>
          <a:prstGeom prst="rect">
            <a:avLst/>
          </a:prstGeom>
          <a:noFill/>
        </p:spPr>
        <p:txBody>
          <a:bodyPr wrap="none" rtlCol="0">
            <a:spAutoFit/>
          </a:bodyPr>
          <a:lstStyle/>
          <a:p>
            <a:r>
              <a:rPr lang="en-US" sz="1600" dirty="0" smtClean="0">
                <a:solidFill>
                  <a:schemeClr val="tx1"/>
                </a:solidFill>
              </a:rPr>
              <a:t>1905 Wright brothers’ photos:</a:t>
            </a:r>
          </a:p>
          <a:p>
            <a:r>
              <a:rPr lang="en-US" sz="1600" dirty="0" smtClean="0">
                <a:solidFill>
                  <a:schemeClr val="tx1"/>
                </a:solidFill>
              </a:rPr>
              <a:t> dunes were destroying the vegetation                    Vegetation </a:t>
            </a:r>
            <a:r>
              <a:rPr lang="en-US" sz="1600" dirty="0">
                <a:solidFill>
                  <a:schemeClr val="tx1"/>
                </a:solidFill>
              </a:rPr>
              <a:t>lost to dune between 1998-</a:t>
            </a:r>
            <a:r>
              <a:rPr lang="en-US" sz="1600" dirty="0" smtClean="0">
                <a:solidFill>
                  <a:schemeClr val="tx1"/>
                </a:solidFill>
              </a:rPr>
              <a:t>2007</a:t>
            </a:r>
          </a:p>
          <a:p>
            <a:endParaRPr lang="en-US" dirty="0" smtClean="0">
              <a:solidFill>
                <a:schemeClr val="tx1"/>
              </a:solidFill>
            </a:endParaRPr>
          </a:p>
          <a:p>
            <a:r>
              <a:rPr lang="en-US" dirty="0" smtClean="0">
                <a:solidFill>
                  <a:schemeClr val="tx1"/>
                </a:solidFill>
              </a:rPr>
              <a:t>Vegetation gradually starts taking over, in 2010 vegetation grows over slip face, </a:t>
            </a:r>
            <a:endParaRPr lang="en-US" dirty="0">
              <a:solidFill>
                <a:schemeClr val="tx1"/>
              </a:solidFill>
            </a:endParaRPr>
          </a:p>
        </p:txBody>
      </p:sp>
      <p:pic>
        <p:nvPicPr>
          <p:cNvPr id="12" name="Picture 11" descr="JRveget2010b.jpg"/>
          <p:cNvPicPr>
            <a:picLocks noChangeAspect="1"/>
          </p:cNvPicPr>
          <p:nvPr/>
        </p:nvPicPr>
        <p:blipFill>
          <a:blip r:embed="rId5" cstate="print"/>
          <a:stretch>
            <a:fillRect/>
          </a:stretch>
        </p:blipFill>
        <p:spPr>
          <a:xfrm>
            <a:off x="6640512" y="4389437"/>
            <a:ext cx="3124200" cy="2343150"/>
          </a:xfrm>
          <a:prstGeom prst="rect">
            <a:avLst/>
          </a:prstGeom>
        </p:spPr>
      </p:pic>
      <p:pic>
        <p:nvPicPr>
          <p:cNvPr id="13" name="Picture 12" descr="DSC03291.JPG"/>
          <p:cNvPicPr>
            <a:picLocks noChangeAspect="1"/>
          </p:cNvPicPr>
          <p:nvPr/>
        </p:nvPicPr>
        <p:blipFill>
          <a:blip r:embed="rId6" cstate="print"/>
          <a:stretch>
            <a:fillRect/>
          </a:stretch>
        </p:blipFill>
        <p:spPr>
          <a:xfrm>
            <a:off x="3440112" y="4389437"/>
            <a:ext cx="3149600" cy="2362200"/>
          </a:xfrm>
          <a:prstGeom prst="rect">
            <a:avLst/>
          </a:prstGeom>
        </p:spPr>
      </p:pic>
      <p:pic>
        <p:nvPicPr>
          <p:cNvPr id="9" name="Picture 8" descr="1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912" y="4408487"/>
            <a:ext cx="3098800" cy="2324100"/>
          </a:xfrm>
          <a:prstGeom prst="rect">
            <a:avLst/>
          </a:prstGeom>
        </p:spPr>
      </p:pic>
      <p:sp>
        <p:nvSpPr>
          <p:cNvPr id="11" name="Title 1"/>
          <p:cNvSpPr txBox="1">
            <a:spLocks/>
          </p:cNvSpPr>
          <p:nvPr/>
        </p:nvSpPr>
        <p:spPr>
          <a:xfrm>
            <a:off x="696912" y="350837"/>
            <a:ext cx="8920304" cy="916961"/>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a:lstStyle>
          <a:p>
            <a:pPr>
              <a:defRPr/>
            </a:pPr>
            <a:r>
              <a:rPr lang="en-US" b="1" dirty="0" smtClean="0">
                <a:solidFill>
                  <a:srgbClr val="000090"/>
                </a:solidFill>
              </a:rPr>
              <a:t>Dune – vegetation interaction</a:t>
            </a:r>
            <a:endParaRPr lang="en-US" b="1" dirty="0">
              <a:solidFill>
                <a:srgbClr val="000090"/>
              </a:solidFill>
            </a:endParaRPr>
          </a:p>
        </p:txBody>
      </p:sp>
      <p:pic>
        <p:nvPicPr>
          <p:cNvPr id="3" name="Picture 2" descr="KittyHawk1906_6-B_00562r.jpg"/>
          <p:cNvPicPr>
            <a:picLocks noChangeAspect="1"/>
          </p:cNvPicPr>
          <p:nvPr/>
        </p:nvPicPr>
        <p:blipFill rotWithShape="1">
          <a:blip r:embed="rId8">
            <a:extLst>
              <a:ext uri="{28A0092B-C50C-407E-A947-70E740481C1C}">
                <a14:useLocalDpi xmlns:a14="http://schemas.microsoft.com/office/drawing/2010/main" val="0"/>
              </a:ext>
            </a:extLst>
          </a:blip>
          <a:srcRect l="4465" t="18942" r="5488" b="5314"/>
          <a:stretch/>
        </p:blipFill>
        <p:spPr>
          <a:xfrm>
            <a:off x="849312" y="1112837"/>
            <a:ext cx="3276600" cy="2209204"/>
          </a:xfrm>
          <a:prstGeom prst="rect">
            <a:avLst/>
          </a:prstGeom>
        </p:spPr>
      </p:pic>
      <p:pic>
        <p:nvPicPr>
          <p:cNvPr id="14" name="Picture 13" descr="veglost98_07.png"/>
          <p:cNvPicPr>
            <a:picLocks noChangeAspect="1"/>
          </p:cNvPicPr>
          <p:nvPr/>
        </p:nvPicPr>
        <p:blipFill rotWithShape="1">
          <a:blip r:embed="rId9">
            <a:extLst>
              <a:ext uri="{28A0092B-C50C-407E-A947-70E740481C1C}">
                <a14:useLocalDpi xmlns:a14="http://schemas.microsoft.com/office/drawing/2010/main" val="0"/>
              </a:ext>
            </a:extLst>
          </a:blip>
          <a:srcRect t="7155" b="11053"/>
          <a:stretch/>
        </p:blipFill>
        <p:spPr>
          <a:xfrm>
            <a:off x="5421312" y="1036637"/>
            <a:ext cx="3447241" cy="2491467"/>
          </a:xfrm>
          <a:prstGeom prst="rect">
            <a:avLst/>
          </a:prstGeom>
        </p:spPr>
      </p:pic>
      <p:sp>
        <p:nvSpPr>
          <p:cNvPr id="5" name="TextBox 4"/>
          <p:cNvSpPr txBox="1"/>
          <p:nvPr/>
        </p:nvSpPr>
        <p:spPr>
          <a:xfrm>
            <a:off x="315912" y="6827837"/>
            <a:ext cx="9739390" cy="353174"/>
          </a:xfrm>
          <a:prstGeom prst="rect">
            <a:avLst/>
          </a:prstGeom>
          <a:noFill/>
        </p:spPr>
        <p:txBody>
          <a:bodyPr wrap="none" rtlCol="0">
            <a:spAutoFit/>
          </a:bodyPr>
          <a:lstStyle/>
          <a:p>
            <a:r>
              <a:rPr lang="en-US" b="1" dirty="0">
                <a:solidFill>
                  <a:srgbClr val="000000"/>
                </a:solidFill>
              </a:rPr>
              <a:t>V</a:t>
            </a:r>
            <a:r>
              <a:rPr lang="en-US" b="1" dirty="0" smtClean="0">
                <a:solidFill>
                  <a:srgbClr val="000000"/>
                </a:solidFill>
              </a:rPr>
              <a:t>egetation is now limiting the dune migration, sand disposal stabilized the dune height</a:t>
            </a:r>
            <a:endParaRPr lang="en-US" b="1" dirty="0">
              <a:solidFill>
                <a:srgbClr val="000000"/>
              </a:solidFill>
            </a:endParaRPr>
          </a:p>
        </p:txBody>
      </p:sp>
      <p:sp>
        <p:nvSpPr>
          <p:cNvPr id="2" name="TextBox 1"/>
          <p:cNvSpPr txBox="1"/>
          <p:nvPr/>
        </p:nvSpPr>
        <p:spPr>
          <a:xfrm>
            <a:off x="1382712" y="6370637"/>
            <a:ext cx="7239000" cy="353174"/>
          </a:xfrm>
          <a:prstGeom prst="rect">
            <a:avLst/>
          </a:prstGeom>
          <a:noFill/>
        </p:spPr>
        <p:txBody>
          <a:bodyPr wrap="square" rtlCol="0">
            <a:spAutoFit/>
          </a:bodyPr>
          <a:lstStyle/>
          <a:p>
            <a:r>
              <a:rPr lang="en-US" dirty="0" smtClean="0">
                <a:solidFill>
                  <a:srgbClr val="000000"/>
                </a:solidFill>
              </a:rPr>
              <a:t>2003                         2005                                           2010</a:t>
            </a:r>
            <a:endParaRPr lang="en-US" dirty="0">
              <a:solidFill>
                <a:srgbClr val="000000"/>
              </a:solidFill>
            </a:endParaRPr>
          </a:p>
        </p:txBody>
      </p:sp>
    </p:spTree>
    <p:extLst>
      <p:ext uri="{BB962C8B-B14F-4D97-AF65-F5344CB8AC3E}">
        <p14:creationId xmlns:p14="http://schemas.microsoft.com/office/powerpoint/2010/main" val="31050220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330"/>
          <a:stretch/>
        </p:blipFill>
        <p:spPr bwMode="auto">
          <a:xfrm>
            <a:off x="392112" y="4160837"/>
            <a:ext cx="4518025" cy="29009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0" name="Text Box 4"/>
          <p:cNvSpPr txBox="1">
            <a:spLocks noChangeArrowheads="1"/>
          </p:cNvSpPr>
          <p:nvPr/>
        </p:nvSpPr>
        <p:spPr bwMode="auto">
          <a:xfrm>
            <a:off x="468312" y="4280455"/>
            <a:ext cx="25447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lvl1pPr>
              <a:tabLst>
                <a:tab pos="723900" algn="l"/>
                <a:tab pos="1447800" algn="l"/>
                <a:tab pos="21717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a:solidFill>
                  <a:srgbClr val="000000"/>
                </a:solidFill>
                <a:latin typeface="Arial" charset="0"/>
                <a:ea typeface="ＭＳ Ｐゴシック" charset="0"/>
                <a:cs typeface="Arial Unicode MS" charset="0"/>
              </a:defRPr>
            </a:lvl9pPr>
          </a:lstStyle>
          <a:p>
            <a:pPr>
              <a:defRPr/>
            </a:pPr>
            <a:r>
              <a:rPr lang="en-US" dirty="0" smtClean="0"/>
              <a:t>March 2010 after a storm</a:t>
            </a:r>
          </a:p>
        </p:txBody>
      </p:sp>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17504"/>
          <a:stretch/>
        </p:blipFill>
        <p:spPr bwMode="auto">
          <a:xfrm>
            <a:off x="5222875" y="4185691"/>
            <a:ext cx="4492625" cy="28379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3" name="Text Box 7"/>
          <p:cNvSpPr txBox="1">
            <a:spLocks noChangeArrowheads="1"/>
          </p:cNvSpPr>
          <p:nvPr/>
        </p:nvSpPr>
        <p:spPr bwMode="auto">
          <a:xfrm>
            <a:off x="5345112" y="4239180"/>
            <a:ext cx="399415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9pPr>
          </a:lstStyle>
          <a:p>
            <a:pPr>
              <a:defRPr/>
            </a:pPr>
            <a:r>
              <a:rPr lang="en-US" dirty="0" smtClean="0"/>
              <a:t>jumping and rolling down the slip face</a:t>
            </a:r>
          </a:p>
        </p:txBody>
      </p:sp>
      <p:sp>
        <p:nvSpPr>
          <p:cNvPr id="3" name="TextBox 2"/>
          <p:cNvSpPr txBox="1"/>
          <p:nvPr/>
        </p:nvSpPr>
        <p:spPr>
          <a:xfrm>
            <a:off x="3059112" y="350837"/>
            <a:ext cx="3485975" cy="614014"/>
          </a:xfrm>
          <a:prstGeom prst="rect">
            <a:avLst/>
          </a:prstGeom>
          <a:noFill/>
        </p:spPr>
        <p:txBody>
          <a:bodyPr wrap="none" rtlCol="0">
            <a:spAutoFit/>
          </a:bodyPr>
          <a:lstStyle/>
          <a:p>
            <a:r>
              <a:rPr lang="en-US" sz="3600" b="1" dirty="0" smtClean="0">
                <a:solidFill>
                  <a:srgbClr val="000090"/>
                </a:solidFill>
              </a:rPr>
              <a:t>Visitor impacts</a:t>
            </a:r>
            <a:endParaRPr lang="en-US" sz="3600" b="1" dirty="0">
              <a:solidFill>
                <a:srgbClr val="000090"/>
              </a:solidFill>
            </a:endParaRPr>
          </a:p>
        </p:txBody>
      </p:sp>
      <p:sp>
        <p:nvSpPr>
          <p:cNvPr id="4" name="TextBox 3"/>
          <p:cNvSpPr txBox="1"/>
          <p:nvPr/>
        </p:nvSpPr>
        <p:spPr>
          <a:xfrm>
            <a:off x="925512" y="1189037"/>
            <a:ext cx="7836208" cy="2466932"/>
          </a:xfrm>
          <a:prstGeom prst="rect">
            <a:avLst/>
          </a:prstGeom>
          <a:noFill/>
        </p:spPr>
        <p:txBody>
          <a:bodyPr wrap="square" rtlCol="0">
            <a:spAutoFit/>
          </a:bodyPr>
          <a:lstStyle/>
          <a:p>
            <a:r>
              <a:rPr lang="en-US" sz="2400" b="1" dirty="0" smtClean="0">
                <a:solidFill>
                  <a:schemeClr val="tx1"/>
                </a:solidFill>
              </a:rPr>
              <a:t>Data do not support the notion of negative visitors impact on dune height:</a:t>
            </a:r>
          </a:p>
          <a:p>
            <a:pPr marL="285750" indent="-285750">
              <a:lnSpc>
                <a:spcPct val="110000"/>
              </a:lnSpc>
              <a:buFontTx/>
              <a:buChar char="-"/>
            </a:pPr>
            <a:r>
              <a:rPr lang="en-US" sz="2000" dirty="0" smtClean="0">
                <a:solidFill>
                  <a:schemeClr val="tx1"/>
                </a:solidFill>
              </a:rPr>
              <a:t>dune was losing elevation even before  the park was established </a:t>
            </a:r>
          </a:p>
          <a:p>
            <a:pPr marL="285750" indent="-285750">
              <a:lnSpc>
                <a:spcPct val="110000"/>
              </a:lnSpc>
              <a:buFontTx/>
              <a:buChar char="-"/>
            </a:pPr>
            <a:r>
              <a:rPr lang="en-US" sz="2000" dirty="0" smtClean="0">
                <a:solidFill>
                  <a:schemeClr val="tx1"/>
                </a:solidFill>
              </a:rPr>
              <a:t>height has stabilized over past 5 years when the number of visitors reached the highest levels</a:t>
            </a:r>
          </a:p>
          <a:p>
            <a:pPr marL="285750" indent="-285750">
              <a:lnSpc>
                <a:spcPct val="110000"/>
              </a:lnSpc>
              <a:buFontTx/>
              <a:buChar char="-"/>
            </a:pPr>
            <a:r>
              <a:rPr lang="en-US" sz="2000" dirty="0" smtClean="0">
                <a:solidFill>
                  <a:schemeClr val="tx1"/>
                </a:solidFill>
              </a:rPr>
              <a:t>extreme storm in 1962 and gradual increase in vegetation limiting the sand supply probably triggered the dune decline. </a:t>
            </a:r>
            <a:endParaRPr lang="en-US" sz="2000" dirty="0">
              <a:solidFill>
                <a:schemeClr val="tx1"/>
              </a:solidFill>
            </a:endParaRPr>
          </a:p>
        </p:txBody>
      </p:sp>
    </p:spTree>
    <p:extLst>
      <p:ext uri="{BB962C8B-B14F-4D97-AF65-F5344CB8AC3E}">
        <p14:creationId xmlns:p14="http://schemas.microsoft.com/office/powerpoint/2010/main" val="36261151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2" y="3322637"/>
            <a:ext cx="4823140" cy="33201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5" name="Text Box 3"/>
          <p:cNvSpPr txBox="1">
            <a:spLocks noChangeArrowheads="1"/>
          </p:cNvSpPr>
          <p:nvPr/>
        </p:nvSpPr>
        <p:spPr bwMode="auto">
          <a:xfrm>
            <a:off x="3211512" y="6827837"/>
            <a:ext cx="366236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Arial Unicode MS" charset="0"/>
              </a:defRPr>
            </a:lvl9pPr>
          </a:lstStyle>
          <a:p>
            <a:pPr>
              <a:defRPr/>
            </a:pPr>
            <a:r>
              <a:rPr lang="en-US" dirty="0" smtClean="0"/>
              <a:t>august 2005 during data collection</a:t>
            </a:r>
          </a:p>
        </p:txBody>
      </p:sp>
      <p:sp>
        <p:nvSpPr>
          <p:cNvPr id="2" name="TextBox 1"/>
          <p:cNvSpPr txBox="1"/>
          <p:nvPr/>
        </p:nvSpPr>
        <p:spPr>
          <a:xfrm>
            <a:off x="2754312" y="350837"/>
            <a:ext cx="4358810" cy="614014"/>
          </a:xfrm>
          <a:prstGeom prst="rect">
            <a:avLst/>
          </a:prstGeom>
          <a:noFill/>
        </p:spPr>
        <p:txBody>
          <a:bodyPr wrap="none" rtlCol="0">
            <a:spAutoFit/>
          </a:bodyPr>
          <a:lstStyle/>
          <a:p>
            <a:r>
              <a:rPr lang="en-US" sz="3600" b="1" dirty="0" smtClean="0">
                <a:solidFill>
                  <a:srgbClr val="000090"/>
                </a:solidFill>
              </a:rPr>
              <a:t>Visitor preferences </a:t>
            </a:r>
            <a:endParaRPr lang="en-US" sz="3600" b="1" dirty="0">
              <a:solidFill>
                <a:srgbClr val="000090"/>
              </a:solidFill>
            </a:endParaRPr>
          </a:p>
        </p:txBody>
      </p:sp>
      <p:sp>
        <p:nvSpPr>
          <p:cNvPr id="3" name="TextBox 2"/>
          <p:cNvSpPr txBox="1"/>
          <p:nvPr/>
        </p:nvSpPr>
        <p:spPr>
          <a:xfrm>
            <a:off x="456754" y="1325624"/>
            <a:ext cx="8850758" cy="1870563"/>
          </a:xfrm>
          <a:prstGeom prst="rect">
            <a:avLst/>
          </a:prstGeom>
          <a:noFill/>
        </p:spPr>
        <p:txBody>
          <a:bodyPr wrap="square" rtlCol="0">
            <a:spAutoFit/>
          </a:bodyPr>
          <a:lstStyle/>
          <a:p>
            <a:r>
              <a:rPr lang="en-US" sz="2000" b="1" dirty="0" smtClean="0">
                <a:solidFill>
                  <a:srgbClr val="000000"/>
                </a:solidFill>
              </a:rPr>
              <a:t>Visitor’s survey: 200 visitors in July, August, October of 2005</a:t>
            </a:r>
          </a:p>
          <a:p>
            <a:r>
              <a:rPr lang="en-US" sz="2000" b="1" dirty="0" smtClean="0">
                <a:solidFill>
                  <a:srgbClr val="000000"/>
                </a:solidFill>
              </a:rPr>
              <a:t>What do visitors value about the dune in terms of features and processes?</a:t>
            </a:r>
          </a:p>
          <a:p>
            <a:endParaRPr lang="en-US" sz="2000" b="1" dirty="0" smtClean="0">
              <a:solidFill>
                <a:srgbClr val="000000"/>
              </a:solidFill>
            </a:endParaRPr>
          </a:p>
          <a:p>
            <a:r>
              <a:rPr lang="en-US" sz="2400" b="1" dirty="0" smtClean="0">
                <a:solidFill>
                  <a:srgbClr val="000000"/>
                </a:solidFill>
              </a:rPr>
              <a:t>Change was perceived as valuable/positive if </a:t>
            </a:r>
            <a:r>
              <a:rPr lang="en-US" sz="2400" b="1" dirty="0" smtClean="0">
                <a:solidFill>
                  <a:srgbClr val="D12319"/>
                </a:solidFill>
              </a:rPr>
              <a:t>natural</a:t>
            </a:r>
          </a:p>
          <a:p>
            <a:endParaRPr lang="en-US" sz="2000" b="1" dirty="0" smtClean="0">
              <a:solidFill>
                <a:srgbClr val="D12319"/>
              </a:solidFill>
            </a:endParaRPr>
          </a:p>
        </p:txBody>
      </p:sp>
      <p:pic>
        <p:nvPicPr>
          <p:cNvPr id="4" name="Picture 3" descr="photo0805vis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712" y="3322637"/>
            <a:ext cx="4419600" cy="3314700"/>
          </a:xfrm>
          <a:prstGeom prst="rect">
            <a:avLst/>
          </a:prstGeom>
        </p:spPr>
      </p:pic>
    </p:spTree>
    <p:extLst>
      <p:ext uri="{BB962C8B-B14F-4D97-AF65-F5344CB8AC3E}">
        <p14:creationId xmlns:p14="http://schemas.microsoft.com/office/powerpoint/2010/main" val="10591153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198437"/>
            <a:ext cx="9072563" cy="839964"/>
          </a:xfrm>
        </p:spPr>
        <p:txBody>
          <a:bodyPr>
            <a:normAutofit/>
          </a:bodyPr>
          <a:lstStyle/>
          <a:p>
            <a:r>
              <a:rPr lang="en-US" b="1" dirty="0" smtClean="0">
                <a:solidFill>
                  <a:srgbClr val="000090"/>
                </a:solidFill>
              </a:rPr>
              <a:t>North Carolina Outer Banks</a:t>
            </a:r>
            <a:endParaRPr lang="en-US" b="1" dirty="0">
              <a:solidFill>
                <a:srgbClr val="000090"/>
              </a:solidFill>
            </a:endParaRPr>
          </a:p>
        </p:txBody>
      </p:sp>
      <p:pic>
        <p:nvPicPr>
          <p:cNvPr id="2055" name="Picture 7"/>
          <p:cNvPicPr>
            <a:picLocks noChangeAspect="1" noChangeArrowheads="1"/>
          </p:cNvPicPr>
          <p:nvPr/>
        </p:nvPicPr>
        <p:blipFill>
          <a:blip r:embed="rId3" cstate="print"/>
          <a:srcRect l="1111" t="10509" r="2444" b="1533"/>
          <a:stretch>
            <a:fillRect/>
          </a:stretch>
        </p:blipFill>
        <p:spPr bwMode="auto">
          <a:xfrm>
            <a:off x="3440113" y="1189037"/>
            <a:ext cx="3149930" cy="2133600"/>
          </a:xfrm>
          <a:prstGeom prst="rect">
            <a:avLst/>
          </a:prstGeom>
          <a:noFill/>
          <a:ln w="9525">
            <a:noFill/>
            <a:miter lim="800000"/>
            <a:headEnd/>
            <a:tailEnd/>
          </a:ln>
        </p:spPr>
      </p:pic>
      <p:sp>
        <p:nvSpPr>
          <p:cNvPr id="17" name="TextBox 16"/>
          <p:cNvSpPr txBox="1"/>
          <p:nvPr/>
        </p:nvSpPr>
        <p:spPr>
          <a:xfrm>
            <a:off x="3440112" y="2941637"/>
            <a:ext cx="3200400" cy="362619"/>
          </a:xfrm>
          <a:prstGeom prst="rect">
            <a:avLst/>
          </a:prstGeom>
          <a:noFill/>
          <a:ln w="15875">
            <a:noFill/>
          </a:ln>
        </p:spPr>
        <p:txBody>
          <a:bodyPr wrap="square" lIns="100794" tIns="50397" rIns="100794" bIns="50397" rtlCol="0">
            <a:spAutoFit/>
          </a:bodyPr>
          <a:lstStyle/>
          <a:p>
            <a:r>
              <a:rPr lang="en-US" b="1" dirty="0" smtClean="0">
                <a:solidFill>
                  <a:srgbClr val="000000"/>
                </a:solidFill>
              </a:rPr>
              <a:t>1903 Wright brothers </a:t>
            </a:r>
            <a:endParaRPr lang="en-US" b="1" dirty="0">
              <a:solidFill>
                <a:srgbClr val="000000"/>
              </a:solidFill>
            </a:endParaRPr>
          </a:p>
        </p:txBody>
      </p:sp>
      <p:sp>
        <p:nvSpPr>
          <p:cNvPr id="21" name="Slide Number Placeholder 20"/>
          <p:cNvSpPr>
            <a:spLocks noGrp="1"/>
          </p:cNvSpPr>
          <p:nvPr>
            <p:ph type="sldNum" sz="quarter" idx="4294967295"/>
          </p:nvPr>
        </p:nvSpPr>
        <p:spPr>
          <a:xfrm>
            <a:off x="8904552" y="7157193"/>
            <a:ext cx="1176073" cy="402483"/>
          </a:xfrm>
          <a:prstGeom prst="rect">
            <a:avLst/>
          </a:prstGeom>
        </p:spPr>
        <p:txBody>
          <a:bodyPr lIns="100794" tIns="50397" rIns="100794" bIns="50397"/>
          <a:lstStyle/>
          <a:p>
            <a:fld id="{7B494A5A-BE83-46B6-97ED-C2B29807DBD0}" type="slidenum">
              <a:rPr lang="en-US" sz="1500" b="1"/>
              <a:pPr/>
              <a:t>2</a:t>
            </a:fld>
            <a:endParaRPr lang="en-US" sz="1500" b="1" dirty="0"/>
          </a:p>
        </p:txBody>
      </p:sp>
      <p:pic>
        <p:nvPicPr>
          <p:cNvPr id="1028" name="Picture 4"/>
          <p:cNvPicPr>
            <a:picLocks noChangeAspect="1" noChangeArrowheads="1"/>
          </p:cNvPicPr>
          <p:nvPr/>
        </p:nvPicPr>
        <p:blipFill>
          <a:blip r:embed="rId4" cstate="print"/>
          <a:srcRect/>
          <a:stretch>
            <a:fillRect/>
          </a:stretch>
        </p:blipFill>
        <p:spPr bwMode="auto">
          <a:xfrm>
            <a:off x="6945312" y="5532437"/>
            <a:ext cx="2608942" cy="1739112"/>
          </a:xfrm>
          <a:prstGeom prst="rect">
            <a:avLst/>
          </a:prstGeom>
          <a:noFill/>
          <a:ln w="9525">
            <a:noFill/>
            <a:miter lim="800000"/>
            <a:headEnd/>
            <a:tailEnd/>
          </a:ln>
        </p:spPr>
      </p:pic>
      <p:pic>
        <p:nvPicPr>
          <p:cNvPr id="25" name="Picture 2" descr="OBX_googleEarth.png"/>
          <p:cNvPicPr>
            <a:picLocks noChangeAspect="1"/>
          </p:cNvPicPr>
          <p:nvPr/>
        </p:nvPicPr>
        <p:blipFill rotWithShape="1">
          <a:blip r:embed="rId5">
            <a:extLst>
              <a:ext uri="{28A0092B-C50C-407E-A947-70E740481C1C}">
                <a14:useLocalDpi xmlns:a14="http://schemas.microsoft.com/office/drawing/2010/main" val="0"/>
              </a:ext>
            </a:extLst>
          </a:blip>
          <a:srcRect t="9119"/>
          <a:stretch/>
        </p:blipFill>
        <p:spPr bwMode="auto">
          <a:xfrm>
            <a:off x="544512" y="1109326"/>
            <a:ext cx="2747443" cy="618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3"/>
          <p:cNvSpPr txBox="1">
            <a:spLocks noChangeArrowheads="1"/>
          </p:cNvSpPr>
          <p:nvPr/>
        </p:nvSpPr>
        <p:spPr bwMode="auto">
          <a:xfrm>
            <a:off x="620712" y="6370637"/>
            <a:ext cx="1310936" cy="229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i="1" dirty="0"/>
              <a:t>Cape Hatteras</a:t>
            </a:r>
          </a:p>
        </p:txBody>
      </p:sp>
      <p:pic>
        <p:nvPicPr>
          <p:cNvPr id="27" name="Picture 2"/>
          <p:cNvPicPr>
            <a:picLocks noChangeAspect="1" noChangeArrowheads="1"/>
          </p:cNvPicPr>
          <p:nvPr/>
        </p:nvPicPr>
        <p:blipFill>
          <a:blip r:embed="rId6">
            <a:extLst>
              <a:ext uri="{28A0092B-C50C-407E-A947-70E740481C1C}">
                <a14:useLocalDpi xmlns:a14="http://schemas.microsoft.com/office/drawing/2010/main" val="0"/>
              </a:ext>
            </a:extLst>
          </a:blip>
          <a:srcRect b="13068"/>
          <a:stretch>
            <a:fillRect/>
          </a:stretch>
        </p:blipFill>
        <p:spPr bwMode="auto">
          <a:xfrm>
            <a:off x="642655" y="6980237"/>
            <a:ext cx="1205459" cy="228600"/>
          </a:xfrm>
          <a:prstGeom prst="rect">
            <a:avLst/>
          </a:prstGeom>
          <a:noFill/>
          <a:ln>
            <a:noFill/>
          </a:ln>
          <a:effectLst/>
          <a:extLst>
            <a:ext uri="{909E8E84-426E-40dd-AFC4-6F175D3DCCD1}">
              <a14:hiddenFill xmlns:a14="http://schemas.microsoft.com/office/drawing/2010/main">
                <a:blipFill dpi="0" rotWithShape="0">
                  <a:blip/>
                  <a:srcRect b="1306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 name="Text Box 3"/>
          <p:cNvSpPr txBox="1">
            <a:spLocks noChangeArrowheads="1"/>
          </p:cNvSpPr>
          <p:nvPr/>
        </p:nvSpPr>
        <p:spPr bwMode="auto">
          <a:xfrm>
            <a:off x="620712" y="6904037"/>
            <a:ext cx="1219200" cy="178273"/>
          </a:xfrm>
          <a:prstGeom prst="rect">
            <a:avLst/>
          </a:prstGeom>
          <a:solidFill>
            <a:srgbClr val="FFFFFF"/>
          </a:solidFill>
          <a:ln>
            <a:noFill/>
          </a:ln>
          <a:effectLs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000" dirty="0">
                <a:solidFill>
                  <a:srgbClr val="000000"/>
                </a:solidFill>
              </a:rPr>
              <a:t>0                   </a:t>
            </a:r>
            <a:r>
              <a:rPr lang="en-US" sz="1000" dirty="0" smtClean="0">
                <a:solidFill>
                  <a:srgbClr val="000000"/>
                </a:solidFill>
              </a:rPr>
              <a:t>  10km</a:t>
            </a:r>
            <a:endParaRPr lang="en-US" sz="1000" dirty="0">
              <a:solidFill>
                <a:srgbClr val="000000"/>
              </a:solidFill>
            </a:endParaRPr>
          </a:p>
        </p:txBody>
      </p:sp>
      <p:sp>
        <p:nvSpPr>
          <p:cNvPr id="30" name="Text Box 4"/>
          <p:cNvSpPr txBox="1">
            <a:spLocks noChangeArrowheads="1"/>
          </p:cNvSpPr>
          <p:nvPr/>
        </p:nvSpPr>
        <p:spPr bwMode="auto">
          <a:xfrm rot="2948291">
            <a:off x="1965974" y="1720474"/>
            <a:ext cx="1218198" cy="274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i="1" dirty="0"/>
              <a:t>Atlantic Ocean</a:t>
            </a:r>
          </a:p>
        </p:txBody>
      </p:sp>
      <p:sp>
        <p:nvSpPr>
          <p:cNvPr id="31" name="Text Box 5"/>
          <p:cNvSpPr txBox="1">
            <a:spLocks noChangeArrowheads="1"/>
          </p:cNvSpPr>
          <p:nvPr/>
        </p:nvSpPr>
        <p:spPr bwMode="auto">
          <a:xfrm>
            <a:off x="1067461" y="2113706"/>
            <a:ext cx="1310938" cy="229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dirty="0">
                <a:solidFill>
                  <a:srgbClr val="FFFF00"/>
                </a:solidFill>
              </a:rPr>
              <a:t>Nags Head</a:t>
            </a:r>
          </a:p>
        </p:txBody>
      </p:sp>
      <p:sp>
        <p:nvSpPr>
          <p:cNvPr id="32" name="AutoShape 6"/>
          <p:cNvSpPr>
            <a:spLocks noChangeArrowheads="1"/>
          </p:cNvSpPr>
          <p:nvPr/>
        </p:nvSpPr>
        <p:spPr bwMode="auto">
          <a:xfrm>
            <a:off x="2947796" y="6885035"/>
            <a:ext cx="187516" cy="247602"/>
          </a:xfrm>
          <a:prstGeom prst="upArrow">
            <a:avLst>
              <a:gd name="adj1" fmla="val 50000"/>
              <a:gd name="adj2" fmla="val 33482"/>
            </a:avLst>
          </a:prstGeom>
          <a:noFill/>
          <a:ln w="9360">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00794" tIns="50397" rIns="100794" bIns="50397" anchor="ctr"/>
          <a:lstStyle/>
          <a:p>
            <a:pPr>
              <a:defRPr/>
            </a:pPr>
            <a:endParaRPr lang="en-US"/>
          </a:p>
        </p:txBody>
      </p:sp>
      <p:sp>
        <p:nvSpPr>
          <p:cNvPr id="33" name="Text Box 7"/>
          <p:cNvSpPr txBox="1">
            <a:spLocks noChangeArrowheads="1"/>
          </p:cNvSpPr>
          <p:nvPr/>
        </p:nvSpPr>
        <p:spPr bwMode="auto">
          <a:xfrm>
            <a:off x="2906712" y="7056437"/>
            <a:ext cx="267879" cy="211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endParaRPr lang="en-US" sz="900" dirty="0">
              <a:solidFill>
                <a:srgbClr val="000000"/>
              </a:solidFill>
            </a:endParaRPr>
          </a:p>
        </p:txBody>
      </p:sp>
      <p:sp>
        <p:nvSpPr>
          <p:cNvPr id="37" name="Text Box 5"/>
          <p:cNvSpPr txBox="1">
            <a:spLocks noChangeArrowheads="1"/>
          </p:cNvSpPr>
          <p:nvPr/>
        </p:nvSpPr>
        <p:spPr bwMode="auto">
          <a:xfrm>
            <a:off x="1629245" y="2713037"/>
            <a:ext cx="1310938" cy="229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207" tIns="49604" rIns="99207" bIns="49604"/>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300" dirty="0">
                <a:solidFill>
                  <a:srgbClr val="FFFF00"/>
                </a:solidFill>
              </a:rPr>
              <a:t>Pea Island</a:t>
            </a:r>
          </a:p>
        </p:txBody>
      </p:sp>
      <p:pic>
        <p:nvPicPr>
          <p:cNvPr id="38" name="Picture 1" descr="Rodanthehouse_Nov2010_Bowers.png"/>
          <p:cNvPicPr>
            <a:picLocks noChangeAspect="1"/>
          </p:cNvPicPr>
          <p:nvPr/>
        </p:nvPicPr>
        <p:blipFill>
          <a:blip r:embed="rId7">
            <a:extLst>
              <a:ext uri="{28A0092B-C50C-407E-A947-70E740481C1C}">
                <a14:useLocalDpi xmlns:a14="http://schemas.microsoft.com/office/drawing/2010/main" val="0"/>
              </a:ext>
            </a:extLst>
          </a:blip>
          <a:srcRect l="3337" t="2432" r="3415" b="4253"/>
          <a:stretch>
            <a:fillRect/>
          </a:stretch>
        </p:blipFill>
        <p:spPr bwMode="auto">
          <a:xfrm>
            <a:off x="3440112" y="3363970"/>
            <a:ext cx="3124200" cy="209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021512" y="1265237"/>
            <a:ext cx="2340154" cy="440120"/>
          </a:xfrm>
          <a:prstGeom prst="rect">
            <a:avLst/>
          </a:prstGeom>
        </p:spPr>
        <p:txBody>
          <a:bodyPr wrap="none">
            <a:spAutoFit/>
          </a:bodyPr>
          <a:lstStyle/>
          <a:p>
            <a:r>
              <a:rPr lang="en-US" sz="2400" b="1" dirty="0">
                <a:solidFill>
                  <a:srgbClr val="472400"/>
                </a:solidFill>
              </a:rPr>
              <a:t>Barrier islands</a:t>
            </a:r>
            <a:endParaRPr lang="en-US" sz="2400" b="1" dirty="0"/>
          </a:p>
        </p:txBody>
      </p:sp>
      <p:sp>
        <p:nvSpPr>
          <p:cNvPr id="9" name="Rectangle 8"/>
          <p:cNvSpPr/>
          <p:nvPr/>
        </p:nvSpPr>
        <p:spPr>
          <a:xfrm>
            <a:off x="6869112" y="1874837"/>
            <a:ext cx="2590799" cy="3139321"/>
          </a:xfrm>
          <a:prstGeom prst="rect">
            <a:avLst/>
          </a:prstGeom>
        </p:spPr>
        <p:txBody>
          <a:bodyPr wrap="square">
            <a:spAutoFit/>
          </a:bodyPr>
          <a:lstStyle/>
          <a:p>
            <a:pPr marL="106743" indent="0" eaLnBrk="1" hangingPunct="1">
              <a:lnSpc>
                <a:spcPct val="100000"/>
              </a:lnSpc>
              <a:buSzPct val="45000"/>
              <a:tabLst>
                <a:tab pos="300983" algn="l"/>
                <a:tab pos="416476" algn="l"/>
                <a:tab pos="911699" algn="l"/>
                <a:tab pos="1406921" algn="l"/>
                <a:tab pos="1902143" algn="l"/>
                <a:tab pos="2397365" algn="l"/>
                <a:tab pos="2892587" algn="l"/>
                <a:tab pos="3387809" algn="l"/>
                <a:tab pos="3883031" algn="l"/>
                <a:tab pos="4378253" algn="l"/>
                <a:tab pos="4873476" algn="l"/>
                <a:tab pos="5368697" algn="l"/>
                <a:tab pos="5863920" algn="l"/>
                <a:tab pos="6359141" algn="l"/>
                <a:tab pos="6854364" algn="l"/>
                <a:tab pos="7349585" algn="l"/>
                <a:tab pos="7844808" algn="l"/>
                <a:tab pos="8340029" algn="l"/>
                <a:tab pos="8835252" algn="l"/>
                <a:tab pos="9330473" algn="l"/>
                <a:tab pos="9825696" algn="l"/>
              </a:tabLst>
              <a:defRPr/>
            </a:pPr>
            <a:r>
              <a:rPr lang="en-US" b="1" dirty="0">
                <a:solidFill>
                  <a:schemeClr val="tx2"/>
                </a:solidFill>
                <a:cs typeface="TimesNewRomanPSMT" charset="0"/>
              </a:rPr>
              <a:t>F</a:t>
            </a:r>
            <a:r>
              <a:rPr lang="en-US" b="1" dirty="0" smtClean="0">
                <a:solidFill>
                  <a:schemeClr val="tx2"/>
                </a:solidFill>
                <a:cs typeface="TimesNewRomanPSMT" charset="0"/>
              </a:rPr>
              <a:t>avorite tourist</a:t>
            </a:r>
          </a:p>
          <a:p>
            <a:pPr marL="106743" indent="0" eaLnBrk="1" hangingPunct="1">
              <a:lnSpc>
                <a:spcPct val="100000"/>
              </a:lnSpc>
              <a:buSzPct val="45000"/>
              <a:tabLst>
                <a:tab pos="300983" algn="l"/>
                <a:tab pos="416476" algn="l"/>
                <a:tab pos="911699" algn="l"/>
                <a:tab pos="1406921" algn="l"/>
                <a:tab pos="1902143" algn="l"/>
                <a:tab pos="2397365" algn="l"/>
                <a:tab pos="2892587" algn="l"/>
                <a:tab pos="3387809" algn="l"/>
                <a:tab pos="3883031" algn="l"/>
                <a:tab pos="4378253" algn="l"/>
                <a:tab pos="4873476" algn="l"/>
                <a:tab pos="5368697" algn="l"/>
                <a:tab pos="5863920" algn="l"/>
                <a:tab pos="6359141" algn="l"/>
                <a:tab pos="6854364" algn="l"/>
                <a:tab pos="7349585" algn="l"/>
                <a:tab pos="7844808" algn="l"/>
                <a:tab pos="8340029" algn="l"/>
                <a:tab pos="8835252" algn="l"/>
                <a:tab pos="9330473" algn="l"/>
                <a:tab pos="9825696" algn="l"/>
              </a:tabLst>
              <a:defRPr/>
            </a:pPr>
            <a:r>
              <a:rPr lang="en-US" b="1" dirty="0" smtClean="0">
                <a:solidFill>
                  <a:schemeClr val="tx2"/>
                </a:solidFill>
                <a:cs typeface="TimesNewRomanPSMT" charset="0"/>
              </a:rPr>
              <a:t>destination</a:t>
            </a:r>
          </a:p>
          <a:p>
            <a:pPr marL="106743" indent="0" eaLnBrk="1" hangingPunct="1">
              <a:lnSpc>
                <a:spcPct val="100000"/>
              </a:lnSpc>
              <a:buSzPct val="45000"/>
              <a:tabLst>
                <a:tab pos="300983" algn="l"/>
                <a:tab pos="416476" algn="l"/>
                <a:tab pos="911699" algn="l"/>
                <a:tab pos="1406921" algn="l"/>
                <a:tab pos="1902143" algn="l"/>
                <a:tab pos="2397365" algn="l"/>
                <a:tab pos="2892587" algn="l"/>
                <a:tab pos="3387809" algn="l"/>
                <a:tab pos="3883031" algn="l"/>
                <a:tab pos="4378253" algn="l"/>
                <a:tab pos="4873476" algn="l"/>
                <a:tab pos="5368697" algn="l"/>
                <a:tab pos="5863920" algn="l"/>
                <a:tab pos="6359141" algn="l"/>
                <a:tab pos="6854364" algn="l"/>
                <a:tab pos="7349585" algn="l"/>
                <a:tab pos="7844808" algn="l"/>
                <a:tab pos="8340029" algn="l"/>
                <a:tab pos="8835252" algn="l"/>
                <a:tab pos="9330473" algn="l"/>
                <a:tab pos="9825696" algn="l"/>
              </a:tabLst>
              <a:defRPr/>
            </a:pPr>
            <a:endParaRPr lang="en-US" b="1" dirty="0">
              <a:solidFill>
                <a:schemeClr val="tx2"/>
              </a:solidFill>
              <a:cs typeface="TimesNewRomanPSMT" charset="0"/>
            </a:endParaRPr>
          </a:p>
          <a:p>
            <a:pPr marL="106743" indent="0" eaLnBrk="1" hangingPunct="1">
              <a:lnSpc>
                <a:spcPct val="100000"/>
              </a:lnSpc>
              <a:buSzPct val="45000"/>
              <a:tabLst>
                <a:tab pos="300983" algn="l"/>
                <a:tab pos="416476" algn="l"/>
                <a:tab pos="911699" algn="l"/>
                <a:tab pos="1406921" algn="l"/>
                <a:tab pos="1902143" algn="l"/>
                <a:tab pos="2397365" algn="l"/>
                <a:tab pos="2892587" algn="l"/>
                <a:tab pos="3387809" algn="l"/>
                <a:tab pos="3883031" algn="l"/>
                <a:tab pos="4378253" algn="l"/>
                <a:tab pos="4873476" algn="l"/>
                <a:tab pos="5368697" algn="l"/>
                <a:tab pos="5863920" algn="l"/>
                <a:tab pos="6359141" algn="l"/>
                <a:tab pos="6854364" algn="l"/>
                <a:tab pos="7349585" algn="l"/>
                <a:tab pos="7844808" algn="l"/>
                <a:tab pos="8340029" algn="l"/>
                <a:tab pos="8835252" algn="l"/>
                <a:tab pos="9330473" algn="l"/>
                <a:tab pos="9825696" algn="l"/>
              </a:tabLst>
              <a:defRPr/>
            </a:pPr>
            <a:r>
              <a:rPr lang="en-US" b="1" dirty="0">
                <a:solidFill>
                  <a:schemeClr val="accent1">
                    <a:lumMod val="75000"/>
                  </a:schemeClr>
                </a:solidFill>
                <a:cs typeface="TimesNewRomanPSMT" charset="0"/>
              </a:rPr>
              <a:t>D</a:t>
            </a:r>
            <a:r>
              <a:rPr lang="en-US" b="1" dirty="0" smtClean="0">
                <a:solidFill>
                  <a:schemeClr val="accent1">
                    <a:lumMod val="75000"/>
                  </a:schemeClr>
                </a:solidFill>
                <a:cs typeface="TimesNewRomanPSMT" charset="0"/>
              </a:rPr>
              <a:t>ynamic landscape</a:t>
            </a:r>
            <a:r>
              <a:rPr lang="en-US" b="1" dirty="0" smtClean="0">
                <a:solidFill>
                  <a:schemeClr val="tx2"/>
                </a:solidFill>
                <a:cs typeface="TimesNewRomanPSMT" charset="0"/>
              </a:rPr>
              <a:t>:</a:t>
            </a:r>
          </a:p>
          <a:p>
            <a:pPr marL="106743" indent="0" eaLnBrk="1" hangingPunct="1">
              <a:lnSpc>
                <a:spcPct val="100000"/>
              </a:lnSpc>
              <a:buSzPct val="45000"/>
              <a:tabLst>
                <a:tab pos="300983" algn="l"/>
                <a:tab pos="416476" algn="l"/>
                <a:tab pos="911699" algn="l"/>
                <a:tab pos="1406921" algn="l"/>
                <a:tab pos="1902143" algn="l"/>
                <a:tab pos="2397365" algn="l"/>
                <a:tab pos="2892587" algn="l"/>
                <a:tab pos="3387809" algn="l"/>
                <a:tab pos="3883031" algn="l"/>
                <a:tab pos="4378253" algn="l"/>
                <a:tab pos="4873476" algn="l"/>
                <a:tab pos="5368697" algn="l"/>
                <a:tab pos="5863920" algn="l"/>
                <a:tab pos="6359141" algn="l"/>
                <a:tab pos="6854364" algn="l"/>
                <a:tab pos="7349585" algn="l"/>
                <a:tab pos="7844808" algn="l"/>
                <a:tab pos="8340029" algn="l"/>
                <a:tab pos="8835252" algn="l"/>
                <a:tab pos="9330473" algn="l"/>
                <a:tab pos="9825696" algn="l"/>
              </a:tabLst>
              <a:defRPr/>
            </a:pPr>
            <a:r>
              <a:rPr lang="en-US" b="1" dirty="0" smtClean="0">
                <a:solidFill>
                  <a:schemeClr val="tx2"/>
                </a:solidFill>
                <a:cs typeface="TimesNewRomanPSMT" charset="0"/>
              </a:rPr>
              <a:t>sand redistributed </a:t>
            </a:r>
          </a:p>
          <a:p>
            <a:pPr marL="106743" indent="0" eaLnBrk="1" hangingPunct="1">
              <a:lnSpc>
                <a:spcPct val="100000"/>
              </a:lnSpc>
              <a:buSzPct val="45000"/>
              <a:tabLst>
                <a:tab pos="300983" algn="l"/>
                <a:tab pos="416476" algn="l"/>
                <a:tab pos="911699" algn="l"/>
                <a:tab pos="1406921" algn="l"/>
                <a:tab pos="1902143" algn="l"/>
                <a:tab pos="2397365" algn="l"/>
                <a:tab pos="2892587" algn="l"/>
                <a:tab pos="3387809" algn="l"/>
                <a:tab pos="3883031" algn="l"/>
                <a:tab pos="4378253" algn="l"/>
                <a:tab pos="4873476" algn="l"/>
                <a:tab pos="5368697" algn="l"/>
                <a:tab pos="5863920" algn="l"/>
                <a:tab pos="6359141" algn="l"/>
                <a:tab pos="6854364" algn="l"/>
                <a:tab pos="7349585" algn="l"/>
                <a:tab pos="7844808" algn="l"/>
                <a:tab pos="8340029" algn="l"/>
                <a:tab pos="8835252" algn="l"/>
                <a:tab pos="9330473" algn="l"/>
                <a:tab pos="9825696" algn="l"/>
              </a:tabLst>
              <a:defRPr/>
            </a:pPr>
            <a:r>
              <a:rPr lang="en-US" b="1" dirty="0" smtClean="0">
                <a:solidFill>
                  <a:schemeClr val="tx2"/>
                </a:solidFill>
                <a:cs typeface="TimesNewRomanPSMT" charset="0"/>
              </a:rPr>
              <a:t>by </a:t>
            </a:r>
            <a:r>
              <a:rPr lang="en-US" b="1" dirty="0">
                <a:solidFill>
                  <a:schemeClr val="tx2"/>
                </a:solidFill>
                <a:cs typeface="TimesNewRomanPSMT" charset="0"/>
              </a:rPr>
              <a:t>wind, waves, storm surge</a:t>
            </a:r>
          </a:p>
          <a:p>
            <a:pPr marL="106743" indent="0" eaLnBrk="1" hangingPunct="1">
              <a:lnSpc>
                <a:spcPct val="100000"/>
              </a:lnSpc>
              <a:buSzPct val="45000"/>
              <a:tabLst>
                <a:tab pos="300983" algn="l"/>
                <a:tab pos="416476" algn="l"/>
                <a:tab pos="911699" algn="l"/>
                <a:tab pos="1406921" algn="l"/>
                <a:tab pos="1902143" algn="l"/>
                <a:tab pos="2397365" algn="l"/>
                <a:tab pos="2892587" algn="l"/>
                <a:tab pos="3387809" algn="l"/>
                <a:tab pos="3883031" algn="l"/>
                <a:tab pos="4378253" algn="l"/>
                <a:tab pos="4873476" algn="l"/>
                <a:tab pos="5368697" algn="l"/>
                <a:tab pos="5863920" algn="l"/>
                <a:tab pos="6359141" algn="l"/>
                <a:tab pos="6854364" algn="l"/>
                <a:tab pos="7349585" algn="l"/>
                <a:tab pos="7844808" algn="l"/>
                <a:tab pos="8340029" algn="l"/>
                <a:tab pos="8835252" algn="l"/>
                <a:tab pos="9330473" algn="l"/>
                <a:tab pos="9825696" algn="l"/>
              </a:tabLst>
              <a:defRPr/>
            </a:pPr>
            <a:endParaRPr lang="en-US" b="1" dirty="0" smtClean="0">
              <a:solidFill>
                <a:srgbClr val="00664D"/>
              </a:solidFill>
              <a:cs typeface="TimesNewRomanPSMT" charset="0"/>
            </a:endParaRPr>
          </a:p>
          <a:p>
            <a:pPr marL="106743" indent="0" eaLnBrk="1" hangingPunct="1">
              <a:lnSpc>
                <a:spcPct val="100000"/>
              </a:lnSpc>
              <a:buSzPct val="45000"/>
              <a:tabLst>
                <a:tab pos="300983" algn="l"/>
                <a:tab pos="416476" algn="l"/>
                <a:tab pos="911699" algn="l"/>
                <a:tab pos="1406921" algn="l"/>
                <a:tab pos="1902143" algn="l"/>
                <a:tab pos="2397365" algn="l"/>
                <a:tab pos="2892587" algn="l"/>
                <a:tab pos="3387809" algn="l"/>
                <a:tab pos="3883031" algn="l"/>
                <a:tab pos="4378253" algn="l"/>
                <a:tab pos="4873476" algn="l"/>
                <a:tab pos="5368697" algn="l"/>
                <a:tab pos="5863920" algn="l"/>
                <a:tab pos="6359141" algn="l"/>
                <a:tab pos="6854364" algn="l"/>
                <a:tab pos="7349585" algn="l"/>
                <a:tab pos="7844808" algn="l"/>
                <a:tab pos="8340029" algn="l"/>
                <a:tab pos="8835252" algn="l"/>
                <a:tab pos="9330473" algn="l"/>
                <a:tab pos="9825696" algn="l"/>
              </a:tabLst>
              <a:defRPr/>
            </a:pPr>
            <a:r>
              <a:rPr lang="en-US" b="1" dirty="0" smtClean="0">
                <a:solidFill>
                  <a:srgbClr val="D12319"/>
                </a:solidFill>
                <a:cs typeface="TimesNewRomanPSMT" charset="0"/>
              </a:rPr>
              <a:t>Vulnerable</a:t>
            </a:r>
            <a:r>
              <a:rPr lang="en-US" b="1" dirty="0">
                <a:solidFill>
                  <a:srgbClr val="D12319"/>
                </a:solidFill>
                <a:cs typeface="TimesNewRomanPSMT" charset="0"/>
              </a:rPr>
              <a:t>:</a:t>
            </a:r>
            <a:r>
              <a:rPr lang="en-US" b="1" dirty="0">
                <a:solidFill>
                  <a:srgbClr val="00664D"/>
                </a:solidFill>
                <a:cs typeface="TimesNewRomanPSMT" charset="0"/>
              </a:rPr>
              <a:t> </a:t>
            </a:r>
          </a:p>
          <a:p>
            <a:pPr marL="106743" indent="0" eaLnBrk="1" hangingPunct="1">
              <a:lnSpc>
                <a:spcPct val="100000"/>
              </a:lnSpc>
              <a:buSzPct val="45000"/>
              <a:tabLst>
                <a:tab pos="300983" algn="l"/>
                <a:tab pos="416476" algn="l"/>
                <a:tab pos="911699" algn="l"/>
                <a:tab pos="1406921" algn="l"/>
                <a:tab pos="1902143" algn="l"/>
                <a:tab pos="2397365" algn="l"/>
                <a:tab pos="2892587" algn="l"/>
                <a:tab pos="3387809" algn="l"/>
                <a:tab pos="3883031" algn="l"/>
                <a:tab pos="4378253" algn="l"/>
                <a:tab pos="4873476" algn="l"/>
                <a:tab pos="5368697" algn="l"/>
                <a:tab pos="5863920" algn="l"/>
                <a:tab pos="6359141" algn="l"/>
                <a:tab pos="6854364" algn="l"/>
                <a:tab pos="7349585" algn="l"/>
                <a:tab pos="7844808" algn="l"/>
                <a:tab pos="8340029" algn="l"/>
                <a:tab pos="8835252" algn="l"/>
                <a:tab pos="9330473" algn="l"/>
                <a:tab pos="9825696" algn="l"/>
              </a:tabLst>
              <a:defRPr/>
            </a:pPr>
            <a:r>
              <a:rPr lang="en-US" b="1" dirty="0">
                <a:solidFill>
                  <a:srgbClr val="000000"/>
                </a:solidFill>
                <a:cs typeface="TimesNewRomanPSMT" charset="0"/>
              </a:rPr>
              <a:t>coastal erosion, </a:t>
            </a:r>
            <a:endParaRPr lang="en-US" b="1" dirty="0" smtClean="0">
              <a:solidFill>
                <a:srgbClr val="000000"/>
              </a:solidFill>
              <a:cs typeface="TimesNewRomanPSMT" charset="0"/>
            </a:endParaRPr>
          </a:p>
          <a:p>
            <a:pPr marL="106743" indent="0" eaLnBrk="1" hangingPunct="1">
              <a:lnSpc>
                <a:spcPct val="100000"/>
              </a:lnSpc>
              <a:buSzPct val="45000"/>
              <a:tabLst>
                <a:tab pos="300983" algn="l"/>
                <a:tab pos="416476" algn="l"/>
                <a:tab pos="911699" algn="l"/>
                <a:tab pos="1406921" algn="l"/>
                <a:tab pos="1902143" algn="l"/>
                <a:tab pos="2397365" algn="l"/>
                <a:tab pos="2892587" algn="l"/>
                <a:tab pos="3387809" algn="l"/>
                <a:tab pos="3883031" algn="l"/>
                <a:tab pos="4378253" algn="l"/>
                <a:tab pos="4873476" algn="l"/>
                <a:tab pos="5368697" algn="l"/>
                <a:tab pos="5863920" algn="l"/>
                <a:tab pos="6359141" algn="l"/>
                <a:tab pos="6854364" algn="l"/>
                <a:tab pos="7349585" algn="l"/>
                <a:tab pos="7844808" algn="l"/>
                <a:tab pos="8340029" algn="l"/>
                <a:tab pos="8835252" algn="l"/>
                <a:tab pos="9330473" algn="l"/>
                <a:tab pos="9825696" algn="l"/>
              </a:tabLst>
              <a:defRPr/>
            </a:pPr>
            <a:r>
              <a:rPr lang="en-US" b="1" dirty="0" smtClean="0">
                <a:solidFill>
                  <a:srgbClr val="000000"/>
                </a:solidFill>
                <a:cs typeface="TimesNewRomanPSMT" charset="0"/>
              </a:rPr>
              <a:t>sea </a:t>
            </a:r>
            <a:r>
              <a:rPr lang="en-US" b="1" dirty="0">
                <a:solidFill>
                  <a:srgbClr val="000000"/>
                </a:solidFill>
                <a:cs typeface="TimesNewRomanPSMT" charset="0"/>
              </a:rPr>
              <a:t>level rise, </a:t>
            </a:r>
            <a:r>
              <a:rPr lang="en-US" b="1" dirty="0" smtClean="0">
                <a:solidFill>
                  <a:srgbClr val="000000"/>
                </a:solidFill>
                <a:cs typeface="TimesNewRomanPSMT" charset="0"/>
              </a:rPr>
              <a:t>breach</a:t>
            </a:r>
            <a:endParaRPr lang="en-US" b="1" dirty="0">
              <a:solidFill>
                <a:srgbClr val="000000"/>
              </a:solidFill>
              <a:cs typeface="TimesNewRomanPSMT" charset="0"/>
            </a:endParaRPr>
          </a:p>
        </p:txBody>
      </p:sp>
      <p:pic>
        <p:nvPicPr>
          <p:cNvPr id="39" name="Picture 38" descr="Rodanthe_postIrene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0112" y="5532437"/>
            <a:ext cx="3124200" cy="1786580"/>
          </a:xfrm>
          <a:prstGeom prst="rect">
            <a:avLst/>
          </a:prstGeom>
        </p:spPr>
      </p:pic>
      <p:pic>
        <p:nvPicPr>
          <p:cNvPr id="40" name="Picture 39" descr="North.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6712" y="6827837"/>
            <a:ext cx="223139" cy="419982"/>
          </a:xfrm>
          <a:prstGeom prst="rect">
            <a:avLst/>
          </a:prstGeom>
        </p:spPr>
      </p:pic>
    </p:spTree>
    <p:extLst>
      <p:ext uri="{BB962C8B-B14F-4D97-AF65-F5344CB8AC3E}">
        <p14:creationId xmlns:p14="http://schemas.microsoft.com/office/powerpoint/2010/main" val="3312108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7402512" y="6980237"/>
            <a:ext cx="1463675" cy="40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lvl1pPr>
              <a:tabLst>
                <a:tab pos="723900" algn="l"/>
                <a:tab pos="1447800" algn="l"/>
              </a:tabLst>
              <a:defRPr>
                <a:solidFill>
                  <a:srgbClr val="000000"/>
                </a:solidFill>
                <a:latin typeface="Arial" charset="0"/>
                <a:ea typeface="ＭＳ Ｐゴシック" charset="0"/>
                <a:cs typeface="Arial Unicode MS" charset="0"/>
              </a:defRPr>
            </a:lvl1pPr>
            <a:lvl2pPr>
              <a:tabLst>
                <a:tab pos="723900" algn="l"/>
                <a:tab pos="1447800" algn="l"/>
              </a:tabLst>
              <a:defRPr>
                <a:solidFill>
                  <a:srgbClr val="000000"/>
                </a:solidFill>
                <a:latin typeface="Arial" charset="0"/>
                <a:ea typeface="ＭＳ Ｐゴシック" charset="0"/>
                <a:cs typeface="Arial Unicode MS" charset="0"/>
              </a:defRPr>
            </a:lvl2pPr>
            <a:lvl3pPr>
              <a:tabLst>
                <a:tab pos="723900" algn="l"/>
                <a:tab pos="1447800" algn="l"/>
              </a:tabLst>
              <a:defRPr>
                <a:solidFill>
                  <a:srgbClr val="000000"/>
                </a:solidFill>
                <a:latin typeface="Arial" charset="0"/>
                <a:ea typeface="ＭＳ Ｐゴシック" charset="0"/>
                <a:cs typeface="Arial Unicode MS" charset="0"/>
              </a:defRPr>
            </a:lvl3pPr>
            <a:lvl4pPr>
              <a:tabLst>
                <a:tab pos="723900" algn="l"/>
                <a:tab pos="1447800" algn="l"/>
              </a:tabLst>
              <a:defRPr>
                <a:solidFill>
                  <a:srgbClr val="000000"/>
                </a:solidFill>
                <a:latin typeface="Arial" charset="0"/>
                <a:ea typeface="ＭＳ Ｐゴシック" charset="0"/>
                <a:cs typeface="Arial Unicode MS" charset="0"/>
              </a:defRPr>
            </a:lvl4pPr>
            <a:lvl5pPr>
              <a:tabLst>
                <a:tab pos="723900" algn="l"/>
                <a:tab pos="14478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Arial Unicode MS" charset="0"/>
              </a:defRPr>
            </a:lvl9pPr>
          </a:lstStyle>
          <a:p>
            <a:pPr>
              <a:defRPr/>
            </a:pPr>
            <a:r>
              <a:rPr lang="en-US" dirty="0" smtClean="0"/>
              <a:t>August 2005</a:t>
            </a:r>
          </a:p>
        </p:txBody>
      </p:sp>
      <p:pic>
        <p:nvPicPr>
          <p:cNvPr id="410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25884" b="26000"/>
          <a:stretch/>
        </p:blipFill>
        <p:spPr bwMode="auto">
          <a:xfrm>
            <a:off x="1306512" y="4389543"/>
            <a:ext cx="7556550" cy="26668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3363912" y="503237"/>
            <a:ext cx="2954880" cy="614014"/>
          </a:xfrm>
          <a:prstGeom prst="rect">
            <a:avLst/>
          </a:prstGeom>
          <a:noFill/>
        </p:spPr>
        <p:txBody>
          <a:bodyPr wrap="none" rtlCol="0">
            <a:spAutoFit/>
          </a:bodyPr>
          <a:lstStyle/>
          <a:p>
            <a:r>
              <a:rPr lang="en-US" sz="3600" b="1" dirty="0" smtClean="0">
                <a:solidFill>
                  <a:srgbClr val="000090"/>
                </a:solidFill>
              </a:rPr>
              <a:t>Conclusions</a:t>
            </a:r>
            <a:endParaRPr lang="en-US" sz="3600" b="1" dirty="0">
              <a:solidFill>
                <a:srgbClr val="000090"/>
              </a:solidFill>
            </a:endParaRPr>
          </a:p>
        </p:txBody>
      </p:sp>
      <p:sp>
        <p:nvSpPr>
          <p:cNvPr id="10" name="TextBox 9"/>
          <p:cNvSpPr txBox="1"/>
          <p:nvPr/>
        </p:nvSpPr>
        <p:spPr>
          <a:xfrm>
            <a:off x="1154112" y="1265237"/>
            <a:ext cx="8001000" cy="3036729"/>
          </a:xfrm>
          <a:prstGeom prst="rect">
            <a:avLst/>
          </a:prstGeom>
          <a:noFill/>
        </p:spPr>
        <p:txBody>
          <a:bodyPr wrap="square" rtlCol="0">
            <a:spAutoFit/>
          </a:bodyPr>
          <a:lstStyle/>
          <a:p>
            <a:pPr marL="342900" indent="-342900">
              <a:lnSpc>
                <a:spcPct val="120000"/>
              </a:lnSpc>
              <a:buFont typeface="Arial"/>
              <a:buChar char="•"/>
            </a:pPr>
            <a:r>
              <a:rPr lang="en-US" sz="2000" b="1" dirty="0">
                <a:solidFill>
                  <a:srgbClr val="000000"/>
                </a:solidFill>
              </a:rPr>
              <a:t>V</a:t>
            </a:r>
            <a:r>
              <a:rPr lang="en-US" sz="2000" b="1" dirty="0" smtClean="0">
                <a:solidFill>
                  <a:srgbClr val="000000"/>
                </a:solidFill>
              </a:rPr>
              <a:t>egetation is now limiting the dune migration</a:t>
            </a:r>
          </a:p>
          <a:p>
            <a:pPr marL="342900" indent="-342900">
              <a:lnSpc>
                <a:spcPct val="120000"/>
              </a:lnSpc>
              <a:buFont typeface="Arial"/>
              <a:buChar char="•"/>
            </a:pPr>
            <a:r>
              <a:rPr lang="en-US" sz="2000" b="1" dirty="0">
                <a:solidFill>
                  <a:srgbClr val="000000"/>
                </a:solidFill>
              </a:rPr>
              <a:t>S</a:t>
            </a:r>
            <a:r>
              <a:rPr lang="en-US" sz="2000" b="1" dirty="0" smtClean="0">
                <a:solidFill>
                  <a:srgbClr val="000000"/>
                </a:solidFill>
              </a:rPr>
              <a:t>and disposal stabilized the dune height</a:t>
            </a:r>
          </a:p>
          <a:p>
            <a:pPr marL="342900" indent="-342900">
              <a:lnSpc>
                <a:spcPct val="120000"/>
              </a:lnSpc>
              <a:buFont typeface="Arial"/>
              <a:buChar char="•"/>
            </a:pPr>
            <a:r>
              <a:rPr lang="en-US" sz="2000" b="1" dirty="0">
                <a:solidFill>
                  <a:srgbClr val="000000"/>
                </a:solidFill>
              </a:rPr>
              <a:t>S</a:t>
            </a:r>
            <a:r>
              <a:rPr lang="en-US" sz="2000" b="1" dirty="0" smtClean="0">
                <a:solidFill>
                  <a:srgbClr val="000000"/>
                </a:solidFill>
              </a:rPr>
              <a:t>tabilization measures </a:t>
            </a:r>
            <a:r>
              <a:rPr lang="en-US" sz="2000" b="1" dirty="0">
                <a:solidFill>
                  <a:srgbClr val="000000"/>
                </a:solidFill>
              </a:rPr>
              <a:t>l</a:t>
            </a:r>
            <a:r>
              <a:rPr lang="en-US" sz="2000" b="1" dirty="0" smtClean="0">
                <a:solidFill>
                  <a:srgbClr val="000000"/>
                </a:solidFill>
              </a:rPr>
              <a:t>imited to boundary areas preserved the dune morphology</a:t>
            </a:r>
          </a:p>
          <a:p>
            <a:pPr marL="342900" indent="-342900">
              <a:lnSpc>
                <a:spcPct val="120000"/>
              </a:lnSpc>
              <a:buFont typeface="Arial"/>
              <a:buChar char="•"/>
            </a:pPr>
            <a:r>
              <a:rPr lang="en-US" sz="2000" b="1" dirty="0" smtClean="0">
                <a:solidFill>
                  <a:srgbClr val="000000"/>
                </a:solidFill>
              </a:rPr>
              <a:t>Positive visitor experience is contingent upon the perception that the changes are natural</a:t>
            </a:r>
          </a:p>
          <a:p>
            <a:pPr marL="342900" indent="-342900">
              <a:lnSpc>
                <a:spcPct val="120000"/>
              </a:lnSpc>
              <a:buFont typeface="Arial"/>
              <a:buChar char="•"/>
            </a:pPr>
            <a:r>
              <a:rPr lang="en-US" sz="2000" b="1" dirty="0" smtClean="0">
                <a:solidFill>
                  <a:srgbClr val="000000"/>
                </a:solidFill>
              </a:rPr>
              <a:t>Management focus is on preserving processes rather than features: living landscape </a:t>
            </a:r>
            <a:endParaRPr lang="en-US" sz="2000" b="1" dirty="0">
              <a:solidFill>
                <a:srgbClr val="000000"/>
              </a:solidFill>
            </a:endParaRPr>
          </a:p>
        </p:txBody>
      </p:sp>
    </p:spTree>
    <p:extLst>
      <p:ext uri="{BB962C8B-B14F-4D97-AF65-F5344CB8AC3E}">
        <p14:creationId xmlns:p14="http://schemas.microsoft.com/office/powerpoint/2010/main" val="26678388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112" y="2713037"/>
            <a:ext cx="4194154" cy="304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13" y="2713037"/>
            <a:ext cx="4530732" cy="304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80" name="Text Box 8"/>
          <p:cNvSpPr txBox="1">
            <a:spLocks noChangeArrowheads="1"/>
          </p:cNvSpPr>
          <p:nvPr/>
        </p:nvSpPr>
        <p:spPr bwMode="auto">
          <a:xfrm>
            <a:off x="849312" y="5913437"/>
            <a:ext cx="8839200" cy="85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lvl1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Lst>
              <a:defRPr>
                <a:solidFill>
                  <a:srgbClr val="000000"/>
                </a:solidFill>
                <a:latin typeface="Arial" charset="0"/>
                <a:ea typeface="ＭＳ Ｐゴシック" charset="0"/>
                <a:cs typeface="Arial Unicode MS" charset="0"/>
              </a:defRPr>
            </a:lvl9pPr>
          </a:lstStyle>
          <a:p>
            <a:pPr>
              <a:defRPr/>
            </a:pPr>
            <a:r>
              <a:rPr lang="en-US" dirty="0" smtClean="0"/>
              <a:t>march 2010 - spring break</a:t>
            </a:r>
            <a:r>
              <a:rPr lang="en-US" dirty="0"/>
              <a:t>,</a:t>
            </a:r>
            <a:r>
              <a:rPr lang="en-US" dirty="0" smtClean="0"/>
              <a:t> it can be crowded and deserted at the same time</a:t>
            </a:r>
          </a:p>
        </p:txBody>
      </p:sp>
      <p:sp>
        <p:nvSpPr>
          <p:cNvPr id="2" name="TextBox 1"/>
          <p:cNvSpPr txBox="1"/>
          <p:nvPr/>
        </p:nvSpPr>
        <p:spPr>
          <a:xfrm>
            <a:off x="3211512" y="808037"/>
            <a:ext cx="2501782" cy="614014"/>
          </a:xfrm>
          <a:prstGeom prst="rect">
            <a:avLst/>
          </a:prstGeom>
          <a:noFill/>
        </p:spPr>
        <p:txBody>
          <a:bodyPr wrap="none" rtlCol="0">
            <a:spAutoFit/>
          </a:bodyPr>
          <a:lstStyle/>
          <a:p>
            <a:r>
              <a:rPr lang="en-US" sz="3600" b="1" dirty="0" smtClean="0">
                <a:solidFill>
                  <a:srgbClr val="000090"/>
                </a:solidFill>
              </a:rPr>
              <a:t>Thank You</a:t>
            </a:r>
            <a:endParaRPr lang="en-US" sz="3600" b="1" dirty="0">
              <a:solidFill>
                <a:srgbClr val="000090"/>
              </a:solidFill>
            </a:endParaRPr>
          </a:p>
        </p:txBody>
      </p:sp>
    </p:spTree>
    <p:extLst>
      <p:ext uri="{BB962C8B-B14F-4D97-AF65-F5344CB8AC3E}">
        <p14:creationId xmlns:p14="http://schemas.microsoft.com/office/powerpoint/2010/main" val="23812072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185274" cy="1249363"/>
          </a:xfrm>
        </p:spPr>
        <p:txBody>
          <a:bodyPr/>
          <a:lstStyle/>
          <a:p>
            <a:r>
              <a:rPr lang="en-US" b="1" dirty="0" smtClean="0">
                <a:solidFill>
                  <a:srgbClr val="000090"/>
                </a:solidFill>
              </a:rPr>
              <a:t>Jockey’s Ridge: </a:t>
            </a:r>
            <a:br>
              <a:rPr lang="en-US" b="1" dirty="0" smtClean="0">
                <a:solidFill>
                  <a:srgbClr val="000090"/>
                </a:solidFill>
              </a:rPr>
            </a:br>
            <a:r>
              <a:rPr lang="en-US" sz="2400" b="1" dirty="0">
                <a:solidFill>
                  <a:srgbClr val="000090"/>
                </a:solidFill>
              </a:rPr>
              <a:t>T</a:t>
            </a:r>
            <a:r>
              <a:rPr lang="en-US" sz="2400" b="1" dirty="0" smtClean="0">
                <a:solidFill>
                  <a:srgbClr val="000090"/>
                </a:solidFill>
              </a:rPr>
              <a:t>he largest active sand dune on the east coast</a:t>
            </a:r>
            <a:br>
              <a:rPr lang="en-US" sz="2400" b="1" dirty="0" smtClean="0">
                <a:solidFill>
                  <a:srgbClr val="000090"/>
                </a:solidFill>
              </a:rPr>
            </a:br>
            <a:endParaRPr lang="en-US" sz="2400" b="1" dirty="0">
              <a:solidFill>
                <a:srgbClr val="000090"/>
              </a:solidFill>
            </a:endParaRPr>
          </a:p>
        </p:txBody>
      </p:sp>
      <p:pic>
        <p:nvPicPr>
          <p:cNvPr id="4" name="Content Placeholder 3" descr=":::::Desktop:Screen shot 2012-03-27 at 1.33.09 PM.png"/>
          <p:cNvPicPr>
            <a:picLocks noGrp="1"/>
          </p:cNvPicPr>
          <p:nvPr>
            <p:ph idx="1"/>
          </p:nvPr>
        </p:nvPicPr>
        <p:blipFill>
          <a:blip r:embed="rId2"/>
          <a:srcRect l="4140" r="4140"/>
          <a:stretch>
            <a:fillRect/>
          </a:stretch>
        </p:blipFill>
        <p:spPr bwMode="auto">
          <a:xfrm>
            <a:off x="503238" y="1570037"/>
            <a:ext cx="9059862" cy="4976813"/>
          </a:xfrm>
          <a:prstGeom prst="rect">
            <a:avLst/>
          </a:prstGeom>
          <a:noFill/>
          <a:ln w="9525">
            <a:noFill/>
            <a:miter lim="800000"/>
            <a:headEnd/>
            <a:tailEnd/>
          </a:ln>
        </p:spPr>
      </p:pic>
    </p:spTree>
    <p:extLst>
      <p:ext uri="{BB962C8B-B14F-4D97-AF65-F5344CB8AC3E}">
        <p14:creationId xmlns:p14="http://schemas.microsoft.com/office/powerpoint/2010/main" val="11243100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48415" t="17564" r="-1" b="6555"/>
          <a:stretch/>
        </p:blipFill>
        <p:spPr bwMode="auto">
          <a:xfrm>
            <a:off x="560591" y="1722437"/>
            <a:ext cx="6765721" cy="51386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5726112" y="5608637"/>
            <a:ext cx="4114800" cy="1240853"/>
          </a:xfrm>
          <a:prstGeom prst="rect">
            <a:avLst/>
          </a:prstGeom>
          <a:noFill/>
        </p:spPr>
        <p:txBody>
          <a:bodyPr wrap="square" rtlCol="0">
            <a:spAutoFit/>
          </a:bodyPr>
          <a:lstStyle/>
          <a:p>
            <a:r>
              <a:rPr lang="en-US" sz="2000" b="1" dirty="0" smtClean="0">
                <a:solidFill>
                  <a:srgbClr val="000000"/>
                </a:solidFill>
              </a:rPr>
              <a:t>Visitors, </a:t>
            </a:r>
          </a:p>
          <a:p>
            <a:r>
              <a:rPr lang="en-US" sz="2000" b="1" dirty="0" smtClean="0">
                <a:solidFill>
                  <a:srgbClr val="000000"/>
                </a:solidFill>
              </a:rPr>
              <a:t>participants in the survey, </a:t>
            </a:r>
          </a:p>
          <a:p>
            <a:r>
              <a:rPr lang="en-US" sz="2000" b="1" dirty="0" smtClean="0">
                <a:solidFill>
                  <a:srgbClr val="000000"/>
                </a:solidFill>
              </a:rPr>
              <a:t>come from close metropolitan areas</a:t>
            </a:r>
            <a:endParaRPr lang="en-US" sz="2000" b="1" dirty="0">
              <a:solidFill>
                <a:srgbClr val="000000"/>
              </a:solidFill>
            </a:endParaRPr>
          </a:p>
        </p:txBody>
      </p:sp>
      <p:sp>
        <p:nvSpPr>
          <p:cNvPr id="3" name="Rectangle 2"/>
          <p:cNvSpPr/>
          <p:nvPr/>
        </p:nvSpPr>
        <p:spPr>
          <a:xfrm>
            <a:off x="544512" y="350837"/>
            <a:ext cx="8915400" cy="1129232"/>
          </a:xfrm>
          <a:prstGeom prst="rect">
            <a:avLst/>
          </a:prstGeom>
        </p:spPr>
        <p:txBody>
          <a:bodyPr wrap="square">
            <a:spAutoFit/>
          </a:bodyPr>
          <a:lstStyle/>
          <a:p>
            <a:pPr algn="ctr"/>
            <a:r>
              <a:rPr lang="en-US" sz="3600" b="1" dirty="0">
                <a:solidFill>
                  <a:srgbClr val="000090"/>
                </a:solidFill>
              </a:rPr>
              <a:t>The most visited state park in </a:t>
            </a:r>
            <a:r>
              <a:rPr lang="en-US" sz="3600" b="1" dirty="0" smtClean="0">
                <a:solidFill>
                  <a:srgbClr val="000090"/>
                </a:solidFill>
              </a:rPr>
              <a:t>NC</a:t>
            </a:r>
          </a:p>
          <a:p>
            <a:pPr algn="ctr"/>
            <a:r>
              <a:rPr lang="en-US" sz="3600" b="1" dirty="0" smtClean="0">
                <a:solidFill>
                  <a:srgbClr val="D12319"/>
                </a:solidFill>
              </a:rPr>
              <a:t> </a:t>
            </a:r>
            <a:r>
              <a:rPr lang="en-US" sz="2400" b="1" dirty="0">
                <a:solidFill>
                  <a:srgbClr val="D12319"/>
                </a:solidFill>
              </a:rPr>
              <a:t>1.5 million </a:t>
            </a:r>
            <a:r>
              <a:rPr lang="en-US" sz="2400" b="1" dirty="0">
                <a:solidFill>
                  <a:srgbClr val="000090"/>
                </a:solidFill>
              </a:rPr>
              <a:t>visitors per year</a:t>
            </a:r>
            <a:endParaRPr lang="en-US" sz="2400" dirty="0"/>
          </a:p>
        </p:txBody>
      </p:sp>
      <p:sp>
        <p:nvSpPr>
          <p:cNvPr id="4" name="TextBox 3"/>
          <p:cNvSpPr txBox="1"/>
          <p:nvPr/>
        </p:nvSpPr>
        <p:spPr>
          <a:xfrm>
            <a:off x="5954712" y="3627437"/>
            <a:ext cx="1256624" cy="266227"/>
          </a:xfrm>
          <a:prstGeom prst="rect">
            <a:avLst/>
          </a:prstGeom>
          <a:noFill/>
        </p:spPr>
        <p:txBody>
          <a:bodyPr wrap="none" rtlCol="0">
            <a:spAutoFit/>
          </a:bodyPr>
          <a:lstStyle/>
          <a:p>
            <a:r>
              <a:rPr lang="en-US" sz="1200" dirty="0" smtClean="0">
                <a:solidFill>
                  <a:srgbClr val="000000"/>
                </a:solidFill>
              </a:rPr>
              <a:t>Washington DC</a:t>
            </a:r>
            <a:endParaRPr lang="en-US" sz="1200" dirty="0">
              <a:solidFill>
                <a:srgbClr val="000000"/>
              </a:solidFill>
            </a:endParaRPr>
          </a:p>
        </p:txBody>
      </p:sp>
      <p:sp>
        <p:nvSpPr>
          <p:cNvPr id="6" name="TextBox 5"/>
          <p:cNvSpPr txBox="1"/>
          <p:nvPr/>
        </p:nvSpPr>
        <p:spPr>
          <a:xfrm>
            <a:off x="6488112" y="3170237"/>
            <a:ext cx="1142560" cy="437966"/>
          </a:xfrm>
          <a:prstGeom prst="rect">
            <a:avLst/>
          </a:prstGeom>
          <a:noFill/>
        </p:spPr>
        <p:txBody>
          <a:bodyPr wrap="none" rtlCol="0">
            <a:spAutoFit/>
          </a:bodyPr>
          <a:lstStyle/>
          <a:p>
            <a:r>
              <a:rPr lang="en-US" sz="1200" dirty="0" smtClean="0">
                <a:solidFill>
                  <a:srgbClr val="000000"/>
                </a:solidFill>
              </a:rPr>
              <a:t>New York City</a:t>
            </a:r>
          </a:p>
          <a:p>
            <a:r>
              <a:rPr lang="en-US" sz="1200" dirty="0" smtClean="0">
                <a:solidFill>
                  <a:srgbClr val="000000"/>
                </a:solidFill>
              </a:rPr>
              <a:t>Philadelphia</a:t>
            </a:r>
            <a:endParaRPr lang="en-US" sz="1200" dirty="0">
              <a:solidFill>
                <a:srgbClr val="000000"/>
              </a:solidFill>
            </a:endParaRPr>
          </a:p>
        </p:txBody>
      </p:sp>
      <p:sp>
        <p:nvSpPr>
          <p:cNvPr id="7" name="TextBox 6"/>
          <p:cNvSpPr txBox="1"/>
          <p:nvPr/>
        </p:nvSpPr>
        <p:spPr>
          <a:xfrm>
            <a:off x="5726112" y="4541837"/>
            <a:ext cx="706519" cy="266227"/>
          </a:xfrm>
          <a:prstGeom prst="rect">
            <a:avLst/>
          </a:prstGeom>
          <a:noFill/>
        </p:spPr>
        <p:txBody>
          <a:bodyPr wrap="none" rtlCol="0">
            <a:spAutoFit/>
          </a:bodyPr>
          <a:lstStyle/>
          <a:p>
            <a:r>
              <a:rPr lang="en-US" sz="1200" dirty="0" smtClean="0">
                <a:solidFill>
                  <a:srgbClr val="000000"/>
                </a:solidFill>
              </a:rPr>
              <a:t>Raleigh</a:t>
            </a:r>
            <a:endParaRPr lang="en-US" sz="1200" dirty="0">
              <a:solidFill>
                <a:srgbClr val="000000"/>
              </a:solidFill>
            </a:endParaRPr>
          </a:p>
        </p:txBody>
      </p:sp>
      <p:sp>
        <p:nvSpPr>
          <p:cNvPr id="8" name="TextBox 7"/>
          <p:cNvSpPr txBox="1"/>
          <p:nvPr/>
        </p:nvSpPr>
        <p:spPr>
          <a:xfrm>
            <a:off x="5497512" y="4237037"/>
            <a:ext cx="1454244" cy="266227"/>
          </a:xfrm>
          <a:prstGeom prst="rect">
            <a:avLst/>
          </a:prstGeom>
          <a:noFill/>
        </p:spPr>
        <p:txBody>
          <a:bodyPr wrap="none" rtlCol="0">
            <a:spAutoFit/>
          </a:bodyPr>
          <a:lstStyle/>
          <a:p>
            <a:r>
              <a:rPr lang="en-US" sz="1200" dirty="0" smtClean="0">
                <a:solidFill>
                  <a:srgbClr val="000000"/>
                </a:solidFill>
              </a:rPr>
              <a:t>Richmond, Norfolk</a:t>
            </a:r>
            <a:endParaRPr lang="en-US" sz="12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t="34955" b="31447"/>
          <a:stretch>
            <a:fillRect/>
          </a:stretch>
        </p:blipFill>
        <p:spPr bwMode="auto">
          <a:xfrm>
            <a:off x="3525839" y="3835935"/>
            <a:ext cx="6010274" cy="2737787"/>
          </a:xfrm>
          <a:prstGeom prst="rect">
            <a:avLst/>
          </a:prstGeom>
          <a:noFill/>
          <a:ln>
            <a:noFill/>
          </a:ln>
          <a:effectLst/>
          <a:extLst>
            <a:ext uri="{909E8E84-426E-40dd-AFC4-6F175D3DCCD1}">
              <a14:hiddenFill xmlns:a14="http://schemas.microsoft.com/office/drawing/2010/main">
                <a:blipFill dpi="0" rotWithShape="0">
                  <a:blip/>
                  <a:srcRect t="34955" b="3144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2263" y="9721850"/>
            <a:ext cx="4116387"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9837738"/>
            <a:ext cx="3779838" cy="300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2" name="AutoShape 6"/>
          <p:cNvSpPr>
            <a:spLocks noChangeArrowheads="1"/>
          </p:cNvSpPr>
          <p:nvPr/>
        </p:nvSpPr>
        <p:spPr bwMode="auto">
          <a:xfrm>
            <a:off x="292100" y="4404260"/>
            <a:ext cx="3302000" cy="234950"/>
          </a:xfrm>
          <a:prstGeom prst="roundRect">
            <a:avLst>
              <a:gd name="adj" fmla="val 745"/>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sp>
        <p:nvSpPr>
          <p:cNvPr id="14343" name="AutoShape 7"/>
          <p:cNvSpPr>
            <a:spLocks noChangeArrowheads="1"/>
          </p:cNvSpPr>
          <p:nvPr/>
        </p:nvSpPr>
        <p:spPr bwMode="auto">
          <a:xfrm>
            <a:off x="239712" y="6536272"/>
            <a:ext cx="1431582" cy="317010"/>
          </a:xfrm>
          <a:prstGeom prst="roundRect">
            <a:avLst>
              <a:gd name="adj" fmla="val 47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8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rgbClr val="000000"/>
                </a:solidFill>
                <a:latin typeface="Times New Roman" charset="0"/>
                <a:cs typeface="Times New Roman" charset="0"/>
              </a:rPr>
              <a:t>  </a:t>
            </a:r>
            <a:r>
              <a:rPr lang="en-GB" sz="1600" dirty="0">
                <a:solidFill>
                  <a:srgbClr val="000000"/>
                </a:solidFill>
                <a:latin typeface="+mn-lt"/>
                <a:cs typeface="Times New Roman" charset="0"/>
              </a:rPr>
              <a:t>1932: all sand</a:t>
            </a:r>
          </a:p>
        </p:txBody>
      </p:sp>
      <p:grpSp>
        <p:nvGrpSpPr>
          <p:cNvPr id="23561" name="Group 8"/>
          <p:cNvGrpSpPr>
            <a:grpSpLocks/>
          </p:cNvGrpSpPr>
          <p:nvPr/>
        </p:nvGrpSpPr>
        <p:grpSpPr bwMode="auto">
          <a:xfrm>
            <a:off x="3506787" y="5536149"/>
            <a:ext cx="3133724" cy="1363663"/>
            <a:chOff x="2209" y="3145"/>
            <a:chExt cx="1974" cy="859"/>
          </a:xfrm>
        </p:grpSpPr>
        <p:sp>
          <p:nvSpPr>
            <p:cNvPr id="14345" name="AutoShape 9"/>
            <p:cNvSpPr>
              <a:spLocks noChangeArrowheads="1"/>
            </p:cNvSpPr>
            <p:nvPr/>
          </p:nvSpPr>
          <p:spPr bwMode="auto">
            <a:xfrm>
              <a:off x="2305" y="3145"/>
              <a:ext cx="1878" cy="468"/>
            </a:xfrm>
            <a:prstGeom prst="roundRect">
              <a:avLst>
                <a:gd name="adj" fmla="val 23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sp>
          <p:nvSpPr>
            <p:cNvPr id="14346" name="Text Box 10"/>
            <p:cNvSpPr txBox="1">
              <a:spLocks noChangeArrowheads="1"/>
            </p:cNvSpPr>
            <p:nvPr/>
          </p:nvSpPr>
          <p:spPr bwMode="auto">
            <a:xfrm>
              <a:off x="2209" y="3871"/>
              <a:ext cx="1878" cy="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9pPr>
            </a:lstStyle>
            <a:p>
              <a:pPr algn="ctr">
                <a:lnSpc>
                  <a:spcPct val="83000"/>
                </a:lnSpc>
                <a:buClrTx/>
                <a:buFontTx/>
                <a:buNone/>
                <a:defRPr/>
              </a:pPr>
              <a:r>
                <a:rPr lang="en-GB" sz="1600" dirty="0" smtClean="0">
                  <a:latin typeface="+mn-lt"/>
                  <a:cs typeface="Times New Roman" charset="0"/>
                </a:rPr>
                <a:t>1940:  sand, new vegetation    </a:t>
              </a:r>
            </a:p>
          </p:txBody>
        </p:sp>
      </p:grpSp>
      <p:pic>
        <p:nvPicPr>
          <p:cNvPr id="14348" name="Picture 12"/>
          <p:cNvPicPr>
            <a:picLocks noChangeAspect="1" noChangeArrowheads="1"/>
          </p:cNvPicPr>
          <p:nvPr/>
        </p:nvPicPr>
        <p:blipFill>
          <a:blip r:embed="rId6">
            <a:extLst>
              <a:ext uri="{28A0092B-C50C-407E-A947-70E740481C1C}">
                <a14:useLocalDpi xmlns:a14="http://schemas.microsoft.com/office/drawing/2010/main" val="0"/>
              </a:ext>
            </a:extLst>
          </a:blip>
          <a:srcRect l="3148" r="24283"/>
          <a:stretch>
            <a:fillRect/>
          </a:stretch>
        </p:blipFill>
        <p:spPr bwMode="auto">
          <a:xfrm>
            <a:off x="425450" y="3921660"/>
            <a:ext cx="3038475" cy="2690812"/>
          </a:xfrm>
          <a:prstGeom prst="rect">
            <a:avLst/>
          </a:prstGeom>
          <a:noFill/>
          <a:ln>
            <a:noFill/>
          </a:ln>
          <a:effectLst/>
          <a:extLst>
            <a:ext uri="{909E8E84-426E-40dd-AFC4-6F175D3DCCD1}">
              <a14:hiddenFill xmlns:a14="http://schemas.microsoft.com/office/drawing/2010/main">
                <a:blipFill dpi="0" rotWithShape="0">
                  <a:blip/>
                  <a:srcRect l="3148" r="2428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3564" name="Group 13"/>
          <p:cNvGrpSpPr>
            <a:grpSpLocks/>
          </p:cNvGrpSpPr>
          <p:nvPr/>
        </p:nvGrpSpPr>
        <p:grpSpPr bwMode="auto">
          <a:xfrm>
            <a:off x="6584952" y="6675841"/>
            <a:ext cx="3255964" cy="837791"/>
            <a:chOff x="4148" y="2896"/>
            <a:chExt cx="2051" cy="954"/>
          </a:xfrm>
        </p:grpSpPr>
        <p:sp>
          <p:nvSpPr>
            <p:cNvPr id="14350" name="AutoShape 14"/>
            <p:cNvSpPr>
              <a:spLocks noChangeArrowheads="1"/>
            </p:cNvSpPr>
            <p:nvPr/>
          </p:nvSpPr>
          <p:spPr bwMode="auto">
            <a:xfrm>
              <a:off x="4148" y="3145"/>
              <a:ext cx="1878" cy="705"/>
            </a:xfrm>
            <a:prstGeom prst="roundRect">
              <a:avLst>
                <a:gd name="adj" fmla="val 153"/>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sp>
          <p:nvSpPr>
            <p:cNvPr id="14351" name="Text Box 15"/>
            <p:cNvSpPr txBox="1">
              <a:spLocks noChangeArrowheads="1"/>
            </p:cNvSpPr>
            <p:nvPr/>
          </p:nvSpPr>
          <p:spPr bwMode="auto">
            <a:xfrm>
              <a:off x="4148" y="2896"/>
              <a:ext cx="2051" cy="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sgothic" charset="0"/>
                </a:defRPr>
              </a:lvl9pPr>
            </a:lstStyle>
            <a:p>
              <a:pPr algn="ctr">
                <a:lnSpc>
                  <a:spcPct val="83000"/>
                </a:lnSpc>
                <a:buClrTx/>
                <a:buFontTx/>
                <a:buNone/>
                <a:defRPr/>
              </a:pPr>
              <a:r>
                <a:rPr lang="en-GB" sz="1600" dirty="0" smtClean="0">
                  <a:latin typeface="+mn-lt"/>
                  <a:cs typeface="Times New Roman" charset="0"/>
                </a:rPr>
                <a:t>2003: post Isabel lot of vegetation</a:t>
              </a:r>
            </a:p>
          </p:txBody>
        </p:sp>
      </p:grpSp>
      <p:pic>
        <p:nvPicPr>
          <p:cNvPr id="17"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7275"/>
          <a:stretch/>
        </p:blipFill>
        <p:spPr bwMode="auto">
          <a:xfrm>
            <a:off x="3440112" y="1126072"/>
            <a:ext cx="3038239" cy="24574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39843" t="44929" r="25151" b="13145"/>
          <a:stretch/>
        </p:blipFill>
        <p:spPr bwMode="auto">
          <a:xfrm>
            <a:off x="544512" y="1122774"/>
            <a:ext cx="2667000" cy="2517898"/>
          </a:xfrm>
          <a:prstGeom prst="rect">
            <a:avLst/>
          </a:prstGeom>
          <a:noFill/>
          <a:ln>
            <a:noFill/>
          </a:ln>
          <a:effectLst/>
          <a:extLst>
            <a:ext uri="{909E8E84-426E-40dd-AFC4-6F175D3DCCD1}">
              <a14:hiddenFill xmlns:a14="http://schemas.microsoft.com/office/drawing/2010/main">
                <a:blipFill dpi="0" rotWithShape="0">
                  <a:blip/>
                  <a:srcRect l="25621" t="21465" r="25151" b="1314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 name="Picture 10"/>
          <p:cNvPicPr>
            <a:picLocks noChangeAspect="1" noChangeArrowheads="1"/>
          </p:cNvPicPr>
          <p:nvPr/>
        </p:nvPicPr>
        <p:blipFill>
          <a:blip r:embed="rId4">
            <a:extLst>
              <a:ext uri="{28A0092B-C50C-407E-A947-70E740481C1C}">
                <a14:useLocalDpi xmlns:a14="http://schemas.microsoft.com/office/drawing/2010/main" val="0"/>
              </a:ext>
            </a:extLst>
          </a:blip>
          <a:srcRect l="19975" t="16176" r="19975" b="12848"/>
          <a:stretch>
            <a:fillRect/>
          </a:stretch>
        </p:blipFill>
        <p:spPr bwMode="auto">
          <a:xfrm>
            <a:off x="6640512" y="1036637"/>
            <a:ext cx="2743200" cy="2556600"/>
          </a:xfrm>
          <a:prstGeom prst="rect">
            <a:avLst/>
          </a:prstGeom>
          <a:noFill/>
          <a:ln>
            <a:noFill/>
          </a:ln>
          <a:effectLst/>
          <a:extLst>
            <a:ext uri="{909E8E84-426E-40dd-AFC4-6F175D3DCCD1}">
              <a14:hiddenFill xmlns:a14="http://schemas.microsoft.com/office/drawing/2010/main">
                <a:blipFill dpi="0" rotWithShape="0">
                  <a:blip/>
                  <a:srcRect l="19975" t="16176" r="19975" b="1284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 name="AutoShape 9"/>
          <p:cNvSpPr>
            <a:spLocks noChangeArrowheads="1"/>
          </p:cNvSpPr>
          <p:nvPr/>
        </p:nvSpPr>
        <p:spPr bwMode="auto">
          <a:xfrm>
            <a:off x="392112" y="3640672"/>
            <a:ext cx="762000" cy="363984"/>
          </a:xfrm>
          <a:prstGeom prst="roundRect">
            <a:avLst>
              <a:gd name="adj" fmla="val 47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tabLst>
                <a:tab pos="0" algn="l"/>
                <a:tab pos="1007943" algn="l"/>
                <a:tab pos="2015886" algn="l"/>
                <a:tab pos="3023829" algn="l"/>
                <a:tab pos="4031772" algn="l"/>
                <a:tab pos="5039716" algn="l"/>
                <a:tab pos="6047659" algn="l"/>
                <a:tab pos="7055602" algn="l"/>
                <a:tab pos="8063545" algn="l"/>
                <a:tab pos="9071488" algn="l"/>
                <a:tab pos="10079431" algn="l"/>
                <a:tab pos="11087374" algn="l"/>
              </a:tabLst>
              <a:defRPr/>
            </a:pPr>
            <a:r>
              <a:rPr lang="en-US" dirty="0" smtClean="0">
                <a:solidFill>
                  <a:srgbClr val="000000"/>
                </a:solidFill>
                <a:cs typeface="Times New Roman" charset="0"/>
              </a:rPr>
              <a:t>1879</a:t>
            </a:r>
            <a:endParaRPr lang="en-US" dirty="0">
              <a:solidFill>
                <a:srgbClr val="000000"/>
              </a:solidFill>
              <a:cs typeface="Times New Roman" charset="0"/>
            </a:endParaRPr>
          </a:p>
        </p:txBody>
      </p:sp>
      <p:sp>
        <p:nvSpPr>
          <p:cNvPr id="21" name="AutoShape 6"/>
          <p:cNvSpPr>
            <a:spLocks noChangeArrowheads="1"/>
          </p:cNvSpPr>
          <p:nvPr/>
        </p:nvSpPr>
        <p:spPr bwMode="auto">
          <a:xfrm>
            <a:off x="6640512" y="3564472"/>
            <a:ext cx="686043" cy="363984"/>
          </a:xfrm>
          <a:prstGeom prst="roundRect">
            <a:avLst>
              <a:gd name="adj" fmla="val 47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tabLst>
                <a:tab pos="0" algn="l"/>
                <a:tab pos="1007943" algn="l"/>
                <a:tab pos="2015886" algn="l"/>
                <a:tab pos="3023829" algn="l"/>
                <a:tab pos="4031772" algn="l"/>
                <a:tab pos="5039716" algn="l"/>
                <a:tab pos="6047659" algn="l"/>
                <a:tab pos="7055602" algn="l"/>
                <a:tab pos="8063545" algn="l"/>
                <a:tab pos="9071488" algn="l"/>
                <a:tab pos="10079431" algn="l"/>
                <a:tab pos="11087374" algn="l"/>
              </a:tabLst>
              <a:defRPr/>
            </a:pPr>
            <a:r>
              <a:rPr lang="en-US" dirty="0" smtClean="0">
                <a:solidFill>
                  <a:srgbClr val="000000"/>
                </a:solidFill>
                <a:cs typeface="Times New Roman" charset="0"/>
              </a:rPr>
              <a:t>1932</a:t>
            </a:r>
            <a:endParaRPr lang="en-US" dirty="0">
              <a:solidFill>
                <a:srgbClr val="000000"/>
              </a:solidFill>
              <a:cs typeface="Times New Roman" charset="0"/>
            </a:endParaRPr>
          </a:p>
        </p:txBody>
      </p:sp>
      <p:sp>
        <p:nvSpPr>
          <p:cNvPr id="2" name="Oval 1"/>
          <p:cNvSpPr/>
          <p:nvPr/>
        </p:nvSpPr>
        <p:spPr bwMode="auto">
          <a:xfrm>
            <a:off x="1839912" y="3183472"/>
            <a:ext cx="685800" cy="45720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sgothic" charset="0"/>
            </a:endParaRPr>
          </a:p>
        </p:txBody>
      </p:sp>
      <p:sp>
        <p:nvSpPr>
          <p:cNvPr id="22" name="Title 1"/>
          <p:cNvSpPr>
            <a:spLocks noGrp="1"/>
          </p:cNvSpPr>
          <p:nvPr>
            <p:ph type="title"/>
          </p:nvPr>
        </p:nvSpPr>
        <p:spPr>
          <a:xfrm>
            <a:off x="503238" y="301626"/>
            <a:ext cx="9059862" cy="887412"/>
          </a:xfrm>
        </p:spPr>
        <p:txBody>
          <a:bodyPr/>
          <a:lstStyle/>
          <a:p>
            <a:r>
              <a:rPr lang="en-US" b="1" dirty="0" smtClean="0">
                <a:solidFill>
                  <a:srgbClr val="000090"/>
                </a:solidFill>
              </a:rPr>
              <a:t>Jockey’s Ridge history</a:t>
            </a:r>
            <a:endParaRPr lang="en-US" sz="2400" b="1" dirty="0">
              <a:solidFill>
                <a:srgbClr val="000090"/>
              </a:solidFill>
            </a:endParaRPr>
          </a:p>
        </p:txBody>
      </p:sp>
      <p:sp>
        <p:nvSpPr>
          <p:cNvPr id="4" name="Oval 3"/>
          <p:cNvSpPr/>
          <p:nvPr/>
        </p:nvSpPr>
        <p:spPr bwMode="auto">
          <a:xfrm>
            <a:off x="4887912" y="1888072"/>
            <a:ext cx="609600" cy="38100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sgothic" charset="0"/>
            </a:endParaRPr>
          </a:p>
        </p:txBody>
      </p:sp>
      <p:sp>
        <p:nvSpPr>
          <p:cNvPr id="25" name="AutoShape 9"/>
          <p:cNvSpPr>
            <a:spLocks noChangeArrowheads="1"/>
          </p:cNvSpPr>
          <p:nvPr/>
        </p:nvSpPr>
        <p:spPr bwMode="auto">
          <a:xfrm>
            <a:off x="3516312" y="3564472"/>
            <a:ext cx="762000" cy="363984"/>
          </a:xfrm>
          <a:prstGeom prst="roundRect">
            <a:avLst>
              <a:gd name="adj" fmla="val 47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tabLst>
                <a:tab pos="0" algn="l"/>
                <a:tab pos="1007943" algn="l"/>
                <a:tab pos="2015886" algn="l"/>
                <a:tab pos="3023829" algn="l"/>
                <a:tab pos="4031772" algn="l"/>
                <a:tab pos="5039716" algn="l"/>
                <a:tab pos="6047659" algn="l"/>
                <a:tab pos="7055602" algn="l"/>
                <a:tab pos="8063545" algn="l"/>
                <a:tab pos="9071488" algn="l"/>
                <a:tab pos="10079431" algn="l"/>
                <a:tab pos="11087374" algn="l"/>
              </a:tabLst>
              <a:defRPr/>
            </a:pPr>
            <a:r>
              <a:rPr lang="en-US" dirty="0" smtClean="0">
                <a:solidFill>
                  <a:srgbClr val="000000"/>
                </a:solidFill>
                <a:cs typeface="Times New Roman" charset="0"/>
              </a:rPr>
              <a:t>1862</a:t>
            </a:r>
            <a:endParaRPr lang="en-US" dirty="0">
              <a:solidFill>
                <a:srgbClr val="000000"/>
              </a:solidFill>
              <a:cs typeface="Times New Roman" charset="0"/>
            </a:endParaRPr>
          </a:p>
        </p:txBody>
      </p:sp>
      <p:sp>
        <p:nvSpPr>
          <p:cNvPr id="3" name="TextBox 2"/>
          <p:cNvSpPr txBox="1"/>
          <p:nvPr/>
        </p:nvSpPr>
        <p:spPr>
          <a:xfrm>
            <a:off x="696912" y="6980237"/>
            <a:ext cx="8237752" cy="382156"/>
          </a:xfrm>
          <a:prstGeom prst="rect">
            <a:avLst/>
          </a:prstGeom>
          <a:noFill/>
        </p:spPr>
        <p:txBody>
          <a:bodyPr wrap="none" rtlCol="0">
            <a:spAutoFit/>
          </a:bodyPr>
          <a:lstStyle/>
          <a:p>
            <a:r>
              <a:rPr lang="en-US" sz="2000" b="1" dirty="0" smtClean="0">
                <a:solidFill>
                  <a:srgbClr val="000090"/>
                </a:solidFill>
              </a:rPr>
              <a:t>State park established in 1974 to save the dune from development</a:t>
            </a:r>
            <a:endParaRPr lang="en-US" sz="2000" b="1" dirty="0">
              <a:solidFill>
                <a:srgbClr val="00009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3123" y="9722582"/>
            <a:ext cx="4116255" cy="32338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068" y="9838077"/>
            <a:ext cx="3780234" cy="30028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7" name="Picture 7"/>
          <p:cNvPicPr>
            <a:picLocks noChangeAspect="1" noChangeArrowheads="1"/>
          </p:cNvPicPr>
          <p:nvPr/>
        </p:nvPicPr>
        <p:blipFill>
          <a:blip r:embed="rId5">
            <a:extLst>
              <a:ext uri="{28A0092B-C50C-407E-A947-70E740481C1C}">
                <a14:useLocalDpi xmlns:a14="http://schemas.microsoft.com/office/drawing/2010/main" val="0"/>
              </a:ext>
            </a:extLst>
          </a:blip>
          <a:srcRect l="19572"/>
          <a:stretch>
            <a:fillRect/>
          </a:stretch>
        </p:blipFill>
        <p:spPr bwMode="auto">
          <a:xfrm>
            <a:off x="544512" y="1341437"/>
            <a:ext cx="1828800" cy="3595837"/>
          </a:xfrm>
          <a:prstGeom prst="rect">
            <a:avLst/>
          </a:prstGeom>
          <a:noFill/>
          <a:ln>
            <a:noFill/>
          </a:ln>
          <a:effectLst/>
          <a:extLst>
            <a:ext uri="{909E8E84-426E-40dd-AFC4-6F175D3DCCD1}">
              <a14:hiddenFill xmlns:a14="http://schemas.microsoft.com/office/drawing/2010/main">
                <a:blipFill dpi="0" rotWithShape="0">
                  <a:blip/>
                  <a:srcRect l="1957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9" name="Picture 9"/>
          <p:cNvPicPr>
            <a:picLocks noChangeAspect="1" noChangeArrowheads="1"/>
          </p:cNvPicPr>
          <p:nvPr/>
        </p:nvPicPr>
        <p:blipFill>
          <a:blip r:embed="rId6">
            <a:extLst>
              <a:ext uri="{28A0092B-C50C-407E-A947-70E740481C1C}">
                <a14:useLocalDpi xmlns:a14="http://schemas.microsoft.com/office/drawing/2010/main" val="0"/>
              </a:ext>
            </a:extLst>
          </a:blip>
          <a:srcRect l="13882" r="16542"/>
          <a:stretch>
            <a:fillRect/>
          </a:stretch>
        </p:blipFill>
        <p:spPr bwMode="auto">
          <a:xfrm>
            <a:off x="2449512" y="1341437"/>
            <a:ext cx="2154957" cy="3581400"/>
          </a:xfrm>
          <a:prstGeom prst="rect">
            <a:avLst/>
          </a:prstGeom>
          <a:noFill/>
          <a:ln>
            <a:noFill/>
          </a:ln>
          <a:effectLst/>
          <a:extLst>
            <a:ext uri="{909E8E84-426E-40dd-AFC4-6F175D3DCCD1}">
              <a14:hiddenFill xmlns:a14="http://schemas.microsoft.com/office/drawing/2010/main">
                <a:blipFill dpi="0" rotWithShape="0">
                  <a:blip/>
                  <a:srcRect l="13882" r="1654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10" name="AutoShape 10"/>
          <p:cNvSpPr>
            <a:spLocks noChangeArrowheads="1"/>
          </p:cNvSpPr>
          <p:nvPr/>
        </p:nvSpPr>
        <p:spPr bwMode="auto">
          <a:xfrm>
            <a:off x="6945312" y="4999037"/>
            <a:ext cx="1106069" cy="363984"/>
          </a:xfrm>
          <a:prstGeom prst="roundRect">
            <a:avLst>
              <a:gd name="adj" fmla="val 47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tabLst>
                <a:tab pos="0" algn="l"/>
                <a:tab pos="1007943" algn="l"/>
                <a:tab pos="2015886" algn="l"/>
                <a:tab pos="3023829" algn="l"/>
                <a:tab pos="4031772" algn="l"/>
                <a:tab pos="5039716" algn="l"/>
                <a:tab pos="6047659" algn="l"/>
                <a:tab pos="7055602" algn="l"/>
                <a:tab pos="8063545" algn="l"/>
                <a:tab pos="9071488" algn="l"/>
                <a:tab pos="10079431" algn="l"/>
                <a:tab pos="11087374" algn="l"/>
              </a:tabLst>
              <a:defRPr/>
            </a:pPr>
            <a:r>
              <a:rPr lang="en-US" sz="2600" dirty="0">
                <a:solidFill>
                  <a:srgbClr val="000000"/>
                </a:solidFill>
                <a:cs typeface="Times New Roman" charset="0"/>
              </a:rPr>
              <a:t>2003     </a:t>
            </a:r>
          </a:p>
        </p:txBody>
      </p:sp>
      <p:sp>
        <p:nvSpPr>
          <p:cNvPr id="25611" name="AutoShape 11"/>
          <p:cNvSpPr>
            <a:spLocks noChangeArrowheads="1"/>
          </p:cNvSpPr>
          <p:nvPr/>
        </p:nvSpPr>
        <p:spPr bwMode="auto">
          <a:xfrm>
            <a:off x="849312" y="5913437"/>
            <a:ext cx="8915400" cy="741968"/>
          </a:xfrm>
          <a:prstGeom prst="roundRect">
            <a:avLst>
              <a:gd name="adj" fmla="val 23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tabLst>
                <a:tab pos="0" algn="l"/>
                <a:tab pos="1007943" algn="l"/>
                <a:tab pos="2015886" algn="l"/>
                <a:tab pos="3023829" algn="l"/>
                <a:tab pos="4031772" algn="l"/>
                <a:tab pos="5039716" algn="l"/>
                <a:tab pos="6047659" algn="l"/>
                <a:tab pos="7055602" algn="l"/>
                <a:tab pos="8063545" algn="l"/>
                <a:tab pos="9071488" algn="l"/>
                <a:tab pos="10079431" algn="l"/>
                <a:tab pos="11087374" algn="l"/>
              </a:tabLst>
              <a:defRPr/>
            </a:pPr>
            <a:r>
              <a:rPr lang="en-US" sz="2400" b="1" dirty="0" err="1" smtClean="0">
                <a:solidFill>
                  <a:srgbClr val="000000"/>
                </a:solidFill>
                <a:cs typeface="Times New Roman" charset="0"/>
              </a:rPr>
              <a:t>Minigolf</a:t>
            </a:r>
            <a:r>
              <a:rPr lang="en-US" sz="2400" b="1" dirty="0" smtClean="0">
                <a:solidFill>
                  <a:srgbClr val="000000"/>
                </a:solidFill>
                <a:cs typeface="Times New Roman" charset="0"/>
              </a:rPr>
              <a:t> </a:t>
            </a:r>
            <a:r>
              <a:rPr lang="en-US" sz="2400" b="1" dirty="0">
                <a:solidFill>
                  <a:srgbClr val="000000"/>
                </a:solidFill>
                <a:cs typeface="Times New Roman" charset="0"/>
              </a:rPr>
              <a:t>castle </a:t>
            </a:r>
            <a:r>
              <a:rPr lang="en-US" sz="2400" b="1" dirty="0" smtClean="0">
                <a:solidFill>
                  <a:srgbClr val="000000"/>
                </a:solidFill>
                <a:cs typeface="Times New Roman" charset="0"/>
              </a:rPr>
              <a:t>buried </a:t>
            </a:r>
            <a:r>
              <a:rPr lang="en-US" sz="2400" b="1" dirty="0">
                <a:solidFill>
                  <a:srgbClr val="000000"/>
                </a:solidFill>
                <a:cs typeface="Times New Roman" charset="0"/>
              </a:rPr>
              <a:t>by the </a:t>
            </a:r>
            <a:r>
              <a:rPr lang="en-US" sz="2400" b="1" dirty="0" smtClean="0">
                <a:solidFill>
                  <a:srgbClr val="000000"/>
                </a:solidFill>
                <a:cs typeface="Times New Roman" charset="0"/>
              </a:rPr>
              <a:t>dune in </a:t>
            </a:r>
            <a:r>
              <a:rPr lang="en-US" sz="2400" b="1" dirty="0">
                <a:solidFill>
                  <a:srgbClr val="000000"/>
                </a:solidFill>
                <a:cs typeface="Times New Roman" charset="0"/>
              </a:rPr>
              <a:t>80s emerged in 2000</a:t>
            </a:r>
          </a:p>
        </p:txBody>
      </p:sp>
      <p:sp>
        <p:nvSpPr>
          <p:cNvPr id="25605" name="AutoShape 5"/>
          <p:cNvSpPr>
            <a:spLocks noChangeArrowheads="1"/>
          </p:cNvSpPr>
          <p:nvPr/>
        </p:nvSpPr>
        <p:spPr bwMode="auto">
          <a:xfrm>
            <a:off x="1077912" y="5151437"/>
            <a:ext cx="3276600" cy="363984"/>
          </a:xfrm>
          <a:prstGeom prst="roundRect">
            <a:avLst>
              <a:gd name="adj" fmla="val 477"/>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tabLst>
                <a:tab pos="0" algn="l"/>
                <a:tab pos="1007943" algn="l"/>
                <a:tab pos="2015886" algn="l"/>
                <a:tab pos="3023829" algn="l"/>
                <a:tab pos="4031772" algn="l"/>
                <a:tab pos="5039716" algn="l"/>
                <a:tab pos="6047659" algn="l"/>
                <a:tab pos="7055602" algn="l"/>
                <a:tab pos="8063545" algn="l"/>
                <a:tab pos="9071488" algn="l"/>
                <a:tab pos="10079431" algn="l"/>
                <a:tab pos="11087374" algn="l"/>
              </a:tabLst>
              <a:defRPr/>
            </a:pPr>
            <a:r>
              <a:rPr lang="en-US" sz="2600" dirty="0">
                <a:solidFill>
                  <a:srgbClr val="000000"/>
                </a:solidFill>
                <a:cs typeface="Times New Roman" charset="0"/>
              </a:rPr>
              <a:t>2000                  </a:t>
            </a:r>
            <a:r>
              <a:rPr lang="en-US" sz="2600" dirty="0" smtClean="0">
                <a:solidFill>
                  <a:srgbClr val="000000"/>
                </a:solidFill>
                <a:cs typeface="Times New Roman" charset="0"/>
              </a:rPr>
              <a:t>2002</a:t>
            </a:r>
            <a:endParaRPr lang="en-US" sz="2600" dirty="0">
              <a:solidFill>
                <a:srgbClr val="000000"/>
              </a:solidFill>
              <a:cs typeface="Times New Roman" charset="0"/>
            </a:endParaRPr>
          </a:p>
        </p:txBody>
      </p:sp>
      <p:sp>
        <p:nvSpPr>
          <p:cNvPr id="11" name="Title 1"/>
          <p:cNvSpPr txBox="1">
            <a:spLocks/>
          </p:cNvSpPr>
          <p:nvPr/>
        </p:nvSpPr>
        <p:spPr>
          <a:xfrm>
            <a:off x="696912" y="350837"/>
            <a:ext cx="8920304" cy="916961"/>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a:lstStyle>
          <a:p>
            <a:pPr>
              <a:defRPr/>
            </a:pPr>
            <a:r>
              <a:rPr lang="en-US" b="1" dirty="0" smtClean="0">
                <a:solidFill>
                  <a:srgbClr val="000090"/>
                </a:solidFill>
              </a:rPr>
              <a:t>Sand transport: management problems </a:t>
            </a:r>
            <a:endParaRPr lang="en-US" b="1" dirty="0">
              <a:solidFill>
                <a:srgbClr val="000090"/>
              </a:solidFill>
            </a:endParaRPr>
          </a:p>
        </p:txBody>
      </p:sp>
      <p:pic>
        <p:nvPicPr>
          <p:cNvPr id="3" name="Picture 2" descr="JRphoto_golf2009.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7912" y="1341437"/>
            <a:ext cx="4724400" cy="3543300"/>
          </a:xfrm>
          <a:prstGeom prst="rect">
            <a:avLst/>
          </a:prstGeom>
        </p:spPr>
      </p:pic>
    </p:spTree>
    <p:extLst>
      <p:ext uri="{BB962C8B-B14F-4D97-AF65-F5344CB8AC3E}">
        <p14:creationId xmlns:p14="http://schemas.microsoft.com/office/powerpoint/2010/main" val="37839768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2263" y="9721850"/>
            <a:ext cx="4116387"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550" y="9837738"/>
            <a:ext cx="3779838" cy="300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47" name="AutoShape 11"/>
          <p:cNvSpPr>
            <a:spLocks noChangeArrowheads="1"/>
          </p:cNvSpPr>
          <p:nvPr/>
        </p:nvSpPr>
        <p:spPr bwMode="auto">
          <a:xfrm>
            <a:off x="488950" y="7197725"/>
            <a:ext cx="5343525" cy="292100"/>
          </a:xfrm>
          <a:prstGeom prst="roundRect">
            <a:avLst>
              <a:gd name="adj" fmla="val 602"/>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sgothic" charset="0"/>
            </a:endParaRPr>
          </a:p>
        </p:txBody>
      </p:sp>
      <p:pic>
        <p:nvPicPr>
          <p:cNvPr id="8" name="Picture 7" descr="fences.jpg"/>
          <p:cNvPicPr>
            <a:picLocks noChangeAspect="1"/>
          </p:cNvPicPr>
          <p:nvPr/>
        </p:nvPicPr>
        <p:blipFill rotWithShape="1">
          <a:blip r:embed="rId5">
            <a:extLst>
              <a:ext uri="{28A0092B-C50C-407E-A947-70E740481C1C}">
                <a14:useLocalDpi xmlns:a14="http://schemas.microsoft.com/office/drawing/2010/main" val="0"/>
              </a:ext>
            </a:extLst>
          </a:blip>
          <a:srcRect t="6113" b="11396"/>
          <a:stretch/>
        </p:blipFill>
        <p:spPr>
          <a:xfrm>
            <a:off x="620712" y="1341437"/>
            <a:ext cx="3329849" cy="4120252"/>
          </a:xfrm>
          <a:prstGeom prst="rect">
            <a:avLst/>
          </a:prstGeom>
        </p:spPr>
      </p:pic>
      <p:pic>
        <p:nvPicPr>
          <p:cNvPr id="10" name="Picture 9" descr="eastfence03_s.jpg"/>
          <p:cNvPicPr>
            <a:picLocks noChangeAspect="1"/>
          </p:cNvPicPr>
          <p:nvPr/>
        </p:nvPicPr>
        <p:blipFill rotWithShape="1">
          <a:blip r:embed="rId6">
            <a:extLst>
              <a:ext uri="{28A0092B-C50C-407E-A947-70E740481C1C}">
                <a14:useLocalDpi xmlns:a14="http://schemas.microsoft.com/office/drawing/2010/main" val="0"/>
              </a:ext>
            </a:extLst>
          </a:blip>
          <a:srcRect l="4035" t="22109" r="20489" b="28048"/>
          <a:stretch/>
        </p:blipFill>
        <p:spPr>
          <a:xfrm>
            <a:off x="4354512" y="1341437"/>
            <a:ext cx="4995333" cy="2474033"/>
          </a:xfrm>
          <a:prstGeom prst="rect">
            <a:avLst/>
          </a:prstGeom>
        </p:spPr>
      </p:pic>
      <p:sp>
        <p:nvSpPr>
          <p:cNvPr id="11" name="Title 1"/>
          <p:cNvSpPr txBox="1">
            <a:spLocks/>
          </p:cNvSpPr>
          <p:nvPr/>
        </p:nvSpPr>
        <p:spPr>
          <a:xfrm>
            <a:off x="696912" y="350837"/>
            <a:ext cx="8920304" cy="916961"/>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3600">
                <a:solidFill>
                  <a:srgbClr val="000000"/>
                </a:solidFill>
                <a:latin typeface="Arial" charset="0"/>
                <a:ea typeface="ＭＳ Ｐゴシック" charset="0"/>
                <a:cs typeface="msgothic" charset="0"/>
              </a:defRPr>
            </a:lvl9pPr>
          </a:lstStyle>
          <a:p>
            <a:pPr>
              <a:defRPr/>
            </a:pPr>
            <a:r>
              <a:rPr lang="en-US" b="1" dirty="0" smtClean="0">
                <a:solidFill>
                  <a:srgbClr val="000090"/>
                </a:solidFill>
              </a:rPr>
              <a:t>Efforts to stop the dune</a:t>
            </a:r>
            <a:endParaRPr lang="en-US" b="1" dirty="0">
              <a:solidFill>
                <a:srgbClr val="000090"/>
              </a:solidFill>
            </a:endParaRPr>
          </a:p>
        </p:txBody>
      </p:sp>
      <p:pic>
        <p:nvPicPr>
          <p:cNvPr id="9" name="Content Placeholder 3"/>
          <p:cNvPicPr>
            <a:picLocks noGrp="1"/>
          </p:cNvPicPr>
          <p:nvPr>
            <p:ph idx="1"/>
          </p:nvPr>
        </p:nvPicPr>
        <p:blipFill rotWithShape="1">
          <a:blip r:embed="rId7"/>
          <a:srcRect l="16595" t="13494" r="8823" b="4106"/>
          <a:stretch/>
        </p:blipFill>
        <p:spPr bwMode="auto">
          <a:xfrm>
            <a:off x="4354512" y="4084637"/>
            <a:ext cx="4953000" cy="2971800"/>
          </a:xfrm>
          <a:prstGeom prst="rect">
            <a:avLst/>
          </a:prstGeom>
          <a:noFill/>
          <a:ln w="12700" cap="rnd">
            <a:noFill/>
            <a:round/>
            <a:headEnd/>
            <a:tailEnd/>
          </a:ln>
        </p:spPr>
      </p:pic>
      <p:sp>
        <p:nvSpPr>
          <p:cNvPr id="4" name="TextBox 3"/>
          <p:cNvSpPr txBox="1"/>
          <p:nvPr/>
        </p:nvSpPr>
        <p:spPr>
          <a:xfrm>
            <a:off x="315912" y="6065837"/>
            <a:ext cx="5195804" cy="1127078"/>
          </a:xfrm>
          <a:prstGeom prst="rect">
            <a:avLst/>
          </a:prstGeom>
          <a:noFill/>
        </p:spPr>
        <p:txBody>
          <a:bodyPr wrap="none" rtlCol="0">
            <a:spAutoFit/>
          </a:bodyPr>
          <a:lstStyle/>
          <a:p>
            <a:r>
              <a:rPr lang="en-US" sz="2400" b="1" dirty="0" smtClean="0">
                <a:solidFill>
                  <a:schemeClr val="tx1"/>
                </a:solidFill>
              </a:rPr>
              <a:t>Stabilization fences were </a:t>
            </a:r>
          </a:p>
          <a:p>
            <a:r>
              <a:rPr lang="en-US" sz="2400" b="1" dirty="0">
                <a:solidFill>
                  <a:schemeClr val="tx1"/>
                </a:solidFill>
              </a:rPr>
              <a:t>i</a:t>
            </a:r>
            <a:r>
              <a:rPr lang="en-US" sz="2400" b="1" dirty="0" smtClean="0">
                <a:solidFill>
                  <a:schemeClr val="tx1"/>
                </a:solidFill>
              </a:rPr>
              <a:t>nstalled but the result was mixed:</a:t>
            </a:r>
          </a:p>
          <a:p>
            <a:r>
              <a:rPr lang="en-US" sz="2400" b="1" dirty="0" smtClean="0">
                <a:solidFill>
                  <a:schemeClr val="tx1"/>
                </a:solidFill>
              </a:rPr>
              <a:t>Dune was losing its unique shape</a:t>
            </a:r>
            <a:endParaRPr lang="en-US" sz="2400" b="1" dirty="0">
              <a:solidFill>
                <a:schemeClr val="tx1"/>
              </a:solidFill>
            </a:endParaRPr>
          </a:p>
        </p:txBody>
      </p:sp>
      <p:sp>
        <p:nvSpPr>
          <p:cNvPr id="2" name="Oval 1"/>
          <p:cNvSpPr/>
          <p:nvPr/>
        </p:nvSpPr>
        <p:spPr bwMode="auto">
          <a:xfrm>
            <a:off x="6792912" y="5303837"/>
            <a:ext cx="838200" cy="381000"/>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sgothic" charset="0"/>
            </a:endParaRPr>
          </a:p>
        </p:txBody>
      </p:sp>
      <p:sp>
        <p:nvSpPr>
          <p:cNvPr id="12" name="Oval 11"/>
          <p:cNvSpPr/>
          <p:nvPr/>
        </p:nvSpPr>
        <p:spPr bwMode="auto">
          <a:xfrm>
            <a:off x="7097712" y="6065837"/>
            <a:ext cx="990600" cy="609600"/>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sgothic" charset="0"/>
            </a:endParaRPr>
          </a:p>
        </p:txBody>
      </p:sp>
      <p:sp>
        <p:nvSpPr>
          <p:cNvPr id="13" name="Oval 12"/>
          <p:cNvSpPr/>
          <p:nvPr/>
        </p:nvSpPr>
        <p:spPr bwMode="auto">
          <a:xfrm>
            <a:off x="8469312" y="5608637"/>
            <a:ext cx="762000" cy="381000"/>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msgothic" charset="0"/>
            </a:endParaRPr>
          </a:p>
        </p:txBody>
      </p:sp>
      <p:cxnSp>
        <p:nvCxnSpPr>
          <p:cNvPr id="5" name="Straight Arrow Connector 4"/>
          <p:cNvCxnSpPr>
            <a:stCxn id="13" idx="0"/>
          </p:cNvCxnSpPr>
          <p:nvPr/>
        </p:nvCxnSpPr>
        <p:spPr bwMode="auto">
          <a:xfrm flipH="1" flipV="1">
            <a:off x="8621712" y="2484437"/>
            <a:ext cx="228600" cy="31242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Arrow Connector 6"/>
          <p:cNvCxnSpPr>
            <a:stCxn id="2" idx="0"/>
          </p:cNvCxnSpPr>
          <p:nvPr/>
        </p:nvCxnSpPr>
        <p:spPr bwMode="auto">
          <a:xfrm flipH="1" flipV="1">
            <a:off x="3592512" y="4008437"/>
            <a:ext cx="3619500" cy="12954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067080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6"/>
            <a:ext cx="9059862" cy="963612"/>
          </a:xfrm>
        </p:spPr>
        <p:txBody>
          <a:bodyPr/>
          <a:lstStyle/>
          <a:p>
            <a:r>
              <a:rPr lang="en-US" b="1" dirty="0" smtClean="0">
                <a:solidFill>
                  <a:srgbClr val="000090"/>
                </a:solidFill>
              </a:rPr>
              <a:t>Surveying Jockey’s Ridge</a:t>
            </a:r>
            <a:endParaRPr lang="en-US" b="1" dirty="0">
              <a:solidFill>
                <a:srgbClr val="000090"/>
              </a:solidFill>
            </a:endParaRPr>
          </a:p>
        </p:txBody>
      </p:sp>
      <p:sp>
        <p:nvSpPr>
          <p:cNvPr id="3" name="TextBox 2"/>
          <p:cNvSpPr txBox="1"/>
          <p:nvPr/>
        </p:nvSpPr>
        <p:spPr>
          <a:xfrm>
            <a:off x="620712" y="1265237"/>
            <a:ext cx="1541883" cy="898810"/>
          </a:xfrm>
          <a:prstGeom prst="rect">
            <a:avLst/>
          </a:prstGeom>
          <a:noFill/>
        </p:spPr>
        <p:txBody>
          <a:bodyPr wrap="none" rtlCol="0">
            <a:spAutoFit/>
          </a:bodyPr>
          <a:lstStyle/>
          <a:p>
            <a:r>
              <a:rPr lang="en-US" sz="2800" dirty="0" smtClean="0">
                <a:solidFill>
                  <a:srgbClr val="000000"/>
                </a:solidFill>
              </a:rPr>
              <a:t>Airborne </a:t>
            </a:r>
          </a:p>
          <a:p>
            <a:r>
              <a:rPr lang="en-US" sz="2800" dirty="0" err="1" smtClean="0">
                <a:solidFill>
                  <a:srgbClr val="000000"/>
                </a:solidFill>
              </a:rPr>
              <a:t>LiDAR</a:t>
            </a:r>
            <a:endParaRPr lang="en-US" sz="2800" dirty="0">
              <a:solidFill>
                <a:srgbClr val="000000"/>
              </a:solidFill>
            </a:endParaRPr>
          </a:p>
        </p:txBody>
      </p:sp>
      <p:pic>
        <p:nvPicPr>
          <p:cNvPr id="4" name="Picture 3" descr="GeodynRTKGPSJR.jpg"/>
          <p:cNvPicPr>
            <a:picLocks noChangeAspect="1"/>
          </p:cNvPicPr>
          <p:nvPr/>
        </p:nvPicPr>
        <p:blipFill rotWithShape="1">
          <a:blip r:embed="rId2">
            <a:extLst>
              <a:ext uri="{28A0092B-C50C-407E-A947-70E740481C1C}">
                <a14:useLocalDpi xmlns:a14="http://schemas.microsoft.com/office/drawing/2010/main" val="0"/>
              </a:ext>
            </a:extLst>
          </a:blip>
          <a:srcRect l="8034" r="3950"/>
          <a:stretch/>
        </p:blipFill>
        <p:spPr>
          <a:xfrm>
            <a:off x="2994200" y="1341437"/>
            <a:ext cx="6618112" cy="5638800"/>
          </a:xfrm>
          <a:prstGeom prst="rect">
            <a:avLst/>
          </a:prstGeom>
        </p:spPr>
      </p:pic>
      <p:pic>
        <p:nvPicPr>
          <p:cNvPr id="5" name="Picture 4" descr="airborne_lidar_mapping_schemat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12" y="2179637"/>
            <a:ext cx="2111409" cy="2773363"/>
          </a:xfrm>
          <a:prstGeom prst="rect">
            <a:avLst/>
          </a:prstGeom>
        </p:spPr>
      </p:pic>
      <p:sp>
        <p:nvSpPr>
          <p:cNvPr id="6" name="TextBox 5"/>
          <p:cNvSpPr txBox="1"/>
          <p:nvPr/>
        </p:nvSpPr>
        <p:spPr>
          <a:xfrm>
            <a:off x="315912" y="6904037"/>
            <a:ext cx="9601200" cy="353174"/>
          </a:xfrm>
          <a:prstGeom prst="rect">
            <a:avLst/>
          </a:prstGeom>
          <a:noFill/>
        </p:spPr>
        <p:txBody>
          <a:bodyPr wrap="square" rtlCol="0">
            <a:spAutoFit/>
          </a:bodyPr>
          <a:lstStyle/>
          <a:p>
            <a:r>
              <a:rPr lang="en-US" i="1" dirty="0" err="1" smtClean="0">
                <a:solidFill>
                  <a:schemeClr val="tx1"/>
                </a:solidFill>
              </a:rPr>
              <a:t>LiDAR</a:t>
            </a:r>
            <a:r>
              <a:rPr lang="en-US" i="1" dirty="0" smtClean="0">
                <a:solidFill>
                  <a:schemeClr val="tx1"/>
                </a:solidFill>
              </a:rPr>
              <a:t> data by NOAA, USACE; RTK GPS mapping and modeling by Geodynamics </a:t>
            </a:r>
            <a:r>
              <a:rPr lang="en-US" i="1" dirty="0" err="1" smtClean="0">
                <a:solidFill>
                  <a:schemeClr val="tx1"/>
                </a:solidFill>
              </a:rPr>
              <a:t>llt</a:t>
            </a:r>
            <a:r>
              <a:rPr lang="en-US" i="1" dirty="0" smtClean="0">
                <a:solidFill>
                  <a:schemeClr val="tx1"/>
                </a:solidFill>
              </a:rPr>
              <a:t>., NC</a:t>
            </a:r>
            <a:endParaRPr lang="en-US" i="1" dirty="0">
              <a:solidFill>
                <a:schemeClr val="tx1"/>
              </a:solidFill>
            </a:endParaRPr>
          </a:p>
        </p:txBody>
      </p:sp>
      <p:pic>
        <p:nvPicPr>
          <p:cNvPr id="7" name="Picture 6" descr="fpfig3data.jpg"/>
          <p:cNvPicPr>
            <a:picLocks noChangeAspect="1"/>
          </p:cNvPicPr>
          <p:nvPr/>
        </p:nvPicPr>
        <p:blipFill rotWithShape="1">
          <a:blip r:embed="rId4">
            <a:extLst>
              <a:ext uri="{28A0092B-C50C-407E-A947-70E740481C1C}">
                <a14:useLocalDpi xmlns:a14="http://schemas.microsoft.com/office/drawing/2010/main" val="0"/>
              </a:ext>
            </a:extLst>
          </a:blip>
          <a:srcRect l="50163" t="3733" r="4981" b="72375"/>
          <a:stretch/>
        </p:blipFill>
        <p:spPr>
          <a:xfrm>
            <a:off x="239712" y="4869299"/>
            <a:ext cx="2540000" cy="1806138"/>
          </a:xfrm>
          <a:prstGeom prst="rect">
            <a:avLst/>
          </a:prstGeom>
        </p:spPr>
      </p:pic>
    </p:spTree>
    <p:extLst>
      <p:ext uri="{BB962C8B-B14F-4D97-AF65-F5344CB8AC3E}">
        <p14:creationId xmlns:p14="http://schemas.microsoft.com/office/powerpoint/2010/main" val="1278734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021" y="335985"/>
            <a:ext cx="8920304" cy="916961"/>
          </a:xfrm>
        </p:spPr>
        <p:txBody>
          <a:bodyPr/>
          <a:lstStyle/>
          <a:p>
            <a:pPr>
              <a:defRPr/>
            </a:pPr>
            <a:r>
              <a:rPr lang="en-US" b="1" dirty="0" smtClean="0">
                <a:solidFill>
                  <a:srgbClr val="000090"/>
                </a:solidFill>
              </a:rPr>
              <a:t>Dune migrating out of the park</a:t>
            </a:r>
            <a:endParaRPr lang="en-US" b="1" dirty="0">
              <a:solidFill>
                <a:srgbClr val="000090"/>
              </a:solidFill>
            </a:endParaRPr>
          </a:p>
        </p:txBody>
      </p:sp>
      <p:sp>
        <p:nvSpPr>
          <p:cNvPr id="3" name="Content Placeholder 2"/>
          <p:cNvSpPr>
            <a:spLocks noGrp="1"/>
          </p:cNvSpPr>
          <p:nvPr>
            <p:ph idx="1"/>
          </p:nvPr>
        </p:nvSpPr>
        <p:spPr>
          <a:xfrm>
            <a:off x="4735512" y="1511935"/>
            <a:ext cx="4841082" cy="5468302"/>
          </a:xfrm>
        </p:spPr>
        <p:txBody>
          <a:bodyPr/>
          <a:lstStyle/>
          <a:p>
            <a:pPr>
              <a:defRPr/>
            </a:pPr>
            <a:r>
              <a:rPr lang="en-US" sz="2200" b="1" dirty="0" smtClean="0"/>
              <a:t>Jockey’s Ridge: </a:t>
            </a:r>
          </a:p>
          <a:p>
            <a:pPr>
              <a:defRPr/>
            </a:pPr>
            <a:r>
              <a:rPr lang="en-US" sz="2200" b="1" dirty="0" smtClean="0">
                <a:solidFill>
                  <a:srgbClr val="D12319"/>
                </a:solidFill>
              </a:rPr>
              <a:t>active</a:t>
            </a:r>
            <a:r>
              <a:rPr lang="en-US" sz="2200" b="1" dirty="0" smtClean="0"/>
              <a:t> dune system within </a:t>
            </a:r>
          </a:p>
          <a:p>
            <a:pPr>
              <a:defRPr/>
            </a:pPr>
            <a:r>
              <a:rPr lang="en-US" sz="2200" b="1" dirty="0" smtClean="0">
                <a:solidFill>
                  <a:srgbClr val="D12319"/>
                </a:solidFill>
              </a:rPr>
              <a:t>fixed</a:t>
            </a:r>
            <a:r>
              <a:rPr lang="en-US" sz="2200" b="1" dirty="0" smtClean="0"/>
              <a:t> state park boundaries</a:t>
            </a:r>
          </a:p>
          <a:p>
            <a:pPr>
              <a:defRPr/>
            </a:pPr>
            <a:endParaRPr lang="en-US" sz="2200" b="1" dirty="0" smtClean="0">
              <a:solidFill>
                <a:srgbClr val="008000"/>
              </a:solidFill>
            </a:endParaRPr>
          </a:p>
          <a:p>
            <a:pPr>
              <a:defRPr/>
            </a:pPr>
            <a:r>
              <a:rPr lang="en-US" sz="2200" b="1" dirty="0" smtClean="0">
                <a:solidFill>
                  <a:srgbClr val="008000"/>
                </a:solidFill>
              </a:rPr>
              <a:t>How long will it stay within the park boundaries?</a:t>
            </a:r>
          </a:p>
          <a:p>
            <a:pPr>
              <a:defRPr/>
            </a:pPr>
            <a:r>
              <a:rPr lang="en-US" sz="2200" b="1" dirty="0" smtClean="0"/>
              <a:t> What is the rate of migration?</a:t>
            </a:r>
          </a:p>
          <a:p>
            <a:pPr>
              <a:defRPr/>
            </a:pPr>
            <a:endParaRPr lang="en-US" sz="2200" b="1" dirty="0" smtClean="0">
              <a:solidFill>
                <a:srgbClr val="000090"/>
              </a:solidFill>
            </a:endParaRPr>
          </a:p>
          <a:p>
            <a:pPr>
              <a:lnSpc>
                <a:spcPct val="100000"/>
              </a:lnSpc>
              <a:defRPr/>
            </a:pPr>
            <a:r>
              <a:rPr lang="en-US" sz="2200" b="1" dirty="0" smtClean="0">
                <a:solidFill>
                  <a:srgbClr val="000090"/>
                </a:solidFill>
              </a:rPr>
              <a:t>Migration measured as change in location of dune crests extracted from time series of Digital Elevation Models (DEMs)</a:t>
            </a:r>
            <a:endParaRPr lang="en-US" sz="2200" b="1" dirty="0">
              <a:solidFill>
                <a:srgbClr val="000090"/>
              </a:solidFill>
            </a:endParaRPr>
          </a:p>
        </p:txBody>
      </p:sp>
      <p:pic>
        <p:nvPicPr>
          <p:cNvPr id="4" name="Picture 3" descr="JRnvtop_anim.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11" y="1493837"/>
            <a:ext cx="4445467" cy="3810000"/>
          </a:xfrm>
          <a:prstGeom prst="rect">
            <a:avLst/>
          </a:prstGeom>
        </p:spPr>
      </p:pic>
      <p:pic>
        <p:nvPicPr>
          <p:cNvPr id="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2" y="6477008"/>
            <a:ext cx="818695" cy="2427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TextBox 4"/>
          <p:cNvSpPr txBox="1"/>
          <p:nvPr/>
        </p:nvSpPr>
        <p:spPr>
          <a:xfrm>
            <a:off x="1269529" y="6467722"/>
            <a:ext cx="557228" cy="261518"/>
          </a:xfrm>
          <a:prstGeom prst="rect">
            <a:avLst/>
          </a:prstGeom>
          <a:noFill/>
        </p:spPr>
        <p:txBody>
          <a:bodyPr wrap="none" lIns="100794" tIns="50397" rIns="100794" bIns="50397" rtlCol="0">
            <a:spAutoFit/>
          </a:bodyPr>
          <a:lstStyle/>
          <a:p>
            <a:r>
              <a:rPr lang="en-US" sz="1100" dirty="0">
                <a:solidFill>
                  <a:schemeClr val="tx1"/>
                </a:solidFill>
              </a:rPr>
              <a:t>200m</a:t>
            </a:r>
          </a:p>
        </p:txBody>
      </p:sp>
      <p:pic>
        <p:nvPicPr>
          <p:cNvPr id="6" name="Picture 5" descr="Nor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037" y="5879747"/>
            <a:ext cx="223139" cy="419982"/>
          </a:xfrm>
          <a:prstGeom prst="rect">
            <a:avLst/>
          </a:prstGeom>
        </p:spPr>
      </p:pic>
      <p:sp>
        <p:nvSpPr>
          <p:cNvPr id="7" name="TextBox 6"/>
          <p:cNvSpPr txBox="1"/>
          <p:nvPr/>
        </p:nvSpPr>
        <p:spPr>
          <a:xfrm>
            <a:off x="2170373" y="6160525"/>
            <a:ext cx="1749998" cy="610783"/>
          </a:xfrm>
          <a:prstGeom prst="rect">
            <a:avLst/>
          </a:prstGeom>
          <a:noFill/>
        </p:spPr>
        <p:txBody>
          <a:bodyPr wrap="none" rtlCol="0">
            <a:spAutoFit/>
          </a:bodyPr>
          <a:lstStyle/>
          <a:p>
            <a:r>
              <a:rPr lang="en-US" dirty="0" smtClean="0">
                <a:solidFill>
                  <a:srgbClr val="000000"/>
                </a:solidFill>
              </a:rPr>
              <a:t>Dune migration </a:t>
            </a:r>
          </a:p>
          <a:p>
            <a:r>
              <a:rPr lang="en-US" dirty="0" smtClean="0">
                <a:solidFill>
                  <a:srgbClr val="000000"/>
                </a:solidFill>
              </a:rPr>
              <a:t>1974-2008</a:t>
            </a:r>
            <a:endParaRPr lang="en-US" dirty="0">
              <a:solidFill>
                <a:srgbClr val="000000"/>
              </a:solidFill>
            </a:endParaRPr>
          </a:p>
        </p:txBody>
      </p:sp>
    </p:spTree>
    <p:extLst>
      <p:ext uri="{BB962C8B-B14F-4D97-AF65-F5344CB8AC3E}">
        <p14:creationId xmlns:p14="http://schemas.microsoft.com/office/powerpoint/2010/main" val="35193622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msgothic"/>
      </a:majorFont>
      <a:minorFont>
        <a:latin typeface="Arial"/>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23179</TotalTime>
  <Words>900</Words>
  <Application>Microsoft Macintosh PowerPoint</Application>
  <PresentationFormat>Custom</PresentationFormat>
  <Paragraphs>182</Paragraphs>
  <Slides>21</Slides>
  <Notes>18</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1_Office Theme</vt:lpstr>
      <vt:lpstr>Managing change at a dune landscape</vt:lpstr>
      <vt:lpstr>North Carolina Outer Banks</vt:lpstr>
      <vt:lpstr>Jockey’s Ridge:  The largest active sand dune on the east coast </vt:lpstr>
      <vt:lpstr>PowerPoint Presentation</vt:lpstr>
      <vt:lpstr>Jockey’s Ridge history</vt:lpstr>
      <vt:lpstr>PowerPoint Presentation</vt:lpstr>
      <vt:lpstr>PowerPoint Presentation</vt:lpstr>
      <vt:lpstr>Surveying Jockey’s Ridge</vt:lpstr>
      <vt:lpstr>Dune migrating out of the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Helena Mitasova User</cp:lastModifiedBy>
  <cp:revision>122</cp:revision>
  <cp:lastPrinted>1601-01-01T00:00:00Z</cp:lastPrinted>
  <dcterms:created xsi:type="dcterms:W3CDTF">1601-01-01T00:00:00Z</dcterms:created>
  <dcterms:modified xsi:type="dcterms:W3CDTF">2012-06-17T01:32:25Z</dcterms:modified>
</cp:coreProperties>
</file>