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80" r:id="rId3"/>
    <p:sldId id="285" r:id="rId4"/>
    <p:sldId id="281" r:id="rId5"/>
    <p:sldId id="284" r:id="rId6"/>
    <p:sldId id="283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0678" autoAdjust="0"/>
  </p:normalViewPr>
  <p:slideViewPr>
    <p:cSldViewPr>
      <p:cViewPr varScale="1">
        <p:scale>
          <a:sx n="76" d="100"/>
          <a:sy n="76" d="100"/>
        </p:scale>
        <p:origin x="-21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CFF336-D796-46D9-A080-E339AE0EBE2A}" type="datetimeFigureOut">
              <a:rPr lang="en-US"/>
              <a:pPr>
                <a:defRPr/>
              </a:pPr>
              <a:t>8/19/11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2602C4-384F-4DE7-A714-D4CE49347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95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9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35FA76-BCA0-4CC0-AE2C-1461E1511A6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smtClean="0"/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33700" cy="41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4195B7A-2C4A-45F4-AA71-9580BBB09E90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en-GB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318AF39-E65E-4CC7-A39A-2F84D56AB6AD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1008063" y="623888"/>
            <a:ext cx="4033837" cy="3117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534" name="Text Box 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80050" cy="4106862"/>
          </a:xfrm>
          <a:noFill/>
        </p:spPr>
        <p:txBody>
          <a:bodyPr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 smtClean="0">
                <a:ea typeface="Arial Unicode MS"/>
                <a:cs typeface="Arial Unicode MS"/>
              </a:rPr>
              <a:t>Figure 3: </a:t>
            </a:r>
            <a:r>
              <a:rPr lang="en-US" dirty="0" smtClean="0"/>
              <a:t>Representation of landscape evolution using </a:t>
            </a:r>
            <a:r>
              <a:rPr lang="en-US" dirty="0" err="1" smtClean="0"/>
              <a:t>trivariate</a:t>
            </a:r>
            <a:r>
              <a:rPr lang="en-US" dirty="0" smtClean="0"/>
              <a:t> space-time function: merged time series of point clouds is interpolated into space-time </a:t>
            </a:r>
            <a:r>
              <a:rPr lang="en-US" dirty="0" err="1" smtClean="0"/>
              <a:t>voxel</a:t>
            </a:r>
            <a:r>
              <a:rPr lang="en-US" dirty="0" smtClean="0"/>
              <a:t> model (</a:t>
            </a:r>
            <a:r>
              <a:rPr lang="en-US" dirty="0" err="1" smtClean="0"/>
              <a:t>Mitasova</a:t>
            </a:r>
            <a:r>
              <a:rPr lang="en-US" dirty="0" smtClean="0"/>
              <a:t> et al., 2011).</a:t>
            </a:r>
            <a:endParaRPr lang="en-US" sz="1100" dirty="0" smtClean="0">
              <a:ea typeface="Arial Unicode MS"/>
              <a:cs typeface="Arial Unicode M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Figure 6: (A) </a:t>
            </a:r>
            <a:r>
              <a:rPr lang="en-US" dirty="0" err="1" smtClean="0"/>
              <a:t>Lidar</a:t>
            </a:r>
            <a:r>
              <a:rPr lang="en-US" dirty="0" smtClean="0"/>
              <a:t> surface DEM showing coastline near Oregon Inlet, NC; (B) Mean high water (MHW) shoreline</a:t>
            </a:r>
            <a:r>
              <a:rPr lang="en-US" baseline="0" dirty="0" smtClean="0"/>
              <a:t> contours overlaid on a DEM </a:t>
            </a:r>
            <a:r>
              <a:rPr lang="en-US" dirty="0" smtClean="0"/>
              <a:t>by</a:t>
            </a:r>
            <a:r>
              <a:rPr lang="en-US" baseline="0" dirty="0" smtClean="0"/>
              <a:t> year. The white line is the alongshore baseline from which cross-shore distance in shoreline movement is referenced. The plot shows how messy it can become to try and visualize a time series of 2D shoreline contours; (C)</a:t>
            </a:r>
            <a:r>
              <a:rPr lang="en-US" dirty="0" smtClean="0"/>
              <a:t> Evolution represented as a contour </a:t>
            </a:r>
            <a:r>
              <a:rPr lang="en-US" dirty="0" err="1" smtClean="0"/>
              <a:t>isosurface</a:t>
            </a:r>
            <a:r>
              <a:rPr lang="en-US" dirty="0" smtClean="0"/>
              <a:t> showing the dynamic movement (retreat or advance) of the 0.3 m MHW contour alongshore during the study period</a:t>
            </a:r>
            <a:r>
              <a:rPr lang="en-US" smtClean="0"/>
              <a:t>. </a:t>
            </a:r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4B0609-7EAC-43E9-848C-7BB2D56A787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3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61656E-C647-41F4-A0BF-4598457DE6E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smtClean="0"/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33700" cy="41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0B2E7AA-C97E-4BC2-822C-7429E3D2BE77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en-GB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1E1102D-E9E7-4E96-BF4E-28A63761A2EF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1008063" y="623888"/>
            <a:ext cx="4033837" cy="3117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630" name="Text Box 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80050" cy="4106862"/>
          </a:xfrm>
          <a:noFill/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smtClean="0">
                <a:ea typeface="Arial Unicode MS"/>
                <a:cs typeface="Arial Unicode MS"/>
              </a:rPr>
              <a:t>Figure 7: </a:t>
            </a:r>
            <a:r>
              <a:rPr lang="en-US" smtClean="0"/>
              <a:t>Evolution of the foredune near Oregon Inlet, NC: (A) three snapshots from bare-earth DEM time series illustrating changes in the beach-foredune system, including an overwash in the year 2003; (B) evolution of a 4.5 m contour displayed as isosurface, holes (ellipse) represent the dune overwash caused by Hurricane Isabel in 2003, after which the dune was repaired; (C) evolution of a 7.5 m contour displayed as isosurface representing the highest dune peaks along this stretch of beach (see more details about this site in Mitasova et al.,2009a).</a:t>
            </a:r>
            <a:endParaRPr lang="en-US" sz="1100" smtClean="0">
              <a:ea typeface="Arial Unicode MS"/>
              <a:cs typeface="Arial Unicode M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ED340-FE66-44C0-A89D-23FEA61BA114}" type="datetimeFigureOut">
              <a:rPr lang="en-US"/>
              <a:pPr>
                <a:defRPr/>
              </a:pPr>
              <a:t>8/19/11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23363-59F4-488B-9DE6-4067914D9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D7AAE-A26C-40B3-8677-08853A3E28A7}" type="datetimeFigureOut">
              <a:rPr lang="en-US"/>
              <a:pPr>
                <a:defRPr/>
              </a:pPr>
              <a:t>8/19/11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231C5-81DF-44F0-A428-ADAE15918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DB068-57EE-444E-891C-78AA58349FE1}" type="datetimeFigureOut">
              <a:rPr lang="en-US"/>
              <a:pPr>
                <a:defRPr/>
              </a:pPr>
              <a:t>8/19/11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16771-4104-45E6-9C48-D1410F4B5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BA790-C774-4243-AA93-CCE9116FFF32}" type="datetimeFigureOut">
              <a:rPr lang="en-US"/>
              <a:pPr>
                <a:defRPr/>
              </a:pPr>
              <a:t>8/19/11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ECC4C-EF10-4D03-BA0F-A033D5DEA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5DD5B-DB74-4F6A-9A1C-A2AC3FB36A0C}" type="datetimeFigureOut">
              <a:rPr lang="en-US"/>
              <a:pPr>
                <a:defRPr/>
              </a:pPr>
              <a:t>8/19/11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4B739-08BC-4051-AA4C-1B0E79239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E171A-3B5B-432B-9EA4-69792102D50C}" type="datetimeFigureOut">
              <a:rPr lang="en-US"/>
              <a:pPr>
                <a:defRPr/>
              </a:pPr>
              <a:t>8/19/11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C095D-D1F7-4ACD-8DEC-529AC140B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6B83F-5C91-4628-A962-AC67ECC64C6B}" type="datetimeFigureOut">
              <a:rPr lang="en-US"/>
              <a:pPr>
                <a:defRPr/>
              </a:pPr>
              <a:t>8/19/11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15A1C-3D80-4269-AEBA-1775F20AC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D3F5B-A003-4222-B3D5-7E73146093DA}" type="datetimeFigureOut">
              <a:rPr lang="en-US"/>
              <a:pPr>
                <a:defRPr/>
              </a:pPr>
              <a:t>8/19/11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07B3D-0AF6-4DF0-B034-CFA45F963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66874-D1C8-4C87-8A68-9061B5B30256}" type="datetimeFigureOut">
              <a:rPr lang="en-US"/>
              <a:pPr>
                <a:defRPr/>
              </a:pPr>
              <a:t>8/19/11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640F5-F9AC-48CF-A457-684B5D3EF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17793-7E68-409D-BE32-BD668B950ECE}" type="datetimeFigureOut">
              <a:rPr lang="en-US"/>
              <a:pPr>
                <a:defRPr/>
              </a:pPr>
              <a:t>8/19/11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1EBE0-2430-4C16-937F-090C5EE15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25FAE-A635-4EF2-8262-9E7A10D7369C}" type="datetimeFigureOut">
              <a:rPr lang="en-US"/>
              <a:pPr>
                <a:defRPr/>
              </a:pPr>
              <a:t>8/19/11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B69F8-47C0-4DAB-8305-DBDEF764A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F50CB4-83A8-4433-8F06-78B3CB2B4A4D}" type="datetimeFigureOut">
              <a:rPr lang="en-US"/>
              <a:pPr>
                <a:defRPr/>
              </a:pPr>
              <a:t>8/19/11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 err="1" smtClean="0"/>
              <a:t>Starek</a:t>
            </a:r>
            <a:r>
              <a:rPr lang="en-US" dirty="0" smtClean="0"/>
              <a:t>, Mitasova, Hardin et al, Geosphere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72D080-8522-4968-B8AB-7317B778D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9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622300" y="-1246188"/>
            <a:ext cx="166688" cy="24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19" name="TextBox 28"/>
          <p:cNvSpPr txBox="1">
            <a:spLocks noChangeArrowheads="1"/>
          </p:cNvSpPr>
          <p:nvPr/>
        </p:nvSpPr>
        <p:spPr bwMode="auto">
          <a:xfrm>
            <a:off x="0" y="64770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Fig. 3</a:t>
            </a:r>
          </a:p>
        </p:txBody>
      </p:sp>
      <p:pic>
        <p:nvPicPr>
          <p:cNvPr id="84" name="Picture 83" descr="Cube_ele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133" y="1543050"/>
            <a:ext cx="3445636" cy="3810000"/>
          </a:xfrm>
          <a:prstGeom prst="rect">
            <a:avLst/>
          </a:prstGeom>
        </p:spPr>
      </p:pic>
      <p:pic>
        <p:nvPicPr>
          <p:cNvPr id="8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9" r="11493" b="65370"/>
          <a:stretch>
            <a:fillRect/>
          </a:stretch>
        </p:blipFill>
        <p:spPr bwMode="auto">
          <a:xfrm>
            <a:off x="827088" y="3208338"/>
            <a:ext cx="159067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6" name="AutoShape 1"/>
          <p:cNvSpPr>
            <a:spLocks noChangeArrowheads="1"/>
          </p:cNvSpPr>
          <p:nvPr/>
        </p:nvSpPr>
        <p:spPr bwMode="auto">
          <a:xfrm>
            <a:off x="782638" y="3149600"/>
            <a:ext cx="1641475" cy="1519238"/>
          </a:xfrm>
          <a:prstGeom prst="roundRect">
            <a:avLst>
              <a:gd name="adj" fmla="val 102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grpSp>
        <p:nvGrpSpPr>
          <p:cNvPr id="87" name="Group 27"/>
          <p:cNvGrpSpPr>
            <a:grpSpLocks/>
          </p:cNvGrpSpPr>
          <p:nvPr/>
        </p:nvGrpSpPr>
        <p:grpSpPr bwMode="auto">
          <a:xfrm rot="60000">
            <a:off x="5378736" y="4246431"/>
            <a:ext cx="1866900" cy="1538244"/>
            <a:chOff x="5727700" y="3352800"/>
            <a:chExt cx="1866900" cy="1389063"/>
          </a:xfrm>
          <a:scene3d>
            <a:camera prst="orthographicFront">
              <a:rot lat="0" lon="180000" rev="0"/>
            </a:camera>
            <a:lightRig rig="threePt" dir="t"/>
          </a:scene3d>
        </p:grpSpPr>
        <p:sp>
          <p:nvSpPr>
            <p:cNvPr id="88" name="Text Box 3"/>
            <p:cNvSpPr txBox="1">
              <a:spLocks noChangeArrowheads="1"/>
            </p:cNvSpPr>
            <p:nvPr/>
          </p:nvSpPr>
          <p:spPr bwMode="auto">
            <a:xfrm>
              <a:off x="6962775" y="4106863"/>
              <a:ext cx="631825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000000"/>
                  </a:solidFill>
                </a:rPr>
                <a:t>Y[m]</a:t>
              </a:r>
            </a:p>
          </p:txBody>
        </p:sp>
        <p:sp>
          <p:nvSpPr>
            <p:cNvPr id="89" name="Text Box 4"/>
            <p:cNvSpPr txBox="1">
              <a:spLocks noChangeArrowheads="1"/>
            </p:cNvSpPr>
            <p:nvPr/>
          </p:nvSpPr>
          <p:spPr bwMode="auto">
            <a:xfrm>
              <a:off x="6129338" y="4424363"/>
              <a:ext cx="631825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000000"/>
                  </a:solidFill>
                </a:rPr>
                <a:t>X[m]</a:t>
              </a:r>
            </a:p>
          </p:txBody>
        </p:sp>
        <p:sp>
          <p:nvSpPr>
            <p:cNvPr id="90" name="Line 5"/>
            <p:cNvSpPr>
              <a:spLocks noChangeShapeType="1"/>
            </p:cNvSpPr>
            <p:nvPr/>
          </p:nvSpPr>
          <p:spPr bwMode="auto">
            <a:xfrm flipV="1">
              <a:off x="6324600" y="3352800"/>
              <a:ext cx="1587" cy="82232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6"/>
            <p:cNvSpPr>
              <a:spLocks noChangeShapeType="1"/>
            </p:cNvSpPr>
            <p:nvPr/>
          </p:nvSpPr>
          <p:spPr bwMode="auto">
            <a:xfrm>
              <a:off x="6324600" y="4191000"/>
              <a:ext cx="655637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Text Box 7"/>
            <p:cNvSpPr txBox="1">
              <a:spLocks noChangeArrowheads="1"/>
            </p:cNvSpPr>
            <p:nvPr/>
          </p:nvSpPr>
          <p:spPr bwMode="auto">
            <a:xfrm>
              <a:off x="5727700" y="3386138"/>
              <a:ext cx="733425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000000"/>
                  </a:solidFill>
                  <a:latin typeface="Calibri" charset="0"/>
                </a:rPr>
                <a:t>Time</a:t>
              </a:r>
            </a:p>
            <a:p>
              <a:pPr eaLnBrk="1" hangingPunct="1"/>
              <a:r>
                <a:rPr lang="en-US" sz="1400">
                  <a:solidFill>
                    <a:srgbClr val="000000"/>
                  </a:solidFill>
                  <a:latin typeface="Calibri" charset="0"/>
                </a:rPr>
                <a:t>[year]</a:t>
              </a:r>
            </a:p>
          </p:txBody>
        </p:sp>
        <p:sp>
          <p:nvSpPr>
            <p:cNvPr id="93" name="Line 8"/>
            <p:cNvSpPr>
              <a:spLocks noChangeShapeType="1"/>
            </p:cNvSpPr>
            <p:nvPr/>
          </p:nvSpPr>
          <p:spPr bwMode="auto">
            <a:xfrm flipH="1">
              <a:off x="5943599" y="4191000"/>
              <a:ext cx="381000" cy="42062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" name="Text Box 9"/>
          <p:cNvSpPr txBox="1">
            <a:spLocks noChangeArrowheads="1"/>
          </p:cNvSpPr>
          <p:nvPr/>
        </p:nvSpPr>
        <p:spPr bwMode="auto">
          <a:xfrm>
            <a:off x="6629400" y="1600200"/>
            <a:ext cx="16700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Calibri" charset="0"/>
              </a:rPr>
              <a:t>space-time cube</a:t>
            </a:r>
          </a:p>
        </p:txBody>
      </p:sp>
      <p:pic>
        <p:nvPicPr>
          <p:cNvPr id="9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2" r="10002" b="64384"/>
          <a:stretch>
            <a:fillRect/>
          </a:stretch>
        </p:blipFill>
        <p:spPr bwMode="auto">
          <a:xfrm>
            <a:off x="1022350" y="2886075"/>
            <a:ext cx="1573212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6" name="AutoShape 13"/>
          <p:cNvSpPr>
            <a:spLocks noChangeArrowheads="1"/>
          </p:cNvSpPr>
          <p:nvPr/>
        </p:nvSpPr>
        <p:spPr bwMode="auto">
          <a:xfrm>
            <a:off x="1014412" y="2897188"/>
            <a:ext cx="1573213" cy="1519237"/>
          </a:xfrm>
          <a:prstGeom prst="roundRect">
            <a:avLst>
              <a:gd name="adj" fmla="val 102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97" name="Rectangle 17"/>
          <p:cNvSpPr>
            <a:spLocks noChangeArrowheads="1"/>
          </p:cNvSpPr>
          <p:nvPr/>
        </p:nvSpPr>
        <p:spPr bwMode="auto">
          <a:xfrm>
            <a:off x="752475" y="2870200"/>
            <a:ext cx="2984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>
                <a:solidFill>
                  <a:srgbClr val="000000"/>
                </a:solidFill>
                <a:latin typeface="Calibri" charset="0"/>
              </a:rPr>
              <a:t>t</a:t>
            </a:r>
            <a:r>
              <a:rPr lang="en-US" sz="1400" b="1" baseline="-25000">
                <a:solidFill>
                  <a:srgbClr val="000000"/>
                </a:solidFill>
                <a:latin typeface="Calibri" charset="0"/>
              </a:rPr>
              <a:t>1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400" b="1" baseline="-250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8" name="Text Box 18"/>
          <p:cNvSpPr txBox="1">
            <a:spLocks noChangeArrowheads="1"/>
          </p:cNvSpPr>
          <p:nvPr/>
        </p:nvSpPr>
        <p:spPr bwMode="auto">
          <a:xfrm>
            <a:off x="1184275" y="2611438"/>
            <a:ext cx="33972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000000"/>
                </a:solidFill>
                <a:latin typeface="Calibri" charset="0"/>
              </a:rPr>
              <a:t>t</a:t>
            </a:r>
            <a:r>
              <a:rPr lang="en-US" sz="1400" b="1" baseline="-25000" dirty="0">
                <a:solidFill>
                  <a:srgbClr val="000000"/>
                </a:solidFill>
                <a:latin typeface="Calibri" charset="0"/>
              </a:rPr>
              <a:t>2</a:t>
            </a:r>
          </a:p>
        </p:txBody>
      </p:sp>
      <p:sp>
        <p:nvSpPr>
          <p:cNvPr id="99" name="Text Box 20"/>
          <p:cNvSpPr txBox="1">
            <a:spLocks noChangeArrowheads="1"/>
          </p:cNvSpPr>
          <p:nvPr/>
        </p:nvSpPr>
        <p:spPr bwMode="auto">
          <a:xfrm>
            <a:off x="1734711" y="1982787"/>
            <a:ext cx="5937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 err="1">
                <a:solidFill>
                  <a:srgbClr val="000000"/>
                </a:solidFill>
                <a:latin typeface="Calibri" charset="0"/>
              </a:rPr>
              <a:t>t</a:t>
            </a:r>
            <a:r>
              <a:rPr lang="en-US" sz="1400" b="1" baseline="-25000" dirty="0" err="1">
                <a:solidFill>
                  <a:srgbClr val="000000"/>
                </a:solidFill>
                <a:latin typeface="Calibri" charset="0"/>
              </a:rPr>
              <a:t>n</a:t>
            </a:r>
            <a:endParaRPr lang="en-US" sz="1400" b="1" baseline="-250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00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65575"/>
            <a:ext cx="1619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1" name="Text Box 23"/>
          <p:cNvSpPr txBox="1">
            <a:spLocks noChangeArrowheads="1"/>
          </p:cNvSpPr>
          <p:nvPr/>
        </p:nvSpPr>
        <p:spPr bwMode="auto">
          <a:xfrm>
            <a:off x="2743200" y="3886200"/>
            <a:ext cx="3429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 dirty="0">
                <a:solidFill>
                  <a:srgbClr val="000000"/>
                </a:solidFill>
                <a:latin typeface="Calibri" charset="0"/>
              </a:rPr>
              <a:t>15</a:t>
            </a:r>
          </a:p>
          <a:p>
            <a:pPr eaLnBrk="1" hangingPunct="1"/>
            <a:r>
              <a:rPr lang="en-US" sz="1000" b="1" dirty="0">
                <a:solidFill>
                  <a:srgbClr val="000000"/>
                </a:solidFill>
                <a:latin typeface="Calibri" charset="0"/>
              </a:rPr>
              <a:t>  7</a:t>
            </a:r>
          </a:p>
          <a:p>
            <a:pPr eaLnBrk="1" hangingPunct="1"/>
            <a:r>
              <a:rPr lang="en-US" sz="1000" b="1" dirty="0">
                <a:solidFill>
                  <a:srgbClr val="000000"/>
                </a:solidFill>
                <a:latin typeface="Calibri" charset="0"/>
              </a:rPr>
              <a:t>  0 m</a:t>
            </a:r>
          </a:p>
        </p:txBody>
      </p:sp>
      <p:sp>
        <p:nvSpPr>
          <p:cNvPr id="102" name="Text Box 25"/>
          <p:cNvSpPr txBox="1">
            <a:spLocks noChangeArrowheads="1"/>
          </p:cNvSpPr>
          <p:nvPr/>
        </p:nvSpPr>
        <p:spPr bwMode="auto">
          <a:xfrm>
            <a:off x="4419600" y="2971799"/>
            <a:ext cx="12954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i="1" dirty="0" smtClean="0">
                <a:solidFill>
                  <a:srgbClr val="000000"/>
                </a:solidFill>
                <a:latin typeface="Calibri" charset="0"/>
              </a:rPr>
              <a:t>interpolate</a:t>
            </a:r>
          </a:p>
          <a:p>
            <a:pPr algn="ctr" eaLnBrk="1" hangingPunct="1"/>
            <a:r>
              <a:rPr lang="en-US" sz="1800" i="1" dirty="0" smtClean="0">
                <a:solidFill>
                  <a:srgbClr val="000000"/>
                </a:solidFill>
                <a:latin typeface="Calibri" charset="0"/>
              </a:rPr>
              <a:t>z</a:t>
            </a:r>
            <a:r>
              <a:rPr lang="en-US" sz="1800" i="1" dirty="0">
                <a:solidFill>
                  <a:srgbClr val="000000"/>
                </a:solidFill>
                <a:latin typeface="Calibri" charset="0"/>
              </a:rPr>
              <a:t>=f(</a:t>
            </a:r>
            <a:r>
              <a:rPr lang="en-US" sz="1800" i="1" dirty="0" err="1">
                <a:solidFill>
                  <a:srgbClr val="000000"/>
                </a:solidFill>
                <a:latin typeface="Calibri" charset="0"/>
              </a:rPr>
              <a:t>x,y,t</a:t>
            </a:r>
            <a:r>
              <a:rPr lang="en-US" sz="1800" i="1" dirty="0">
                <a:solidFill>
                  <a:srgbClr val="000000"/>
                </a:solidFill>
                <a:latin typeface="Calibri" charset="0"/>
              </a:rPr>
              <a:t>)</a:t>
            </a:r>
          </a:p>
        </p:txBody>
      </p:sp>
      <p:pic>
        <p:nvPicPr>
          <p:cNvPr id="103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4" r="16135" b="64153"/>
          <a:stretch>
            <a:fillRect/>
          </a:stretch>
        </p:blipFill>
        <p:spPr bwMode="auto">
          <a:xfrm>
            <a:off x="1685499" y="2355850"/>
            <a:ext cx="1576387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4" name="AutoShape 16"/>
          <p:cNvSpPr>
            <a:spLocks noChangeArrowheads="1"/>
          </p:cNvSpPr>
          <p:nvPr/>
        </p:nvSpPr>
        <p:spPr bwMode="auto">
          <a:xfrm>
            <a:off x="1688674" y="2343150"/>
            <a:ext cx="1573212" cy="1519238"/>
          </a:xfrm>
          <a:prstGeom prst="roundRect">
            <a:avLst>
              <a:gd name="adj" fmla="val 102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52400" y="2754868"/>
            <a:ext cx="727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x,y,z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06" name="TextBox 105"/>
          <p:cNvSpPr txBox="1"/>
          <p:nvPr/>
        </p:nvSpPr>
        <p:spPr>
          <a:xfrm>
            <a:off x="609600" y="2480846"/>
            <a:ext cx="727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x,y,z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07" name="TextBox 106"/>
          <p:cNvSpPr txBox="1"/>
          <p:nvPr/>
        </p:nvSpPr>
        <p:spPr>
          <a:xfrm>
            <a:off x="1185436" y="1871246"/>
            <a:ext cx="727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x,y,z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066800" y="2069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3276600" y="2895600"/>
            <a:ext cx="8950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/>
              <a:t>reorder</a:t>
            </a:r>
          </a:p>
          <a:p>
            <a:pPr algn="ctr"/>
            <a:r>
              <a:rPr lang="en-US" sz="1600" i="1" dirty="0" smtClean="0"/>
              <a:t>as </a:t>
            </a:r>
          </a:p>
          <a:p>
            <a:pPr algn="ctr"/>
            <a:r>
              <a:rPr lang="en-US" sz="1600" i="1" dirty="0" smtClean="0"/>
              <a:t>(</a:t>
            </a:r>
            <a:r>
              <a:rPr lang="en-US" sz="1600" i="1" dirty="0" err="1" smtClean="0"/>
              <a:t>x,y,t,z</a:t>
            </a:r>
            <a:r>
              <a:rPr lang="en-US" sz="1600" i="1" dirty="0" smtClean="0"/>
              <a:t>)</a:t>
            </a:r>
            <a:endParaRPr lang="en-US" sz="1600" i="1" dirty="0"/>
          </a:p>
        </p:txBody>
      </p:sp>
      <p:sp>
        <p:nvSpPr>
          <p:cNvPr id="110" name="Right Arrow Callout 109"/>
          <p:cNvSpPr/>
          <p:nvPr/>
        </p:nvSpPr>
        <p:spPr>
          <a:xfrm>
            <a:off x="152400" y="1752600"/>
            <a:ext cx="4191000" cy="3124200"/>
          </a:xfrm>
          <a:prstGeom prst="rightArrowCallout">
            <a:avLst>
              <a:gd name="adj1" fmla="val 27211"/>
              <a:gd name="adj2" fmla="val 14207"/>
              <a:gd name="adj3" fmla="val 10633"/>
              <a:gd name="adj4" fmla="val 76631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Pentagon 110"/>
          <p:cNvSpPr/>
          <p:nvPr/>
        </p:nvSpPr>
        <p:spPr>
          <a:xfrm>
            <a:off x="4343400" y="2895600"/>
            <a:ext cx="1371600" cy="914400"/>
          </a:xfrm>
          <a:prstGeom prst="homePlate">
            <a:avLst>
              <a:gd name="adj" fmla="val 23319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88625" y="6096000"/>
            <a:ext cx="218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H. Mitasova, NCSU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OI_shade_shorelines_3.png"/>
          <p:cNvPicPr>
            <a:picLocks noChangeAspect="1"/>
          </p:cNvPicPr>
          <p:nvPr/>
        </p:nvPicPr>
        <p:blipFill>
          <a:blip r:embed="rId3" cstate="print"/>
          <a:srcRect r="27823" b="22414"/>
          <a:stretch>
            <a:fillRect/>
          </a:stretch>
        </p:blipFill>
        <p:spPr>
          <a:xfrm rot="5400000">
            <a:off x="5067300" y="-419100"/>
            <a:ext cx="2743200" cy="4038600"/>
          </a:xfrm>
          <a:prstGeom prst="rect">
            <a:avLst/>
          </a:prstGeom>
        </p:spPr>
      </p:pic>
      <p:pic>
        <p:nvPicPr>
          <p:cNvPr id="37" name="Picture 36" descr="oi_isoshore9708_col_dbase_exdem08c_g6b.png"/>
          <p:cNvPicPr>
            <a:picLocks noChangeAspect="1"/>
          </p:cNvPicPr>
          <p:nvPr/>
        </p:nvPicPr>
        <p:blipFill>
          <a:blip r:embed="rId4"/>
          <a:srcRect l="9519" r="21173"/>
          <a:stretch>
            <a:fillRect/>
          </a:stretch>
        </p:blipFill>
        <p:spPr>
          <a:xfrm>
            <a:off x="4495800" y="2754706"/>
            <a:ext cx="4038600" cy="354173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 l="25626" t="13000" r="43124" b="13200"/>
          <a:stretch>
            <a:fillRect/>
          </a:stretch>
        </p:blipFill>
        <p:spPr bwMode="auto">
          <a:xfrm>
            <a:off x="0" y="228600"/>
            <a:ext cx="3810000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1" name="Group 6"/>
          <p:cNvGrpSpPr>
            <a:grpSpLocks/>
          </p:cNvGrpSpPr>
          <p:nvPr/>
        </p:nvGrpSpPr>
        <p:grpSpPr bwMode="auto">
          <a:xfrm>
            <a:off x="1066800" y="5943600"/>
            <a:ext cx="1828800" cy="381000"/>
            <a:chOff x="838200" y="5943601"/>
            <a:chExt cx="1828800" cy="380999"/>
          </a:xfrm>
        </p:grpSpPr>
        <p:pic>
          <p:nvPicPr>
            <p:cNvPr id="7203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38200" y="5943601"/>
              <a:ext cx="1828800" cy="2492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7204" name="Text Box 11"/>
            <p:cNvSpPr txBox="1">
              <a:spLocks noChangeArrowheads="1"/>
            </p:cNvSpPr>
            <p:nvPr/>
          </p:nvSpPr>
          <p:spPr bwMode="auto">
            <a:xfrm>
              <a:off x="838200" y="6096000"/>
              <a:ext cx="1828800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200" b="1">
                  <a:solidFill>
                    <a:srgbClr val="000000"/>
                  </a:solidFill>
                </a:rPr>
                <a:t>0                                      1 km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371600" y="990600"/>
            <a:ext cx="1905000" cy="23622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3" name="TextBox 8"/>
          <p:cNvSpPr txBox="1">
            <a:spLocks noChangeArrowheads="1"/>
          </p:cNvSpPr>
          <p:nvPr/>
        </p:nvSpPr>
        <p:spPr bwMode="auto">
          <a:xfrm>
            <a:off x="1828800" y="381000"/>
            <a:ext cx="167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Oregon Inlet</a:t>
            </a:r>
          </a:p>
        </p:txBody>
      </p:sp>
      <p:grpSp>
        <p:nvGrpSpPr>
          <p:cNvPr id="7174" name="Group 15"/>
          <p:cNvGrpSpPr>
            <a:grpSpLocks/>
          </p:cNvGrpSpPr>
          <p:nvPr/>
        </p:nvGrpSpPr>
        <p:grpSpPr bwMode="auto">
          <a:xfrm rot="-2220000">
            <a:off x="379413" y="5024438"/>
            <a:ext cx="360362" cy="368300"/>
            <a:chOff x="5937250" y="5380038"/>
            <a:chExt cx="360363" cy="368300"/>
          </a:xfrm>
        </p:grpSpPr>
        <p:sp>
          <p:nvSpPr>
            <p:cNvPr id="7201" name="AutoShape 35"/>
            <p:cNvSpPr>
              <a:spLocks noChangeArrowheads="1"/>
            </p:cNvSpPr>
            <p:nvPr/>
          </p:nvSpPr>
          <p:spPr bwMode="auto">
            <a:xfrm rot="4140000">
              <a:off x="6000751" y="5337175"/>
              <a:ext cx="254000" cy="339725"/>
            </a:xfrm>
            <a:prstGeom prst="upArrow">
              <a:avLst>
                <a:gd name="adj1" fmla="val 50000"/>
                <a:gd name="adj2" fmla="val 33438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02" name="Text Box 36"/>
            <p:cNvSpPr txBox="1">
              <a:spLocks noChangeArrowheads="1"/>
            </p:cNvSpPr>
            <p:nvPr/>
          </p:nvSpPr>
          <p:spPr bwMode="auto">
            <a:xfrm rot="4140000">
              <a:off x="5900738" y="5422900"/>
              <a:ext cx="361950" cy="2889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000">
                  <a:solidFill>
                    <a:srgbClr val="000000"/>
                  </a:solidFill>
                  <a:latin typeface="Calibri" pitchFamily="34" charset="0"/>
                </a:rPr>
                <a:t>N</a:t>
              </a:r>
            </a:p>
          </p:txBody>
        </p:sp>
      </p:grpSp>
      <p:grpSp>
        <p:nvGrpSpPr>
          <p:cNvPr id="7188" name="Group 12"/>
          <p:cNvGrpSpPr>
            <a:grpSpLocks/>
          </p:cNvGrpSpPr>
          <p:nvPr/>
        </p:nvGrpSpPr>
        <p:grpSpPr bwMode="auto">
          <a:xfrm>
            <a:off x="4648200" y="3657600"/>
            <a:ext cx="360363" cy="368202"/>
            <a:chOff x="5937250" y="5380038"/>
            <a:chExt cx="360363" cy="368301"/>
          </a:xfrm>
        </p:grpSpPr>
        <p:sp>
          <p:nvSpPr>
            <p:cNvPr id="7199" name="AutoShape 35"/>
            <p:cNvSpPr>
              <a:spLocks noChangeArrowheads="1"/>
            </p:cNvSpPr>
            <p:nvPr/>
          </p:nvSpPr>
          <p:spPr bwMode="auto">
            <a:xfrm rot="4140000">
              <a:off x="6000751" y="5337175"/>
              <a:ext cx="254000" cy="339725"/>
            </a:xfrm>
            <a:prstGeom prst="upArrow">
              <a:avLst>
                <a:gd name="adj1" fmla="val 50000"/>
                <a:gd name="adj2" fmla="val 33438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00" name="Text Box 36"/>
            <p:cNvSpPr txBox="1">
              <a:spLocks noChangeArrowheads="1"/>
            </p:cNvSpPr>
            <p:nvPr/>
          </p:nvSpPr>
          <p:spPr bwMode="auto">
            <a:xfrm rot="4140000">
              <a:off x="5900738" y="5422901"/>
              <a:ext cx="361950" cy="2889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Calibri" pitchFamily="34" charset="0"/>
                </a:rPr>
                <a:t>N</a:t>
              </a:r>
            </a:p>
          </p:txBody>
        </p:sp>
      </p:grpSp>
      <p:sp>
        <p:nvSpPr>
          <p:cNvPr id="7190" name="TextBox 29"/>
          <p:cNvSpPr txBox="1">
            <a:spLocks noChangeArrowheads="1"/>
          </p:cNvSpPr>
          <p:nvPr/>
        </p:nvSpPr>
        <p:spPr bwMode="auto">
          <a:xfrm>
            <a:off x="7086600" y="3048000"/>
            <a:ext cx="2286000" cy="27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/>
              <a:t>z=0.3 m</a:t>
            </a:r>
          </a:p>
        </p:txBody>
      </p:sp>
      <p:sp>
        <p:nvSpPr>
          <p:cNvPr id="7191" name="TextBox 37"/>
          <p:cNvSpPr txBox="1">
            <a:spLocks noChangeArrowheads="1"/>
          </p:cNvSpPr>
          <p:nvPr/>
        </p:nvSpPr>
        <p:spPr bwMode="auto">
          <a:xfrm>
            <a:off x="6705600" y="5181600"/>
            <a:ext cx="762000" cy="27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/>
              <a:t>waves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rot="5400000">
            <a:off x="5143500" y="4762500"/>
            <a:ext cx="6096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3" name="TextBox 41"/>
          <p:cNvSpPr txBox="1">
            <a:spLocks noChangeArrowheads="1"/>
          </p:cNvSpPr>
          <p:nvPr/>
        </p:nvSpPr>
        <p:spPr bwMode="auto">
          <a:xfrm>
            <a:off x="5410200" y="4038600"/>
            <a:ext cx="1295400" cy="27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/>
              <a:t>sand disposal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6705600" y="3733800"/>
            <a:ext cx="13716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5" name="TextBox 50"/>
          <p:cNvSpPr txBox="1">
            <a:spLocks noChangeArrowheads="1"/>
          </p:cNvSpPr>
          <p:nvPr/>
        </p:nvSpPr>
        <p:spPr bwMode="auto">
          <a:xfrm>
            <a:off x="4953000" y="3657600"/>
            <a:ext cx="762000" cy="27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/>
              <a:t>sound</a:t>
            </a:r>
          </a:p>
        </p:txBody>
      </p:sp>
      <p:sp>
        <p:nvSpPr>
          <p:cNvPr id="7196" name="TextBox 84"/>
          <p:cNvSpPr txBox="1">
            <a:spLocks noChangeArrowheads="1"/>
          </p:cNvSpPr>
          <p:nvPr/>
        </p:nvSpPr>
        <p:spPr bwMode="auto">
          <a:xfrm>
            <a:off x="7543800" y="4572000"/>
            <a:ext cx="762000" cy="27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/>
              <a:t>beach</a:t>
            </a:r>
          </a:p>
        </p:txBody>
      </p:sp>
      <p:sp>
        <p:nvSpPr>
          <p:cNvPr id="7182" name="Text Box 4"/>
          <p:cNvSpPr txBox="1">
            <a:spLocks noChangeArrowheads="1"/>
          </p:cNvSpPr>
          <p:nvPr/>
        </p:nvSpPr>
        <p:spPr bwMode="auto">
          <a:xfrm>
            <a:off x="4082015" y="6596592"/>
            <a:ext cx="489987" cy="261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000">
                <a:solidFill>
                  <a:srgbClr val="000000"/>
                </a:solidFill>
              </a:rPr>
              <a:t>X[m]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 rot="5400000" flipH="1" flipV="1">
            <a:off x="7429500" y="4305300"/>
            <a:ext cx="6096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8" name="Rectangle 85"/>
          <p:cNvSpPr>
            <a:spLocks noChangeArrowheads="1"/>
          </p:cNvSpPr>
          <p:nvPr/>
        </p:nvSpPr>
        <p:spPr bwMode="auto">
          <a:xfrm>
            <a:off x="228600" y="5638800"/>
            <a:ext cx="390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(A)</a:t>
            </a:r>
          </a:p>
        </p:txBody>
      </p:sp>
      <p:sp>
        <p:nvSpPr>
          <p:cNvPr id="7179" name="Rectangle 86"/>
          <p:cNvSpPr>
            <a:spLocks noChangeArrowheads="1"/>
          </p:cNvSpPr>
          <p:nvPr/>
        </p:nvSpPr>
        <p:spPr bwMode="auto">
          <a:xfrm>
            <a:off x="3886200" y="3505200"/>
            <a:ext cx="3978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(C)</a:t>
            </a:r>
            <a:endParaRPr lang="en-US" sz="1200" dirty="0"/>
          </a:p>
        </p:txBody>
      </p:sp>
      <p:sp>
        <p:nvSpPr>
          <p:cNvPr id="7180" name="TextBox 87"/>
          <p:cNvSpPr txBox="1">
            <a:spLocks noChangeArrowheads="1"/>
          </p:cNvSpPr>
          <p:nvPr/>
        </p:nvSpPr>
        <p:spPr bwMode="auto">
          <a:xfrm>
            <a:off x="0" y="64770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Fig. 6</a:t>
            </a:r>
          </a:p>
        </p:txBody>
      </p:sp>
      <p:sp>
        <p:nvSpPr>
          <p:cNvPr id="48" name="Rectangle 86"/>
          <p:cNvSpPr>
            <a:spLocks noChangeArrowheads="1"/>
          </p:cNvSpPr>
          <p:nvPr/>
        </p:nvSpPr>
        <p:spPr bwMode="auto">
          <a:xfrm>
            <a:off x="3733800" y="2971800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(B)</a:t>
            </a:r>
            <a:endParaRPr lang="en-US" sz="12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8077200" y="914400"/>
            <a:ext cx="838200" cy="1600200"/>
            <a:chOff x="7924800" y="4953000"/>
            <a:chExt cx="838200" cy="1600200"/>
          </a:xfrm>
        </p:grpSpPr>
        <p:pic>
          <p:nvPicPr>
            <p:cNvPr id="50" name="Picture 49" descr="oi_time.png"/>
            <p:cNvPicPr>
              <a:picLocks noChangeAspect="1"/>
            </p:cNvPicPr>
            <p:nvPr/>
          </p:nvPicPr>
          <p:blipFill>
            <a:blip r:embed="rId7"/>
            <a:srcRect r="13397"/>
            <a:stretch>
              <a:fillRect/>
            </a:stretch>
          </p:blipFill>
          <p:spPr>
            <a:xfrm>
              <a:off x="7924800" y="4953000"/>
              <a:ext cx="292108" cy="160020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8229600" y="4953000"/>
              <a:ext cx="533400" cy="1592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900"/>
                </a:spcAft>
              </a:pPr>
              <a:r>
                <a:rPr lang="en-US" sz="1000" b="1" dirty="0" smtClean="0"/>
                <a:t>1997</a:t>
              </a:r>
            </a:p>
            <a:p>
              <a:pPr>
                <a:spcAft>
                  <a:spcPts val="900"/>
                </a:spcAft>
              </a:pPr>
              <a:r>
                <a:rPr lang="en-US" sz="1000" b="1" dirty="0" smtClean="0"/>
                <a:t>1999</a:t>
              </a:r>
            </a:p>
            <a:p>
              <a:pPr>
                <a:spcAft>
                  <a:spcPts val="900"/>
                </a:spcAft>
              </a:pPr>
              <a:r>
                <a:rPr lang="en-US" sz="1000" b="1" dirty="0" smtClean="0"/>
                <a:t>2001</a:t>
              </a:r>
            </a:p>
            <a:p>
              <a:pPr>
                <a:spcAft>
                  <a:spcPts val="900"/>
                </a:spcAft>
              </a:pPr>
              <a:r>
                <a:rPr lang="en-US" sz="1000" b="1" dirty="0" smtClean="0"/>
                <a:t>2003</a:t>
              </a:r>
            </a:p>
            <a:p>
              <a:pPr>
                <a:spcAft>
                  <a:spcPts val="900"/>
                </a:spcAft>
              </a:pPr>
              <a:r>
                <a:rPr lang="en-US" sz="1000" b="1" dirty="0" smtClean="0"/>
                <a:t>2005</a:t>
              </a:r>
            </a:p>
            <a:p>
              <a:pPr>
                <a:spcAft>
                  <a:spcPts val="900"/>
                </a:spcAft>
              </a:pPr>
              <a:r>
                <a:rPr lang="en-US" sz="1000" b="1" dirty="0" smtClean="0"/>
                <a:t>2008</a:t>
              </a:r>
              <a:endParaRPr lang="en-US" sz="1000" b="1" dirty="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8305800" y="685800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Year</a:t>
            </a:r>
            <a:endParaRPr lang="en-US" sz="1000" dirty="0"/>
          </a:p>
        </p:txBody>
      </p:sp>
      <p:grpSp>
        <p:nvGrpSpPr>
          <p:cNvPr id="63" name="Group 62"/>
          <p:cNvGrpSpPr/>
          <p:nvPr/>
        </p:nvGrpSpPr>
        <p:grpSpPr>
          <a:xfrm>
            <a:off x="3581400" y="5334000"/>
            <a:ext cx="1447800" cy="1359710"/>
            <a:chOff x="3733800" y="5358384"/>
            <a:chExt cx="1447800" cy="1359710"/>
          </a:xfrm>
        </p:grpSpPr>
        <p:sp>
          <p:nvSpPr>
            <p:cNvPr id="7185" name="Text Box 7"/>
            <p:cNvSpPr txBox="1">
              <a:spLocks noChangeArrowheads="1"/>
            </p:cNvSpPr>
            <p:nvPr/>
          </p:nvSpPr>
          <p:spPr bwMode="auto">
            <a:xfrm>
              <a:off x="3733800" y="5834150"/>
              <a:ext cx="568780" cy="4483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000" dirty="0">
                  <a:solidFill>
                    <a:srgbClr val="000000"/>
                  </a:solidFill>
                </a:rPr>
                <a:t>Time</a:t>
              </a: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000" dirty="0">
                  <a:solidFill>
                    <a:srgbClr val="000000"/>
                  </a:solidFill>
                </a:rPr>
                <a:t>[year]</a:t>
              </a: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4005815" y="5358384"/>
              <a:ext cx="1175785" cy="1359710"/>
              <a:chOff x="4005815" y="5358384"/>
              <a:chExt cx="1175785" cy="1359710"/>
            </a:xfrm>
          </p:grpSpPr>
          <p:sp>
            <p:nvSpPr>
              <p:cNvPr id="7181" name="Text Box 3"/>
              <p:cNvSpPr txBox="1">
                <a:spLocks noChangeArrowheads="1"/>
              </p:cNvSpPr>
              <p:nvPr/>
            </p:nvSpPr>
            <p:spPr bwMode="auto">
              <a:xfrm>
                <a:off x="4691613" y="6367858"/>
                <a:ext cx="489987" cy="26140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/>
              <a:lstStyle/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Y[m]</a:t>
                </a:r>
              </a:p>
            </p:txBody>
          </p:sp>
          <p:sp>
            <p:nvSpPr>
              <p:cNvPr id="7183" name="Line 5"/>
              <p:cNvSpPr>
                <a:spLocks noChangeShapeType="1"/>
              </p:cNvSpPr>
              <p:nvPr/>
            </p:nvSpPr>
            <p:spPr bwMode="auto">
              <a:xfrm flipV="1">
                <a:off x="4306824" y="5358384"/>
                <a:ext cx="1231" cy="100584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4" name="Line 6"/>
              <p:cNvSpPr>
                <a:spLocks noChangeShapeType="1"/>
              </p:cNvSpPr>
              <p:nvPr/>
            </p:nvSpPr>
            <p:spPr bwMode="auto">
              <a:xfrm>
                <a:off x="4301285" y="6371780"/>
                <a:ext cx="508453" cy="130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6" name="Line 8"/>
              <p:cNvSpPr>
                <a:spLocks noChangeShapeType="1"/>
              </p:cNvSpPr>
              <p:nvPr/>
            </p:nvSpPr>
            <p:spPr bwMode="auto">
              <a:xfrm flipH="1">
                <a:off x="4005815" y="6371780"/>
                <a:ext cx="295470" cy="34631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Text Box 9"/>
              <p:cNvSpPr txBox="1">
                <a:spLocks noChangeArrowheads="1"/>
              </p:cNvSpPr>
              <p:nvPr/>
            </p:nvSpPr>
            <p:spPr bwMode="auto">
              <a:xfrm>
                <a:off x="4267200" y="5410200"/>
                <a:ext cx="733743" cy="89344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5000" rIns="90000" bIns="45000"/>
              <a:lstStyle/>
              <a:p>
                <a:pPr>
                  <a:lnSpc>
                    <a:spcPct val="100000"/>
                  </a:lnSpc>
                  <a:spcAft>
                    <a:spcPts val="100"/>
                  </a:spcAft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8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2008</a:t>
                </a:r>
              </a:p>
              <a:p>
                <a:pPr>
                  <a:lnSpc>
                    <a:spcPct val="100000"/>
                  </a:lnSpc>
                  <a:spcAft>
                    <a:spcPts val="100"/>
                  </a:spcAft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8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2008</a:t>
                </a:r>
                <a:endParaRPr lang="en-US" sz="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00000"/>
                  </a:lnSpc>
                  <a:spcAft>
                    <a:spcPts val="100"/>
                  </a:spcAft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8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2003</a:t>
                </a:r>
              </a:p>
              <a:p>
                <a:pPr>
                  <a:lnSpc>
                    <a:spcPct val="100000"/>
                  </a:lnSpc>
                  <a:spcAft>
                    <a:spcPts val="100"/>
                  </a:spcAft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8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2001</a:t>
                </a:r>
              </a:p>
              <a:p>
                <a:pPr>
                  <a:lnSpc>
                    <a:spcPct val="100000"/>
                  </a:lnSpc>
                  <a:spcAft>
                    <a:spcPts val="100"/>
                  </a:spcAft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8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1999</a:t>
                </a:r>
              </a:p>
              <a:p>
                <a:pPr>
                  <a:lnSpc>
                    <a:spcPct val="100000"/>
                  </a:lnSpc>
                  <a:spcAft>
                    <a:spcPts val="100"/>
                  </a:spcAft>
                  <a:buClrTx/>
                  <a:buFontTx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8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199</a:t>
                </a:r>
                <a:r>
                  <a:rPr lang="en-US" sz="800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  <a:endParaRPr lang="en-US" sz="8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64" name="Freeform 63"/>
          <p:cNvSpPr/>
          <p:nvPr/>
        </p:nvSpPr>
        <p:spPr>
          <a:xfrm>
            <a:off x="5273040" y="4922520"/>
            <a:ext cx="3810000" cy="1645920"/>
          </a:xfrm>
          <a:custGeom>
            <a:avLst/>
            <a:gdLst>
              <a:gd name="connsiteX0" fmla="*/ 0 w 3810000"/>
              <a:gd name="connsiteY0" fmla="*/ 1645920 h 1645920"/>
              <a:gd name="connsiteX1" fmla="*/ 259080 w 3810000"/>
              <a:gd name="connsiteY1" fmla="*/ 1234440 h 1645920"/>
              <a:gd name="connsiteX2" fmla="*/ 807720 w 3810000"/>
              <a:gd name="connsiteY2" fmla="*/ 1005840 h 1645920"/>
              <a:gd name="connsiteX3" fmla="*/ 1386840 w 3810000"/>
              <a:gd name="connsiteY3" fmla="*/ 716280 h 1645920"/>
              <a:gd name="connsiteX4" fmla="*/ 1996440 w 3810000"/>
              <a:gd name="connsiteY4" fmla="*/ 487680 h 1645920"/>
              <a:gd name="connsiteX5" fmla="*/ 2225040 w 3810000"/>
              <a:gd name="connsiteY5" fmla="*/ 350520 h 1645920"/>
              <a:gd name="connsiteX6" fmla="*/ 2682240 w 3810000"/>
              <a:gd name="connsiteY6" fmla="*/ 152400 h 1645920"/>
              <a:gd name="connsiteX7" fmla="*/ 3124200 w 3810000"/>
              <a:gd name="connsiteY7" fmla="*/ 0 h 1645920"/>
              <a:gd name="connsiteX8" fmla="*/ 3413760 w 3810000"/>
              <a:gd name="connsiteY8" fmla="*/ 0 h 1645920"/>
              <a:gd name="connsiteX9" fmla="*/ 3810000 w 3810000"/>
              <a:gd name="connsiteY9" fmla="*/ 1112520 h 1645920"/>
              <a:gd name="connsiteX10" fmla="*/ 0 w 3810000"/>
              <a:gd name="connsiteY10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0000" h="1645920">
                <a:moveTo>
                  <a:pt x="0" y="1645920"/>
                </a:moveTo>
                <a:lnTo>
                  <a:pt x="259080" y="1234440"/>
                </a:lnTo>
                <a:lnTo>
                  <a:pt x="807720" y="1005840"/>
                </a:lnTo>
                <a:lnTo>
                  <a:pt x="1386840" y="716280"/>
                </a:lnTo>
                <a:lnTo>
                  <a:pt x="1996440" y="487680"/>
                </a:lnTo>
                <a:lnTo>
                  <a:pt x="2225040" y="350520"/>
                </a:lnTo>
                <a:lnTo>
                  <a:pt x="2682240" y="152400"/>
                </a:lnTo>
                <a:lnTo>
                  <a:pt x="3124200" y="0"/>
                </a:lnTo>
                <a:lnTo>
                  <a:pt x="3413760" y="0"/>
                </a:lnTo>
                <a:lnTo>
                  <a:pt x="3810000" y="1112520"/>
                </a:lnTo>
                <a:lnTo>
                  <a:pt x="0" y="16459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8001000" y="4800600"/>
            <a:ext cx="914400" cy="1828800"/>
            <a:chOff x="8077200" y="4724400"/>
            <a:chExt cx="914400" cy="1828800"/>
          </a:xfrm>
        </p:grpSpPr>
        <p:sp>
          <p:nvSpPr>
            <p:cNvPr id="57" name="TextBox 56"/>
            <p:cNvSpPr txBox="1"/>
            <p:nvPr/>
          </p:nvSpPr>
          <p:spPr>
            <a:xfrm>
              <a:off x="8229600" y="4724400"/>
              <a:ext cx="685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Distance</a:t>
              </a:r>
              <a:endParaRPr lang="en-US" sz="1000" dirty="0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8077200" y="4953000"/>
              <a:ext cx="914400" cy="1600200"/>
              <a:chOff x="7924800" y="4953000"/>
              <a:chExt cx="914400" cy="1600200"/>
            </a:xfrm>
          </p:grpSpPr>
          <p:pic>
            <p:nvPicPr>
              <p:cNvPr id="53" name="Picture 52" descr="oi_time.png"/>
              <p:cNvPicPr>
                <a:picLocks noChangeAspect="1"/>
              </p:cNvPicPr>
              <p:nvPr/>
            </p:nvPicPr>
            <p:blipFill>
              <a:blip r:embed="rId7"/>
              <a:srcRect r="13397"/>
              <a:stretch>
                <a:fillRect/>
              </a:stretch>
            </p:blipFill>
            <p:spPr>
              <a:xfrm>
                <a:off x="7924800" y="4953000"/>
                <a:ext cx="292108" cy="1600200"/>
              </a:xfrm>
              <a:prstGeom prst="rect">
                <a:avLst/>
              </a:prstGeom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8229600" y="4953000"/>
                <a:ext cx="609600" cy="1592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900"/>
                  </a:spcAft>
                </a:pPr>
                <a:r>
                  <a:rPr lang="en-US" sz="1000" b="1" dirty="0" smtClean="0"/>
                  <a:t>75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1000" b="1" dirty="0" smtClean="0"/>
                  <a:t>90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1000" b="1" dirty="0" smtClean="0"/>
                  <a:t>105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1000" b="1" dirty="0" smtClean="0"/>
                  <a:t>120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1000" b="1" dirty="0" smtClean="0"/>
                  <a:t>135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1000" b="1" dirty="0" smtClean="0"/>
                  <a:t>150 m</a:t>
                </a:r>
                <a:endParaRPr lang="en-US" sz="1000" b="1" dirty="0"/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838200" y="6412468"/>
            <a:ext cx="218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H. Mitasova, NCSU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i_isoshoreline9708_col_dbase_e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57600"/>
            <a:ext cx="7466227" cy="2938834"/>
          </a:xfrm>
          <a:prstGeom prst="rect">
            <a:avLst/>
          </a:prstGeom>
        </p:spPr>
      </p:pic>
      <p:pic>
        <p:nvPicPr>
          <p:cNvPr id="3" name="Picture 2" descr="oi_isoshore9708_col_dbase_exdem08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"/>
            <a:ext cx="6081745" cy="33293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62600" y="2322905"/>
            <a:ext cx="28520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as previous</a:t>
            </a:r>
          </a:p>
          <a:p>
            <a:r>
              <a:rPr lang="en-US" dirty="0" smtClean="0"/>
              <a:t>except for different color – </a:t>
            </a:r>
          </a:p>
          <a:p>
            <a:r>
              <a:rPr lang="en-US" dirty="0" smtClean="0"/>
              <a:t>red is eroded, blue green </a:t>
            </a:r>
          </a:p>
          <a:p>
            <a:r>
              <a:rPr lang="en-US" dirty="0" smtClean="0"/>
              <a:t>has sand added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5943600"/>
            <a:ext cx="218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H. Mitasova, NCSU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607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622300" y="-1246188"/>
            <a:ext cx="166688" cy="24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7" name="Text Box 19"/>
          <p:cNvSpPr txBox="1">
            <a:spLocks noChangeArrowheads="1"/>
          </p:cNvSpPr>
          <p:nvPr/>
        </p:nvSpPr>
        <p:spPr bwMode="auto">
          <a:xfrm rot="4920000">
            <a:off x="1815307" y="5625307"/>
            <a:ext cx="327025" cy="315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8204" name="Group 54"/>
          <p:cNvGrpSpPr>
            <a:grpSpLocks/>
          </p:cNvGrpSpPr>
          <p:nvPr/>
        </p:nvGrpSpPr>
        <p:grpSpPr bwMode="auto">
          <a:xfrm>
            <a:off x="395288" y="990600"/>
            <a:ext cx="4343400" cy="3603865"/>
            <a:chOff x="457200" y="1600200"/>
            <a:chExt cx="4343400" cy="3603865"/>
          </a:xfrm>
        </p:grpSpPr>
        <p:sp>
          <p:nvSpPr>
            <p:cNvPr id="8225" name="Text Box 5"/>
            <p:cNvSpPr txBox="1">
              <a:spLocks noChangeArrowheads="1"/>
            </p:cNvSpPr>
            <p:nvPr/>
          </p:nvSpPr>
          <p:spPr bwMode="auto">
            <a:xfrm>
              <a:off x="2211388" y="3502025"/>
              <a:ext cx="2222500" cy="7715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600" b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600" b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</p:txBody>
        </p:sp>
        <p:grpSp>
          <p:nvGrpSpPr>
            <p:cNvPr id="8226" name="Group 53"/>
            <p:cNvGrpSpPr>
              <a:grpSpLocks/>
            </p:cNvGrpSpPr>
            <p:nvPr/>
          </p:nvGrpSpPr>
          <p:grpSpPr bwMode="auto">
            <a:xfrm>
              <a:off x="457200" y="1600200"/>
              <a:ext cx="4343400" cy="3603865"/>
              <a:chOff x="230710" y="2133600"/>
              <a:chExt cx="3731690" cy="2994265"/>
            </a:xfrm>
          </p:grpSpPr>
          <p:pic>
            <p:nvPicPr>
              <p:cNvPr id="8228" name="Picture 31"/>
              <p:cNvPicPr>
                <a:picLocks noChangeAspect="1" noChangeArrowheads="1"/>
              </p:cNvPicPr>
              <p:nvPr/>
            </p:nvPicPr>
            <p:blipFill>
              <a:blip r:embed="rId3"/>
              <a:srcRect t="25171" r="14453" b="9259"/>
              <a:stretch>
                <a:fillRect/>
              </a:stretch>
            </p:blipFill>
            <p:spPr bwMode="auto">
              <a:xfrm>
                <a:off x="256038" y="4106168"/>
                <a:ext cx="3668369" cy="102169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8229" name="Picture 1"/>
              <p:cNvPicPr>
                <a:picLocks noChangeAspect="1" noChangeArrowheads="1"/>
              </p:cNvPicPr>
              <p:nvPr/>
            </p:nvPicPr>
            <p:blipFill>
              <a:blip r:embed="rId4"/>
              <a:srcRect l="3235" t="23244" r="14680" b="14737"/>
              <a:stretch>
                <a:fillRect/>
              </a:stretch>
            </p:blipFill>
            <p:spPr bwMode="auto">
              <a:xfrm>
                <a:off x="230710" y="2133600"/>
                <a:ext cx="3719026" cy="11256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8230" name="Picture 32"/>
              <p:cNvPicPr>
                <a:picLocks noChangeAspect="1" noChangeArrowheads="1"/>
              </p:cNvPicPr>
              <p:nvPr/>
            </p:nvPicPr>
            <p:blipFill>
              <a:blip r:embed="rId5"/>
              <a:srcRect l="4483" t="23839" r="20351" b="12582"/>
              <a:stretch>
                <a:fillRect/>
              </a:stretch>
            </p:blipFill>
            <p:spPr bwMode="auto">
              <a:xfrm>
                <a:off x="268702" y="3170366"/>
                <a:ext cx="3693698" cy="9734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  <p:sp>
          <p:nvSpPr>
            <p:cNvPr id="8227" name="Text Box 42"/>
            <p:cNvSpPr txBox="1">
              <a:spLocks noChangeArrowheads="1"/>
            </p:cNvSpPr>
            <p:nvPr/>
          </p:nvSpPr>
          <p:spPr bwMode="auto">
            <a:xfrm>
              <a:off x="533400" y="1905000"/>
              <a:ext cx="1775085" cy="30174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200">
                  <a:solidFill>
                    <a:srgbClr val="000000"/>
                  </a:solidFill>
                </a:rPr>
                <a:t>DEM [year]</a:t>
              </a: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US" sz="1200">
                <a:solidFill>
                  <a:srgbClr val="000000"/>
                </a:solidFill>
              </a:endParaRP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200">
                  <a:solidFill>
                    <a:srgbClr val="000000"/>
                  </a:solidFill>
                </a:rPr>
                <a:t>2005</a:t>
              </a: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US" sz="1200">
                <a:solidFill>
                  <a:srgbClr val="000000"/>
                </a:solidFill>
              </a:endParaRP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US" sz="1200">
                <a:solidFill>
                  <a:srgbClr val="000000"/>
                </a:solidFill>
              </a:endParaRP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US" sz="1200">
                <a:solidFill>
                  <a:srgbClr val="000000"/>
                </a:solidFill>
              </a:endParaRP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US" sz="1200">
                <a:solidFill>
                  <a:srgbClr val="000000"/>
                </a:solidFill>
              </a:endParaRP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US" sz="1200">
                <a:solidFill>
                  <a:srgbClr val="000000"/>
                </a:solidFill>
              </a:endParaRP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200">
                  <a:solidFill>
                    <a:srgbClr val="000000"/>
                  </a:solidFill>
                </a:rPr>
                <a:t>2003</a:t>
              </a: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US" sz="1200">
                <a:solidFill>
                  <a:srgbClr val="000000"/>
                </a:solidFill>
              </a:endParaRP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US" sz="1200">
                <a:solidFill>
                  <a:srgbClr val="000000"/>
                </a:solidFill>
              </a:endParaRP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US" sz="1200">
                <a:solidFill>
                  <a:srgbClr val="000000"/>
                </a:solidFill>
              </a:endParaRPr>
            </a:p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200">
                  <a:solidFill>
                    <a:srgbClr val="000000"/>
                  </a:solidFill>
                </a:rPr>
                <a:t>1997</a:t>
              </a:r>
            </a:p>
          </p:txBody>
        </p:sp>
      </p:grpSp>
      <p:grpSp>
        <p:nvGrpSpPr>
          <p:cNvPr id="8207" name="Group 18"/>
          <p:cNvGrpSpPr>
            <a:grpSpLocks/>
          </p:cNvGrpSpPr>
          <p:nvPr/>
        </p:nvGrpSpPr>
        <p:grpSpPr bwMode="auto">
          <a:xfrm>
            <a:off x="3138488" y="4419600"/>
            <a:ext cx="360363" cy="368300"/>
            <a:chOff x="5937250" y="5380038"/>
            <a:chExt cx="360363" cy="368300"/>
          </a:xfrm>
        </p:grpSpPr>
        <p:sp>
          <p:nvSpPr>
            <p:cNvPr id="8223" name="AutoShape 35"/>
            <p:cNvSpPr>
              <a:spLocks noChangeArrowheads="1"/>
            </p:cNvSpPr>
            <p:nvPr/>
          </p:nvSpPr>
          <p:spPr bwMode="auto">
            <a:xfrm rot="4140000">
              <a:off x="6000751" y="5337175"/>
              <a:ext cx="254000" cy="339725"/>
            </a:xfrm>
            <a:prstGeom prst="upArrow">
              <a:avLst>
                <a:gd name="adj1" fmla="val 50000"/>
                <a:gd name="adj2" fmla="val 33438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24" name="Text Box 36"/>
            <p:cNvSpPr txBox="1">
              <a:spLocks noChangeArrowheads="1"/>
            </p:cNvSpPr>
            <p:nvPr/>
          </p:nvSpPr>
          <p:spPr bwMode="auto">
            <a:xfrm rot="4140000">
              <a:off x="5900738" y="5422900"/>
              <a:ext cx="361950" cy="2889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000">
                  <a:solidFill>
                    <a:srgbClr val="000000"/>
                  </a:solidFill>
                  <a:latin typeface="Calibri" pitchFamily="34" charset="0"/>
                </a:rPr>
                <a:t>N</a:t>
              </a:r>
            </a:p>
          </p:txBody>
        </p:sp>
      </p:grpSp>
      <p:sp>
        <p:nvSpPr>
          <p:cNvPr id="8208" name="TextBox 48"/>
          <p:cNvSpPr txBox="1">
            <a:spLocks noChangeArrowheads="1"/>
          </p:cNvSpPr>
          <p:nvPr/>
        </p:nvSpPr>
        <p:spPr bwMode="auto">
          <a:xfrm>
            <a:off x="395288" y="4648200"/>
            <a:ext cx="45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(A)</a:t>
            </a:r>
          </a:p>
        </p:txBody>
      </p:sp>
      <p:pic>
        <p:nvPicPr>
          <p:cNvPr id="8209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1" y="4648200"/>
            <a:ext cx="190232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210" name="Text Box 11"/>
          <p:cNvSpPr txBox="1">
            <a:spLocks noChangeArrowheads="1"/>
          </p:cNvSpPr>
          <p:nvPr/>
        </p:nvSpPr>
        <p:spPr bwMode="auto">
          <a:xfrm>
            <a:off x="852488" y="4876800"/>
            <a:ext cx="2743200" cy="31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000" b="1">
                <a:solidFill>
                  <a:srgbClr val="000000"/>
                </a:solidFill>
              </a:rPr>
              <a:t>0                    			200m`</a:t>
            </a:r>
          </a:p>
        </p:txBody>
      </p:sp>
      <p:sp>
        <p:nvSpPr>
          <p:cNvPr id="76" name="Oval 75"/>
          <p:cNvSpPr/>
          <p:nvPr/>
        </p:nvSpPr>
        <p:spPr bwMode="auto">
          <a:xfrm>
            <a:off x="1614488" y="2667000"/>
            <a:ext cx="1143000" cy="4572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3" name="5-Point Star 82"/>
          <p:cNvSpPr>
            <a:spLocks/>
          </p:cNvSpPr>
          <p:nvPr/>
        </p:nvSpPr>
        <p:spPr bwMode="auto">
          <a:xfrm>
            <a:off x="1385888" y="2819400"/>
            <a:ext cx="136525" cy="136525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4876800" y="381000"/>
            <a:ext cx="3490913" cy="5610999"/>
            <a:chOff x="5119687" y="990600"/>
            <a:chExt cx="3490913" cy="5610999"/>
          </a:xfrm>
        </p:grpSpPr>
        <p:pic>
          <p:nvPicPr>
            <p:cNvPr id="39" name="Picture 38" descr="oiow_iso9708_5m_colryrb.png"/>
            <p:cNvPicPr>
              <a:picLocks noChangeAspect="1"/>
            </p:cNvPicPr>
            <p:nvPr/>
          </p:nvPicPr>
          <p:blipFill>
            <a:blip r:embed="rId7"/>
            <a:srcRect l="17200" t="7143" r="22600" b="5397"/>
            <a:stretch>
              <a:fillRect/>
            </a:stretch>
          </p:blipFill>
          <p:spPr>
            <a:xfrm>
              <a:off x="5257800" y="1143000"/>
              <a:ext cx="3276600" cy="2714897"/>
            </a:xfrm>
            <a:prstGeom prst="rect">
              <a:avLst/>
            </a:prstGeom>
          </p:spPr>
        </p:pic>
        <p:pic>
          <p:nvPicPr>
            <p:cNvPr id="40" name="Picture 39" descr="oiow_iso9708_8m_colryrb.png"/>
            <p:cNvPicPr>
              <a:picLocks noChangeAspect="1"/>
            </p:cNvPicPr>
            <p:nvPr/>
          </p:nvPicPr>
          <p:blipFill>
            <a:blip r:embed="rId8"/>
            <a:srcRect l="15217" t="8042" r="24164"/>
            <a:stretch>
              <a:fillRect/>
            </a:stretch>
          </p:blipFill>
          <p:spPr>
            <a:xfrm>
              <a:off x="5257800" y="3507796"/>
              <a:ext cx="3352800" cy="2749738"/>
            </a:xfrm>
            <a:prstGeom prst="rect">
              <a:avLst/>
            </a:prstGeom>
          </p:spPr>
        </p:pic>
        <p:sp>
          <p:nvSpPr>
            <p:cNvPr id="8206" name="TextBox 86"/>
            <p:cNvSpPr txBox="1">
              <a:spLocks noChangeArrowheads="1"/>
            </p:cNvSpPr>
            <p:nvPr/>
          </p:nvSpPr>
          <p:spPr bwMode="auto">
            <a:xfrm>
              <a:off x="5257800" y="6324600"/>
              <a:ext cx="4572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(C)</a:t>
              </a:r>
            </a:p>
          </p:txBody>
        </p:sp>
        <p:sp>
          <p:nvSpPr>
            <p:cNvPr id="8212" name="TextBox 33"/>
            <p:cNvSpPr txBox="1">
              <a:spLocks noChangeArrowheads="1"/>
            </p:cNvSpPr>
            <p:nvPr/>
          </p:nvSpPr>
          <p:spPr bwMode="auto">
            <a:xfrm>
              <a:off x="7696200" y="990600"/>
              <a:ext cx="762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 dirty="0"/>
                <a:t>z=4.5 m</a:t>
              </a:r>
            </a:p>
          </p:txBody>
        </p:sp>
        <p:sp>
          <p:nvSpPr>
            <p:cNvPr id="8213" name="TextBox 34"/>
            <p:cNvSpPr txBox="1">
              <a:spLocks noChangeArrowheads="1"/>
            </p:cNvSpPr>
            <p:nvPr/>
          </p:nvSpPr>
          <p:spPr bwMode="auto">
            <a:xfrm>
              <a:off x="7696200" y="3352800"/>
              <a:ext cx="762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 dirty="0"/>
                <a:t>z=7.5 m</a:t>
              </a: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5562600" y="2209800"/>
              <a:ext cx="1143000" cy="4572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`</a:t>
              </a:r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 rot="16200000" flipV="1">
              <a:off x="5638800" y="5105400"/>
              <a:ext cx="762000" cy="609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 bwMode="auto">
            <a:xfrm rot="5400000" flipH="1" flipV="1">
              <a:off x="6324600" y="5105400"/>
              <a:ext cx="106680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19" name="TextBox 65"/>
            <p:cNvSpPr txBox="1">
              <a:spLocks noChangeArrowheads="1"/>
            </p:cNvSpPr>
            <p:nvPr/>
          </p:nvSpPr>
          <p:spPr bwMode="auto">
            <a:xfrm>
              <a:off x="5791200" y="5943600"/>
              <a:ext cx="19812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stable dune peaks</a:t>
              </a:r>
            </a:p>
          </p:txBody>
        </p:sp>
        <p:sp>
          <p:nvSpPr>
            <p:cNvPr id="8220" name="TextBox 66"/>
            <p:cNvSpPr txBox="1">
              <a:spLocks noChangeArrowheads="1"/>
            </p:cNvSpPr>
            <p:nvPr/>
          </p:nvSpPr>
          <p:spPr bwMode="auto">
            <a:xfrm>
              <a:off x="5119687" y="1676400"/>
              <a:ext cx="19812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dune overwash</a:t>
              </a:r>
            </a:p>
          </p:txBody>
        </p:sp>
        <p:sp>
          <p:nvSpPr>
            <p:cNvPr id="8221" name="TextBox 73"/>
            <p:cNvSpPr txBox="1">
              <a:spLocks noChangeArrowheads="1"/>
            </p:cNvSpPr>
            <p:nvPr/>
          </p:nvSpPr>
          <p:spPr bwMode="auto">
            <a:xfrm>
              <a:off x="5181600" y="3581400"/>
              <a:ext cx="4572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(B)</a:t>
              </a:r>
            </a:p>
          </p:txBody>
        </p:sp>
        <p:sp>
          <p:nvSpPr>
            <p:cNvPr id="84" name="5-Point Star 83"/>
            <p:cNvSpPr>
              <a:spLocks/>
            </p:cNvSpPr>
            <p:nvPr/>
          </p:nvSpPr>
          <p:spPr bwMode="auto">
            <a:xfrm>
              <a:off x="7315200" y="6019800"/>
              <a:ext cx="136525" cy="136525"/>
            </a:xfrm>
            <a:prstGeom prst="star5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5" name="5-Point Star 84"/>
          <p:cNvSpPr>
            <a:spLocks/>
          </p:cNvSpPr>
          <p:nvPr/>
        </p:nvSpPr>
        <p:spPr bwMode="auto">
          <a:xfrm>
            <a:off x="2743200" y="2438400"/>
            <a:ext cx="136525" cy="136525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9"/>
          <a:srcRect l="30559" t="18379" r="43125" b="36884"/>
          <a:stretch>
            <a:fillRect/>
          </a:stretch>
        </p:blipFill>
        <p:spPr bwMode="auto">
          <a:xfrm>
            <a:off x="609600" y="5181600"/>
            <a:ext cx="1219200" cy="129540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0" name="Rectangle 99"/>
          <p:cNvSpPr/>
          <p:nvPr/>
        </p:nvSpPr>
        <p:spPr bwMode="auto">
          <a:xfrm>
            <a:off x="1447800" y="60198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6" name="TextBox 100"/>
          <p:cNvSpPr txBox="1">
            <a:spLocks noChangeArrowheads="1"/>
          </p:cNvSpPr>
          <p:nvPr/>
        </p:nvSpPr>
        <p:spPr bwMode="auto">
          <a:xfrm>
            <a:off x="8382000" y="6488113"/>
            <a:ext cx="99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Fig. 7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8077200" y="4495800"/>
            <a:ext cx="838200" cy="1600200"/>
            <a:chOff x="7924800" y="4953000"/>
            <a:chExt cx="838200" cy="1600200"/>
          </a:xfrm>
        </p:grpSpPr>
        <p:pic>
          <p:nvPicPr>
            <p:cNvPr id="41" name="Picture 40" descr="oi_time.png"/>
            <p:cNvPicPr>
              <a:picLocks noChangeAspect="1"/>
            </p:cNvPicPr>
            <p:nvPr/>
          </p:nvPicPr>
          <p:blipFill>
            <a:blip r:embed="rId10"/>
            <a:srcRect r="13397"/>
            <a:stretch>
              <a:fillRect/>
            </a:stretch>
          </p:blipFill>
          <p:spPr>
            <a:xfrm>
              <a:off x="7924800" y="4953000"/>
              <a:ext cx="292108" cy="160020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8229600" y="4953000"/>
              <a:ext cx="533400" cy="1592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900"/>
                </a:spcAft>
              </a:pPr>
              <a:r>
                <a:rPr lang="en-US" sz="1000" b="1" dirty="0" smtClean="0"/>
                <a:t>1997</a:t>
              </a:r>
            </a:p>
            <a:p>
              <a:pPr>
                <a:spcAft>
                  <a:spcPts val="900"/>
                </a:spcAft>
              </a:pPr>
              <a:r>
                <a:rPr lang="en-US" sz="1000" b="1" dirty="0" smtClean="0"/>
                <a:t>1999</a:t>
              </a:r>
            </a:p>
            <a:p>
              <a:pPr>
                <a:spcAft>
                  <a:spcPts val="900"/>
                </a:spcAft>
              </a:pPr>
              <a:r>
                <a:rPr lang="en-US" sz="1000" b="1" dirty="0" smtClean="0"/>
                <a:t>2001</a:t>
              </a:r>
            </a:p>
            <a:p>
              <a:pPr>
                <a:spcAft>
                  <a:spcPts val="900"/>
                </a:spcAft>
              </a:pPr>
              <a:r>
                <a:rPr lang="en-US" sz="1000" b="1" dirty="0" smtClean="0"/>
                <a:t>2003</a:t>
              </a:r>
            </a:p>
            <a:p>
              <a:pPr>
                <a:spcAft>
                  <a:spcPts val="900"/>
                </a:spcAft>
              </a:pPr>
              <a:r>
                <a:rPr lang="en-US" sz="1000" b="1" dirty="0" smtClean="0"/>
                <a:t>2005</a:t>
              </a:r>
            </a:p>
            <a:p>
              <a:pPr>
                <a:spcAft>
                  <a:spcPts val="900"/>
                </a:spcAft>
              </a:pPr>
              <a:r>
                <a:rPr lang="en-US" sz="1000" b="1" dirty="0" smtClean="0"/>
                <a:t>2008</a:t>
              </a:r>
              <a:endParaRPr lang="en-US" sz="1000" b="1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088625" y="6096000"/>
            <a:ext cx="218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H. Mitasova, NCSU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i_iso1.5_9708_colryrmas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8" y="457200"/>
            <a:ext cx="7847703" cy="34598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323" y="3581400"/>
            <a:ext cx="69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1.5m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oi_iso07_9708_colryrmas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505200"/>
            <a:ext cx="6629400" cy="2927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2540" y="6133137"/>
            <a:ext cx="69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0.7m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8625" y="6260068"/>
            <a:ext cx="218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H. Mitasova, NCSU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268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i_iso9708_5m_colry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5697908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18034" y="1052827"/>
            <a:ext cx="50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5m</a:t>
            </a:r>
            <a:endParaRPr lang="en-US" dirty="0"/>
          </a:p>
        </p:txBody>
      </p:sp>
      <p:pic>
        <p:nvPicPr>
          <p:cNvPr id="5" name="Picture 4" descr="oi_iso8m_9708_colryrmas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48000"/>
            <a:ext cx="6873240" cy="32729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54500" y="4528829"/>
            <a:ext cx="50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8m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6183868"/>
            <a:ext cx="218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H. Mitasova, NCSU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219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7867</TotalTime>
  <Words>490</Words>
  <Application>Microsoft Macintosh PowerPoint</Application>
  <PresentationFormat>On-screen Show (4:3)</PresentationFormat>
  <Paragraphs>114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mstarek</dc:creator>
  <cp:lastModifiedBy>Helena Mitasova User</cp:lastModifiedBy>
  <cp:revision>131</cp:revision>
  <dcterms:created xsi:type="dcterms:W3CDTF">2011-02-28T18:47:27Z</dcterms:created>
  <dcterms:modified xsi:type="dcterms:W3CDTF">2011-08-19T19:43:16Z</dcterms:modified>
</cp:coreProperties>
</file>