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6" r:id="rId1"/>
  </p:sldMasterIdLst>
  <p:notesMasterIdLst>
    <p:notesMasterId r:id="rId66"/>
  </p:notesMasterIdLst>
  <p:sldIdLst>
    <p:sldId id="271" r:id="rId2"/>
    <p:sldId id="433" r:id="rId3"/>
    <p:sldId id="429" r:id="rId4"/>
    <p:sldId id="367" r:id="rId5"/>
    <p:sldId id="365" r:id="rId6"/>
    <p:sldId id="413" r:id="rId7"/>
    <p:sldId id="430" r:id="rId8"/>
    <p:sldId id="312" r:id="rId9"/>
    <p:sldId id="369" r:id="rId10"/>
    <p:sldId id="375" r:id="rId11"/>
    <p:sldId id="376" r:id="rId12"/>
    <p:sldId id="377" r:id="rId13"/>
    <p:sldId id="380" r:id="rId14"/>
    <p:sldId id="381" r:id="rId15"/>
    <p:sldId id="382" r:id="rId16"/>
    <p:sldId id="383" r:id="rId17"/>
    <p:sldId id="385" r:id="rId18"/>
    <p:sldId id="464" r:id="rId19"/>
    <p:sldId id="389" r:id="rId20"/>
    <p:sldId id="391" r:id="rId21"/>
    <p:sldId id="392" r:id="rId22"/>
    <p:sldId id="393" r:id="rId23"/>
    <p:sldId id="394" r:id="rId24"/>
    <p:sldId id="407" r:id="rId25"/>
    <p:sldId id="408" r:id="rId26"/>
    <p:sldId id="412" r:id="rId27"/>
    <p:sldId id="437" r:id="rId28"/>
    <p:sldId id="414" r:id="rId29"/>
    <p:sldId id="424" r:id="rId30"/>
    <p:sldId id="447" r:id="rId31"/>
    <p:sldId id="449" r:id="rId32"/>
    <p:sldId id="462" r:id="rId33"/>
    <p:sldId id="463" r:id="rId34"/>
    <p:sldId id="451" r:id="rId35"/>
    <p:sldId id="479" r:id="rId36"/>
    <p:sldId id="425" r:id="rId37"/>
    <p:sldId id="455" r:id="rId38"/>
    <p:sldId id="457" r:id="rId39"/>
    <p:sldId id="459" r:id="rId40"/>
    <p:sldId id="460" r:id="rId41"/>
    <p:sldId id="409" r:id="rId42"/>
    <p:sldId id="416" r:id="rId43"/>
    <p:sldId id="421" r:id="rId44"/>
    <p:sldId id="423" r:id="rId45"/>
    <p:sldId id="426" r:id="rId46"/>
    <p:sldId id="432" r:id="rId47"/>
    <p:sldId id="427" r:id="rId48"/>
    <p:sldId id="428" r:id="rId49"/>
    <p:sldId id="465" r:id="rId50"/>
    <p:sldId id="466" r:id="rId51"/>
    <p:sldId id="480" r:id="rId52"/>
    <p:sldId id="467" r:id="rId53"/>
    <p:sldId id="468" r:id="rId54"/>
    <p:sldId id="469" r:id="rId55"/>
    <p:sldId id="470" r:id="rId56"/>
    <p:sldId id="471" r:id="rId57"/>
    <p:sldId id="472" r:id="rId58"/>
    <p:sldId id="473" r:id="rId59"/>
    <p:sldId id="474" r:id="rId60"/>
    <p:sldId id="475" r:id="rId61"/>
    <p:sldId id="476" r:id="rId62"/>
    <p:sldId id="477" r:id="rId63"/>
    <p:sldId id="435" r:id="rId64"/>
    <p:sldId id="434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97458" autoAdjust="0"/>
  </p:normalViewPr>
  <p:slideViewPr>
    <p:cSldViewPr>
      <p:cViewPr varScale="1">
        <p:scale>
          <a:sx n="157" d="100"/>
          <a:sy n="157" d="100"/>
        </p:scale>
        <p:origin x="-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6CC8AF-9E93-4B29-BBD4-2C5A53281418}" type="datetimeFigureOut">
              <a:rPr lang="en-US"/>
              <a:pPr>
                <a:defRPr/>
              </a:pPr>
              <a:t>2/14/12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FE00A19-EB8F-4E53-B48C-499CC89859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75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F3C310-123A-4BA4-B641-FD1424BDEF40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GB" smtClean="0"/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608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995363"/>
            <a:ext cx="5486400" cy="8148637"/>
          </a:xfrm>
          <a:noFill/>
        </p:spPr>
        <p:txBody>
          <a:bodyPr wrap="square" lIns="90135" tIns="46844" rIns="90135" bIns="4684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7000"/>
              </a:lnSpc>
              <a:spcBef>
                <a:spcPts val="1438"/>
              </a:spcBef>
              <a:tabLst>
                <a:tab pos="0" algn="l"/>
                <a:tab pos="401638" algn="l"/>
                <a:tab pos="804863" algn="l"/>
                <a:tab pos="1206500" algn="l"/>
                <a:tab pos="1609725" algn="l"/>
                <a:tab pos="2012950" algn="l"/>
                <a:tab pos="2416175" algn="l"/>
                <a:tab pos="2819400" algn="l"/>
                <a:tab pos="3222625" algn="l"/>
                <a:tab pos="3625850" algn="l"/>
                <a:tab pos="4029075" algn="l"/>
                <a:tab pos="4432300" algn="l"/>
                <a:tab pos="4835525" algn="l"/>
                <a:tab pos="5238750" algn="l"/>
                <a:tab pos="5641975" algn="l"/>
                <a:tab pos="6045200" algn="l"/>
                <a:tab pos="6448425" algn="l"/>
                <a:tab pos="6851650" algn="l"/>
                <a:tab pos="7254875" algn="l"/>
                <a:tab pos="7658100" algn="l"/>
                <a:tab pos="8061325" algn="l"/>
              </a:tabLst>
            </a:pPr>
            <a:endParaRPr lang="en-GB" sz="14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E00A19-EB8F-4E53-B48C-499CC898593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E00A19-EB8F-4E53-B48C-499CC898593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E00A19-EB8F-4E53-B48C-499CC898593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E00A19-EB8F-4E53-B48C-499CC898593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C5F8A9-BB38-4BFA-9131-6A6BAD1D8808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8514D-EF2C-43B8-B66A-8E712F223B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E49DC5-5983-4E33-86FF-E84E292E0E9F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432331-6C24-491A-924C-D1B0862DE0B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2CCC85-ECBC-408E-8024-A5E418BA1C00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F78560-F55C-4013-AF32-EDDFEC022F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14E5C-9450-41BD-BC14-9EAF955349F5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295D4E-929D-4CFD-8F01-91E890B6CADF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4E682-343C-4CD1-9B1E-C2AA8AF9460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A6A1F8-7F67-4411-B048-7BE7D0AE08F4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A0FD2-86AA-422A-9E4F-54B608A652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F03029-CB3C-42CA-83D7-00B896E5B5F2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40D90D-5A4D-48F3-A425-3179B18A5D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FBFC38-3ADA-45B0-A6DC-7E55441A28AA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7C0BF-9506-4B6D-9B4C-C91E72678A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ECA7A-D97A-49C4-93A1-6968EDC9C8CC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93D5C-A60A-46B4-BB5A-5657FE05B8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027168-04CC-459A-BA54-C47253C065ED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AF2A9-394D-4CD3-B6BB-2BBD8640F8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61D9070-4030-415F-940D-EE3B0381690A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03E2DFBC-387E-4877-9DAD-2F00E34B5E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E928A17-6F08-4CC2-84D1-8B5BF1FCEA37}" type="datetime1">
              <a:rPr lang="en-US" smtClean="0"/>
              <a:pPr>
                <a:defRPr/>
              </a:pPr>
              <a:t>2/14/12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55395270-853D-45B2-A14B-FC3222632E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4" name="Freeform 13"/>
          <p:cNvSpPr>
            <a:spLocks/>
          </p:cNvSpPr>
          <p:nvPr userDrawn="1"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eo.tudelft.nl/frs/isprs/filtertest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wmf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Relationship Id="rId3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Microsoft_Word_97_-_2004_Document2.doc"/><Relationship Id="rId8" Type="http://schemas.openxmlformats.org/officeDocument/2006/relationships/image" Target="../media/image7.wmf"/><Relationship Id="rId9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1734641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2133600" y="914400"/>
            <a:ext cx="6818313" cy="3124200"/>
          </a:xfrm>
        </p:spPr>
        <p:txBody>
          <a:bodyPr lIns="123438" rIns="147930" rtlCol="0" anchor="b">
            <a:normAutofit/>
          </a:bodyPr>
          <a:lstStyle/>
          <a:p>
            <a:pPr>
              <a:lnSpc>
                <a:spcPct val="103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US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>Airborne Topographic </a:t>
            </a:r>
            <a:r>
              <a:rPr lang="en-US" b="1" dirty="0" err="1" smtClean="0">
                <a:solidFill>
                  <a:srgbClr val="000066"/>
                </a:solidFill>
                <a:latin typeface="+mn-lt"/>
                <a:cs typeface="Arial" pitchFamily="34" charset="0"/>
              </a:rPr>
              <a:t>LiDAR</a:t>
            </a:r>
            <a:r>
              <a:rPr lang="en-US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> Systems: </a:t>
            </a:r>
            <a:br>
              <a:rPr lang="en-US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</a:br>
            <a:r>
              <a:rPr lang="en-US" sz="2700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  <a:t/>
            </a:r>
            <a:br>
              <a:rPr lang="en-US" sz="2700" b="1" dirty="0" smtClean="0">
                <a:solidFill>
                  <a:srgbClr val="000066"/>
                </a:solidFill>
                <a:latin typeface="+mn-lt"/>
                <a:cs typeface="Arial" pitchFamily="34" charset="0"/>
              </a:rPr>
            </a:br>
            <a:r>
              <a:rPr lang="en-US" sz="2700" dirty="0" smtClean="0">
                <a:solidFill>
                  <a:srgbClr val="000066"/>
                </a:solidFill>
                <a:latin typeface="+mn-lt"/>
                <a:cs typeface="Arial" pitchFamily="34" charset="0"/>
                <a:sym typeface="Wingdings" pitchFamily="2" charset="2"/>
              </a:rPr>
              <a:t/>
            </a:r>
            <a:br>
              <a:rPr lang="en-US" sz="2700" dirty="0" smtClean="0">
                <a:solidFill>
                  <a:srgbClr val="000066"/>
                </a:solidFill>
                <a:latin typeface="+mn-lt"/>
                <a:cs typeface="Arial" pitchFamily="34" charset="0"/>
                <a:sym typeface="Wingdings" pitchFamily="2" charset="2"/>
              </a:rPr>
            </a:br>
            <a:endParaRPr lang="en-US" sz="2700" i="1" dirty="0">
              <a:solidFill>
                <a:srgbClr val="000066"/>
              </a:solidFill>
              <a:latin typeface="+mn-lt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2286000" y="3429000"/>
            <a:ext cx="4343400" cy="1087438"/>
          </a:xfrm>
        </p:spPr>
        <p:txBody>
          <a:bodyPr lIns="41146" rIns="41146" rtlCol="0">
            <a:normAutofit/>
          </a:bodyPr>
          <a:lstStyle/>
          <a:p>
            <a:pPr marL="0" indent="-305285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Michael Starek</a:t>
            </a:r>
          </a:p>
          <a:p>
            <a:pPr marL="0" indent="-305285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endParaRPr lang="en-US" sz="2000" b="1" dirty="0" smtClean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  <a:p>
            <a:pPr marL="0" indent="-305285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endParaRPr lang="en-US" sz="1600" dirty="0" smtClean="0">
              <a:cs typeface="Times New Roman" pitchFamily="18" charset="0"/>
            </a:endParaRPr>
          </a:p>
          <a:p>
            <a:pPr marL="0" indent="-305285" algn="ctr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endParaRPr lang="en-US" sz="1800" dirty="0" smtClean="0">
              <a:cs typeface="Times New Roman" pitchFamily="18" charset="0"/>
            </a:endParaRPr>
          </a:p>
          <a:p>
            <a:pPr indent="-305285" algn="ctr" eaLnBrk="1" fontAlgn="auto" hangingPunct="1">
              <a:lnSpc>
                <a:spcPct val="83000"/>
              </a:lnSpc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endParaRPr lang="en-US" sz="1800" b="1" dirty="0" smtClean="0">
              <a:cs typeface="Times New Roman" pitchFamily="18" charset="0"/>
            </a:endParaRPr>
          </a:p>
          <a:p>
            <a:pPr indent="-305285" algn="ctr" eaLnBrk="1" fontAlgn="auto" hangingPunct="1">
              <a:lnSpc>
                <a:spcPct val="83000"/>
              </a:lnSpc>
              <a:spcAft>
                <a:spcPts val="0"/>
              </a:spcAft>
              <a:buFont typeface="Arial" pitchFamily="34" charset="0"/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endParaRPr lang="en-GB" sz="1800" dirty="0">
              <a:cs typeface="Times New Roman" pitchFamily="18" charset="0"/>
            </a:endParaRPr>
          </a:p>
        </p:txBody>
      </p:sp>
      <p:pic>
        <p:nvPicPr>
          <p:cNvPr id="7172" name="Picture 4" descr="ncsu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963" y="6254750"/>
            <a:ext cx="3602037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Scanning Mechanisms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66425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International Summer School “Digital Recording and 3D Modeling”, Claus Brenner 2006.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1066800"/>
            <a:ext cx="8568715" cy="4724400"/>
            <a:chOff x="228600" y="1066800"/>
            <a:chExt cx="8568715" cy="47244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1219200"/>
              <a:ext cx="8568715" cy="457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7848600" y="1066800"/>
              <a:ext cx="838200" cy="38100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dirty="0" smtClean="0"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14800" y="5867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e.g. TopEye MK II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0" y="5791200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e.g. NASA EAARL , </a:t>
            </a:r>
            <a:r>
              <a:rPr lang="en-US" sz="1400" dirty="0" err="1" smtClean="0">
                <a:latin typeface="+mj-lt"/>
              </a:rPr>
              <a:t>Optech</a:t>
            </a:r>
            <a:r>
              <a:rPr lang="en-US" sz="1400" dirty="0" smtClean="0">
                <a:latin typeface="+mj-lt"/>
              </a:rPr>
              <a:t> ALTM (most common)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7000" y="58674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e.g. </a:t>
            </a:r>
            <a:r>
              <a:rPr lang="en-US" sz="1400" dirty="0" err="1" smtClean="0">
                <a:latin typeface="+mj-lt"/>
              </a:rPr>
              <a:t>TopoSys</a:t>
            </a:r>
            <a:r>
              <a:rPr lang="en-US" sz="1400" dirty="0" smtClean="0">
                <a:latin typeface="+mj-lt"/>
              </a:rPr>
              <a:t> Falcon III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0" y="5867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e.g. IGI LM 6800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Prism Scanning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990600" y="2514600"/>
          <a:ext cx="3149600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3" imgW="5231020" imgH="3937959" progId="">
                  <p:embed/>
                </p:oleObj>
              </mc:Choice>
              <mc:Fallback>
                <p:oleObj name="Image" r:id="rId3" imgW="5231020" imgH="3937959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2514600"/>
                        <a:ext cx="3149600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762000" y="1752600"/>
            <a:ext cx="3713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accent2"/>
                </a:solidFill>
              </a:rPr>
              <a:t>Risley Prism Scanner </a:t>
            </a:r>
            <a:endParaRPr lang="en-US" sz="2000" dirty="0" smtClean="0">
              <a:solidFill>
                <a:schemeClr val="accent2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(index of refraction)</a:t>
            </a:r>
            <a:endParaRPr lang="en-US" sz="2000" dirty="0">
              <a:solidFill>
                <a:schemeClr val="accent2"/>
              </a:solidFill>
            </a:endParaRPr>
          </a:p>
        </p:txBody>
      </p:sp>
      <p:pic>
        <p:nvPicPr>
          <p:cNvPr id="18" name="Picture 19" descr="Raster90_P1_90_P2_90_W1_2_W2_neg2_Vel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825" y="1579562"/>
            <a:ext cx="2295525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0" descr="Rosette_P1_90_P2_90_W1_2_W2_neg1point5_Vel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5153025"/>
            <a:ext cx="23463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Circular_P1_0_P2_0_W1_2_W2_2_TD_Vel_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9413" y="3286125"/>
            <a:ext cx="23114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1"/>
          <p:cNvSpPr>
            <a:spLocks noChangeArrowheads="1"/>
          </p:cNvSpPr>
          <p:nvPr/>
        </p:nvSpPr>
        <p:spPr bwMode="auto">
          <a:xfrm>
            <a:off x="5219700" y="930275"/>
            <a:ext cx="30051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</a:rPr>
              <a:t>Example of Scan Patterns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3400" y="51054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Can generate various scan patterns dependent on rotational prism offset. </a:t>
            </a:r>
          </a:p>
          <a:p>
            <a:r>
              <a:rPr lang="en-US" dirty="0" smtClean="0">
                <a:latin typeface="+mj-lt"/>
              </a:rPr>
              <a:t>e.g. CATS UF bathymetric system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838200"/>
          </a:xfrm>
        </p:spPr>
        <p:txBody>
          <a:bodyPr>
            <a:normAutofit/>
          </a:bodyPr>
          <a:lstStyle/>
          <a:p>
            <a:pPr algn="ctr"/>
            <a:r>
              <a:rPr lang="en-US" sz="4200" dirty="0" err="1" smtClean="0"/>
              <a:t>LiDAR</a:t>
            </a:r>
            <a:r>
              <a:rPr lang="en-US" sz="4200" dirty="0" smtClean="0"/>
              <a:t> System Classification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838200" y="1905000"/>
            <a:ext cx="7391400" cy="3752910"/>
            <a:chOff x="762000" y="1295400"/>
            <a:chExt cx="7391400" cy="3752910"/>
          </a:xfrm>
        </p:grpSpPr>
        <p:sp>
          <p:nvSpPr>
            <p:cNvPr id="13" name="TextBox 12"/>
            <p:cNvSpPr txBox="1"/>
            <p:nvPr/>
          </p:nvSpPr>
          <p:spPr>
            <a:xfrm>
              <a:off x="1905000" y="1295400"/>
              <a:ext cx="2133600" cy="5232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+mj-lt"/>
                </a:rPr>
                <a:t>Topographic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0600" y="1295400"/>
              <a:ext cx="2286000" cy="52322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atin typeface="+mj-lt"/>
                </a:rPr>
                <a:t>Bathymetric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2000" y="2895600"/>
              <a:ext cx="2133600" cy="46166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Discrete Return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52800" y="2895600"/>
              <a:ext cx="2133600" cy="46166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Full Waveform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15000" y="2895600"/>
              <a:ext cx="2438400" cy="46166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+mj-lt"/>
                </a:rPr>
                <a:t>Photon Counting</a:t>
              </a:r>
            </a:p>
          </p:txBody>
        </p:sp>
        <p:sp>
          <p:nvSpPr>
            <p:cNvPr id="53" name="Down Arrow 52"/>
            <p:cNvSpPr/>
            <p:nvPr/>
          </p:nvSpPr>
          <p:spPr>
            <a:xfrm>
              <a:off x="4343400" y="1828800"/>
              <a:ext cx="152400" cy="83820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362200" y="4648200"/>
              <a:ext cx="1828800" cy="40011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Small footprint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48200" y="4648200"/>
              <a:ext cx="1752600" cy="40011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Large footprint</a:t>
              </a:r>
            </a:p>
          </p:txBody>
        </p:sp>
        <p:sp>
          <p:nvSpPr>
            <p:cNvPr id="57" name="Down Arrow 56"/>
            <p:cNvSpPr/>
            <p:nvPr/>
          </p:nvSpPr>
          <p:spPr>
            <a:xfrm>
              <a:off x="4343400" y="3581400"/>
              <a:ext cx="152400" cy="838200"/>
            </a:xfrm>
            <a:prstGeom prst="down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r>
              <a:rPr lang="en-US" dirty="0" smtClean="0"/>
              <a:t>Topographic vs Bathymetric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458200" cy="31242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Topographic Systems</a:t>
            </a:r>
            <a:endParaRPr lang="en-US" sz="1800" dirty="0" smtClean="0"/>
          </a:p>
          <a:p>
            <a:pPr lvl="1"/>
            <a:r>
              <a:rPr lang="en-US" sz="1800" dirty="0" smtClean="0"/>
              <a:t>Typically operate in Near-IR range of EM spectrum</a:t>
            </a:r>
          </a:p>
          <a:p>
            <a:pPr lvl="2"/>
            <a:r>
              <a:rPr lang="en-US" sz="1800" dirty="0" smtClean="0"/>
              <a:t>Reflective over common terrain surfaces (e.g. green vegetation)</a:t>
            </a:r>
          </a:p>
          <a:p>
            <a:pPr lvl="2"/>
            <a:r>
              <a:rPr lang="en-US" sz="1800" dirty="0" smtClean="0"/>
              <a:t>E.g. 1064 nm </a:t>
            </a:r>
            <a:r>
              <a:rPr lang="el-GR" sz="1800" dirty="0" smtClean="0"/>
              <a:t>λ</a:t>
            </a:r>
            <a:r>
              <a:rPr lang="en-US" sz="1800" dirty="0" smtClean="0"/>
              <a:t>, Nd:YAG solid-state laser</a:t>
            </a:r>
          </a:p>
          <a:p>
            <a:r>
              <a:rPr lang="en-US" sz="1800" b="1" dirty="0" smtClean="0"/>
              <a:t>Bathymetric Systems</a:t>
            </a:r>
            <a:endParaRPr lang="en-US" sz="1800" dirty="0" smtClean="0"/>
          </a:p>
          <a:p>
            <a:pPr lvl="1"/>
            <a:r>
              <a:rPr lang="en-US" sz="1800" dirty="0" smtClean="0"/>
              <a:t>Blue-green penetrates water.  Near-IR is mostly absorbed.</a:t>
            </a:r>
          </a:p>
          <a:p>
            <a:pPr lvl="2"/>
            <a:r>
              <a:rPr lang="en-US" sz="1800" dirty="0" smtClean="0"/>
              <a:t>E.g. 532 nm </a:t>
            </a:r>
            <a:r>
              <a:rPr lang="el-GR" sz="1800" dirty="0" smtClean="0"/>
              <a:t>λ</a:t>
            </a:r>
            <a:r>
              <a:rPr lang="en-US" sz="1800" dirty="0" smtClean="0"/>
              <a:t>, frequency doubled Nd:YAG laser</a:t>
            </a:r>
          </a:p>
          <a:p>
            <a:pPr lvl="1"/>
            <a:r>
              <a:rPr lang="en-US" sz="1800" dirty="0" smtClean="0"/>
              <a:t>Penetration upwards of 40+ m</a:t>
            </a:r>
          </a:p>
          <a:p>
            <a:pPr lvl="2"/>
            <a:r>
              <a:rPr lang="en-US" sz="1800" dirty="0" smtClean="0"/>
              <a:t>Depends heavily on water clarity and bottom reflectivity</a:t>
            </a:r>
          </a:p>
          <a:p>
            <a:pPr lvl="1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  <a:p>
            <a:pPr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90600" y="4403969"/>
            <a:ext cx="6324600" cy="2454031"/>
            <a:chOff x="990600" y="4403969"/>
            <a:chExt cx="6324600" cy="2454031"/>
          </a:xfrm>
        </p:grpSpPr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0600" y="4403969"/>
              <a:ext cx="3657600" cy="245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TextBox 6"/>
            <p:cNvSpPr txBox="1"/>
            <p:nvPr/>
          </p:nvSpPr>
          <p:spPr>
            <a:xfrm>
              <a:off x="4648200" y="5257800"/>
              <a:ext cx="2667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Principle of bathymetric </a:t>
              </a:r>
              <a:r>
                <a:rPr lang="en-US" dirty="0" err="1" smtClean="0">
                  <a:latin typeface="+mj-lt"/>
                </a:rPr>
                <a:t>lidar</a:t>
              </a:r>
              <a:r>
                <a:rPr lang="en-US" dirty="0" smtClean="0">
                  <a:latin typeface="+mj-lt"/>
                </a:rPr>
                <a:t> showing refraction of light in water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648200" y="6642556"/>
            <a:ext cx="381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Dr, Bharat Lohani; http://home.iitk.ac.in/~blohani/LiDAR_Tutorial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Spectral Reflectance of Various Target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57800" y="6611779"/>
            <a:ext cx="381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Image from  Optech 2007</a:t>
            </a:r>
            <a:endParaRPr lang="en-US" sz="1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2482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362200"/>
            <a:ext cx="17335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Arrow Connector 12"/>
          <p:cNvCxnSpPr/>
          <p:nvPr/>
        </p:nvCxnSpPr>
        <p:spPr>
          <a:xfrm rot="5400000" flipH="1" flipV="1">
            <a:off x="3543300" y="3695700"/>
            <a:ext cx="3657600" cy="68580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86200" y="5867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+mj-lt"/>
              </a:rPr>
              <a:t>High grass reflectivity in near-IR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59436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+mj-lt"/>
              </a:rPr>
              <a:t>Higher reflectivity in water for blue-green wavelength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14600" y="4953000"/>
            <a:ext cx="381000" cy="106680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38400" y="304800"/>
            <a:ext cx="4267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latin typeface="+mj-lt"/>
              </a:rPr>
              <a:t>Attenuation Coefficient of Water</a:t>
            </a:r>
            <a:endParaRPr lang="en-US" sz="1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29200" y="6581001"/>
            <a:ext cx="28360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+mj-lt"/>
              </a:rPr>
              <a:t>Image adapted from Tyler and </a:t>
            </a:r>
            <a:r>
              <a:rPr lang="en-US" sz="1000" dirty="0" err="1" smtClean="0">
                <a:latin typeface="+mj-lt"/>
              </a:rPr>
              <a:t>Preisendorfer</a:t>
            </a:r>
            <a:r>
              <a:rPr lang="en-US" sz="1000" dirty="0" smtClean="0">
                <a:latin typeface="+mj-lt"/>
              </a:rPr>
              <a:t> ,1962</a:t>
            </a:r>
            <a:endParaRPr lang="en-US" sz="10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58674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+mj-lt"/>
              </a:rPr>
              <a:t>Less attenuation of blue-green light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57400" y="685800"/>
            <a:ext cx="4358718" cy="5219700"/>
            <a:chOff x="2057400" y="685800"/>
            <a:chExt cx="4358718" cy="5219700"/>
          </a:xfrm>
        </p:grpSpPr>
        <p:pic>
          <p:nvPicPr>
            <p:cNvPr id="9728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7400" y="685800"/>
              <a:ext cx="4358718" cy="521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reeform 8"/>
            <p:cNvSpPr/>
            <p:nvPr/>
          </p:nvSpPr>
          <p:spPr>
            <a:xfrm>
              <a:off x="3245370" y="4856813"/>
              <a:ext cx="831955" cy="502171"/>
            </a:xfrm>
            <a:custGeom>
              <a:avLst/>
              <a:gdLst>
                <a:gd name="connsiteX0" fmla="*/ 0 w 831955"/>
                <a:gd name="connsiteY0" fmla="*/ 397239 h 502171"/>
                <a:gd name="connsiteX1" fmla="*/ 404735 w 831955"/>
                <a:gd name="connsiteY1" fmla="*/ 0 h 502171"/>
                <a:gd name="connsiteX2" fmla="*/ 509666 w 831955"/>
                <a:gd name="connsiteY2" fmla="*/ 97436 h 502171"/>
                <a:gd name="connsiteX3" fmla="*/ 831955 w 831955"/>
                <a:gd name="connsiteY3" fmla="*/ 502171 h 502171"/>
                <a:gd name="connsiteX4" fmla="*/ 0 w 831955"/>
                <a:gd name="connsiteY4" fmla="*/ 397239 h 50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1955" h="502171">
                  <a:moveTo>
                    <a:pt x="0" y="397239"/>
                  </a:moveTo>
                  <a:lnTo>
                    <a:pt x="404735" y="0"/>
                  </a:lnTo>
                  <a:lnTo>
                    <a:pt x="509666" y="97436"/>
                  </a:lnTo>
                  <a:lnTo>
                    <a:pt x="831955" y="502171"/>
                  </a:lnTo>
                  <a:lnTo>
                    <a:pt x="0" y="3972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 flipV="1">
            <a:off x="2819400" y="5486400"/>
            <a:ext cx="838200" cy="3810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Ranging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81600" y="1371600"/>
            <a:ext cx="4114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b="1" dirty="0" smtClean="0"/>
              <a:t>Discrete return</a:t>
            </a:r>
          </a:p>
          <a:p>
            <a:pPr lvl="1"/>
            <a:r>
              <a:rPr lang="en-US" sz="1600" dirty="0" smtClean="0"/>
              <a:t>Logs time when return intensity exceeds threshold</a:t>
            </a:r>
          </a:p>
          <a:p>
            <a:pPr lvl="1"/>
            <a:r>
              <a:rPr lang="en-US" sz="1600" dirty="0" smtClean="0"/>
              <a:t>Common for commercial systems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Pros</a:t>
            </a:r>
            <a:r>
              <a:rPr lang="en-US" sz="1600" dirty="0" smtClean="0"/>
              <a:t>: Quick hardware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Cons</a:t>
            </a:r>
            <a:r>
              <a:rPr lang="en-US" sz="1600" dirty="0" smtClean="0">
                <a:solidFill>
                  <a:srgbClr val="C00000"/>
                </a:solidFill>
              </a:rPr>
              <a:t>:</a:t>
            </a:r>
            <a:r>
              <a:rPr lang="en-US" sz="1600" dirty="0" smtClean="0"/>
              <a:t> no flexibility; elevation bias on short vegetation</a:t>
            </a:r>
          </a:p>
          <a:p>
            <a:pPr marL="0" lvl="1" indent="0">
              <a:buNone/>
            </a:pPr>
            <a:r>
              <a:rPr lang="en-US" sz="1800" b="1" dirty="0" smtClean="0"/>
              <a:t>Waveform recording</a:t>
            </a:r>
          </a:p>
          <a:p>
            <a:pPr lvl="1"/>
            <a:r>
              <a:rPr lang="en-US" sz="1600" dirty="0" smtClean="0"/>
              <a:t>digitize entire return intensity profile (waveform)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Pros</a:t>
            </a:r>
            <a:r>
              <a:rPr lang="en-US" sz="1600" dirty="0" smtClean="0">
                <a:solidFill>
                  <a:srgbClr val="C00000"/>
                </a:solidFill>
              </a:rPr>
              <a:t>: </a:t>
            </a:r>
            <a:r>
              <a:rPr lang="en-US" sz="1600" dirty="0" smtClean="0"/>
              <a:t>processing flexibility; canopy mapping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Cons</a:t>
            </a:r>
            <a:r>
              <a:rPr lang="en-US" sz="1600" dirty="0" smtClean="0">
                <a:solidFill>
                  <a:srgbClr val="C00000"/>
                </a:solidFill>
              </a:rPr>
              <a:t>:</a:t>
            </a:r>
            <a:r>
              <a:rPr lang="en-US" sz="1600" dirty="0" smtClean="0"/>
              <a:t> info-overload potential</a:t>
            </a:r>
          </a:p>
          <a:p>
            <a:pPr marL="0" lvl="1" indent="0">
              <a:buNone/>
            </a:pPr>
            <a:r>
              <a:rPr lang="en-US" sz="1800" b="1" dirty="0" smtClean="0"/>
              <a:t>Photon counting</a:t>
            </a:r>
          </a:p>
          <a:p>
            <a:pPr lvl="1"/>
            <a:r>
              <a:rPr lang="en-US" sz="1600" dirty="0" smtClean="0"/>
              <a:t>Records individual photons 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Pros</a:t>
            </a:r>
            <a:r>
              <a:rPr lang="en-US" sz="1600" dirty="0" smtClean="0">
                <a:solidFill>
                  <a:srgbClr val="C00000"/>
                </a:solidFill>
              </a:rPr>
              <a:t>: </a:t>
            </a:r>
            <a:r>
              <a:rPr lang="en-US" sz="1600" dirty="0" smtClean="0"/>
              <a:t>low power, good cloud penetration, map higher</a:t>
            </a:r>
          </a:p>
          <a:p>
            <a:pPr lvl="1"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Cons</a:t>
            </a:r>
            <a:r>
              <a:rPr lang="en-US" sz="1600" dirty="0" smtClean="0">
                <a:solidFill>
                  <a:srgbClr val="C00000"/>
                </a:solidFill>
              </a:rPr>
              <a:t>:</a:t>
            </a:r>
            <a:r>
              <a:rPr lang="en-US" sz="1600" dirty="0" smtClean="0"/>
              <a:t> sensitive to ambient noise</a:t>
            </a:r>
          </a:p>
          <a:p>
            <a:pPr lvl="1">
              <a:buNone/>
            </a:pP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51054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from Dave Harding, NASA</a:t>
            </a:r>
            <a:endParaRPr lang="en-US" sz="1200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2" cstate="print"/>
          <a:srcRect b="17259"/>
          <a:stretch>
            <a:fillRect/>
          </a:stretch>
        </p:blipFill>
        <p:spPr bwMode="auto">
          <a:xfrm>
            <a:off x="1" y="1905000"/>
            <a:ext cx="5181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55626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Discrete Return Detection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33528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Constant Fraction Discriminator (CFD)</a:t>
            </a:r>
          </a:p>
          <a:p>
            <a:pPr lvl="1">
              <a:buNone/>
            </a:pPr>
            <a:r>
              <a:rPr lang="en-US" sz="2000" dirty="0" smtClean="0"/>
              <a:t>Leading edge set as a </a:t>
            </a:r>
            <a:r>
              <a:rPr lang="en-US" sz="2000" i="1" dirty="0" smtClean="0"/>
              <a:t>constant fraction </a:t>
            </a:r>
            <a:r>
              <a:rPr lang="en-US" sz="2000" dirty="0" smtClean="0"/>
              <a:t>of  return peak amplitude</a:t>
            </a:r>
          </a:p>
          <a:p>
            <a:pPr lvl="2"/>
            <a:r>
              <a:rPr lang="en-US" sz="2000" dirty="0" smtClean="0"/>
              <a:t>Hardware implemented</a:t>
            </a:r>
          </a:p>
          <a:p>
            <a:pPr lvl="2"/>
            <a:r>
              <a:rPr lang="en-US" sz="2000" dirty="0" smtClean="0"/>
              <a:t>Measured time not impacted by signal peak</a:t>
            </a:r>
          </a:p>
          <a:p>
            <a:pPr lvl="2"/>
            <a:r>
              <a:rPr lang="en-US" sz="2000" dirty="0" smtClean="0"/>
              <a:t>Rise time and signal convolution can cause range errors</a:t>
            </a:r>
          </a:p>
          <a:p>
            <a:pPr lvl="2">
              <a:buNone/>
            </a:pPr>
            <a:r>
              <a:rPr lang="en-US" sz="2000" dirty="0" smtClean="0"/>
              <a:t>	E.g. </a:t>
            </a:r>
            <a:r>
              <a:rPr lang="en-US" sz="2000" b="1" dirty="0" smtClean="0"/>
              <a:t>range walk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 cstate="print"/>
          <a:srcRect l="73542" t="34833" r="4584" b="44333"/>
          <a:stretch>
            <a:fillRect/>
          </a:stretch>
        </p:blipFill>
        <p:spPr bwMode="auto">
          <a:xfrm>
            <a:off x="381000" y="4191000"/>
            <a:ext cx="3657600" cy="217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Group 18"/>
          <p:cNvGrpSpPr/>
          <p:nvPr/>
        </p:nvGrpSpPr>
        <p:grpSpPr>
          <a:xfrm>
            <a:off x="3962400" y="4191000"/>
            <a:ext cx="5181600" cy="2390001"/>
            <a:chOff x="3962400" y="4191000"/>
            <a:chExt cx="5181600" cy="2390001"/>
          </a:xfrm>
        </p:grpSpPr>
        <p:pic>
          <p:nvPicPr>
            <p:cNvPr id="1024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t="59850" r="2834"/>
            <a:stretch>
              <a:fillRect/>
            </a:stretch>
          </p:blipFill>
          <p:spPr bwMode="auto">
            <a:xfrm>
              <a:off x="3962400" y="4419600"/>
              <a:ext cx="5026360" cy="168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25"/>
            <p:cNvSpPr txBox="1"/>
            <p:nvPr/>
          </p:nvSpPr>
          <p:spPr>
            <a:xfrm>
              <a:off x="4572000" y="5934670"/>
              <a:ext cx="4343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Example showing CFD travel time impacted by pulse rise times -&gt; can cause range walk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48600" y="5410200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T = time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20000" y="41910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+mj-lt"/>
                </a:rPr>
                <a:t>Return signals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400" y="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Example of discrete system with maximum of 4 returns per pulse</a:t>
            </a:r>
            <a:endParaRPr lang="en-US" sz="2000" i="1" dirty="0" smtClean="0">
              <a:latin typeface="+mn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 l="15625" t="36000" r="17500" b="15000"/>
          <a:stretch>
            <a:fillRect/>
          </a:stretch>
        </p:blipFill>
        <p:spPr bwMode="auto">
          <a:xfrm>
            <a:off x="533400" y="457200"/>
            <a:ext cx="8153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609600" y="4114800"/>
            <a:ext cx="381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Image modified from USGS; Hans-Erik Anderson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4114800"/>
            <a:ext cx="83058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b="1" dirty="0" smtClean="0"/>
              <a:t>Point cloud lingo</a:t>
            </a:r>
          </a:p>
          <a:p>
            <a:r>
              <a:rPr lang="en-US" i="1" dirty="0" smtClean="0"/>
              <a:t>Last-returns</a:t>
            </a:r>
            <a:r>
              <a:rPr lang="en-US" dirty="0" smtClean="0"/>
              <a:t> can be 2</a:t>
            </a:r>
            <a:r>
              <a:rPr lang="en-US" baseline="30000" dirty="0" smtClean="0"/>
              <a:t>nd</a:t>
            </a:r>
            <a:r>
              <a:rPr lang="en-US" dirty="0" smtClean="0"/>
              <a:t>, 3</a:t>
            </a:r>
            <a:r>
              <a:rPr lang="en-US" baseline="30000" dirty="0" smtClean="0"/>
              <a:t>rd</a:t>
            </a:r>
            <a:r>
              <a:rPr lang="en-US" dirty="0" smtClean="0"/>
              <a:t>, or 4</a:t>
            </a:r>
            <a:r>
              <a:rPr lang="en-US" baseline="30000" dirty="0" smtClean="0"/>
              <a:t>th</a:t>
            </a:r>
            <a:r>
              <a:rPr lang="en-US" dirty="0" smtClean="0"/>
              <a:t> return.  </a:t>
            </a:r>
          </a:p>
          <a:p>
            <a:endParaRPr lang="en-US" dirty="0" smtClean="0"/>
          </a:p>
          <a:p>
            <a:r>
              <a:rPr lang="en-US" i="1" dirty="0" smtClean="0"/>
              <a:t>Last-returns</a:t>
            </a:r>
            <a:r>
              <a:rPr lang="en-US" dirty="0" smtClean="0"/>
              <a:t> not necessarily reflected from ground but do have higher </a:t>
            </a:r>
            <a:r>
              <a:rPr lang="en-US" dirty="0" err="1" smtClean="0"/>
              <a:t>probaility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*Pulses with only </a:t>
            </a:r>
            <a:r>
              <a:rPr lang="en-US" i="1" dirty="0" smtClean="0"/>
              <a:t>1-return</a:t>
            </a:r>
            <a:r>
              <a:rPr lang="en-US" dirty="0" smtClean="0"/>
              <a:t> -&gt; </a:t>
            </a:r>
            <a:r>
              <a:rPr lang="en-US" i="1" dirty="0" smtClean="0"/>
              <a:t>1</a:t>
            </a:r>
            <a:r>
              <a:rPr lang="en-US" i="1" baseline="30000" dirty="0" smtClean="0"/>
              <a:t>st</a:t>
            </a:r>
            <a:r>
              <a:rPr lang="en-US" i="1" dirty="0" smtClean="0"/>
              <a:t> return</a:t>
            </a:r>
            <a:r>
              <a:rPr lang="en-US" dirty="0" smtClean="0"/>
              <a:t> = </a:t>
            </a:r>
            <a:r>
              <a:rPr lang="en-US" i="1" dirty="0" smtClean="0"/>
              <a:t>Last-return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" name="Picture 3" descr="Stoker_tre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914400"/>
            <a:ext cx="5410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524000" y="653483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From Stoker et al., 2006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28800" y="381000"/>
            <a:ext cx="5486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+mn-lt"/>
              </a:rPr>
              <a:t>Example of  Point Clouds  for Different Trees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System Components /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Products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Data Artifacts and Error 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System Examples</a:t>
            </a:r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marL="514350" indent="-514350">
              <a:buAutoNum type="romanUcPeriod"/>
            </a:pPr>
            <a:endParaRPr lang="en-US" sz="22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Waveform Return Detection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l="14375" t="45000" r="16875" b="12000"/>
          <a:stretch>
            <a:fillRect/>
          </a:stretch>
        </p:blipFill>
        <p:spPr bwMode="auto">
          <a:xfrm>
            <a:off x="304800" y="2286000"/>
            <a:ext cx="8382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04800" y="56388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Examples of two </a:t>
            </a:r>
            <a:r>
              <a:rPr lang="en-US" dirty="0" err="1" smtClean="0">
                <a:latin typeface="+mj-lt"/>
              </a:rPr>
              <a:t>lidar</a:t>
            </a:r>
            <a:r>
              <a:rPr lang="en-US" dirty="0" smtClean="0">
                <a:latin typeface="+mj-lt"/>
              </a:rPr>
              <a:t> waveforms (top, green) and returns detected using two different algorithms algorithm (bottom, red). </a:t>
            </a:r>
            <a:r>
              <a:rPr lang="en-US" i="1" dirty="0" smtClean="0">
                <a:latin typeface="+mj-lt"/>
              </a:rPr>
              <a:t>Parrish and Nowak, 2009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676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+mj-lt"/>
              </a:rPr>
              <a:t>Allows flexible signal processing implementations on software side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/>
          <a:srcRect l="29375" t="27000" r="27500" b="18000"/>
          <a:stretch>
            <a:fillRect/>
          </a:stretch>
        </p:blipFill>
        <p:spPr bwMode="auto">
          <a:xfrm>
            <a:off x="1295400" y="533400"/>
            <a:ext cx="678734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447800" y="60960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Discrete vs full waveform point clouds  for two different objects shaded by intensity. </a:t>
            </a:r>
            <a:r>
              <a:rPr lang="en-US" i="1" dirty="0" smtClean="0">
                <a:latin typeface="+mj-lt"/>
              </a:rPr>
              <a:t>Parrish and Nowak, 2009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62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Discrete Return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28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Waveform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Small footprint vs large footprint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524000"/>
            <a:ext cx="4343400" cy="5029200"/>
          </a:xfrm>
        </p:spPr>
        <p:txBody>
          <a:bodyPr>
            <a:normAutofit/>
          </a:bodyPr>
          <a:lstStyle/>
          <a:p>
            <a:r>
              <a:rPr lang="en-US" b="1" dirty="0" smtClean="0"/>
              <a:t>Small footprint systems</a:t>
            </a:r>
          </a:p>
          <a:p>
            <a:pPr lvl="1"/>
            <a:r>
              <a:rPr lang="en-US" sz="2600" dirty="0" smtClean="0"/>
              <a:t>Small beam divergence</a:t>
            </a:r>
          </a:p>
          <a:p>
            <a:pPr lvl="1"/>
            <a:r>
              <a:rPr lang="en-US" sz="2600" dirty="0" smtClean="0"/>
              <a:t>Designed for high-res</a:t>
            </a:r>
          </a:p>
          <a:p>
            <a:pPr lvl="1"/>
            <a:r>
              <a:rPr lang="en-US" sz="2600" dirty="0" smtClean="0"/>
              <a:t>E.g. spot size of 15-30 cm at 600 m height</a:t>
            </a:r>
            <a:endParaRPr lang="en-US" sz="1400" dirty="0" smtClean="0"/>
          </a:p>
          <a:p>
            <a:pPr lvl="2">
              <a:buNone/>
            </a:pPr>
            <a:r>
              <a:rPr lang="en-US" sz="2300" dirty="0" smtClean="0"/>
              <a:t> </a:t>
            </a:r>
            <a:r>
              <a:rPr lang="en-US" sz="1800" dirty="0" smtClean="0"/>
              <a:t>*Type used for terrain</a:t>
            </a:r>
          </a:p>
          <a:p>
            <a:r>
              <a:rPr lang="en-US" b="1" dirty="0" smtClean="0"/>
              <a:t>Large footprint systems</a:t>
            </a:r>
          </a:p>
          <a:p>
            <a:pPr lvl="1"/>
            <a:r>
              <a:rPr lang="en-US" sz="2600" dirty="0" smtClean="0"/>
              <a:t>Large beam divergence</a:t>
            </a:r>
          </a:p>
          <a:p>
            <a:pPr lvl="1"/>
            <a:r>
              <a:rPr lang="en-US" sz="2600" dirty="0" smtClean="0"/>
              <a:t>Canopy mapping</a:t>
            </a:r>
          </a:p>
          <a:p>
            <a:pPr lvl="1"/>
            <a:r>
              <a:rPr lang="en-US" sz="2600" dirty="0" smtClean="0"/>
              <a:t>Typical spot size &gt; 10 m</a:t>
            </a:r>
            <a:endParaRPr lang="en-US" sz="26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1858" y="1447801"/>
            <a:ext cx="4109411" cy="4800600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0" y="6324600"/>
            <a:ext cx="381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UNAVCO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838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Footprint  size on surface impacts positional accuracy.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Depends on </a:t>
            </a:r>
            <a:r>
              <a:rPr lang="en-US" sz="2400" b="1" dirty="0" smtClean="0">
                <a:solidFill>
                  <a:schemeClr val="tx1"/>
                </a:solidFill>
              </a:rPr>
              <a:t>Flying Height (</a:t>
            </a:r>
            <a:r>
              <a:rPr lang="en-US" sz="2400" b="1" i="1" dirty="0" smtClean="0">
                <a:solidFill>
                  <a:schemeClr val="tx1"/>
                </a:solidFill>
              </a:rPr>
              <a:t>h</a:t>
            </a:r>
            <a:r>
              <a:rPr lang="en-US" sz="2400" b="1" dirty="0" smtClean="0">
                <a:solidFill>
                  <a:schemeClr val="tx1"/>
                </a:solidFill>
              </a:rPr>
              <a:t>)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  <a:r>
              <a:rPr lang="en-US" sz="2400" b="1" dirty="0" smtClean="0">
                <a:solidFill>
                  <a:schemeClr val="tx1"/>
                </a:solidFill>
              </a:rPr>
              <a:t>Beam Divergence </a:t>
            </a:r>
            <a:r>
              <a:rPr lang="el-GR" sz="2400" b="1" i="1" dirty="0" smtClean="0">
                <a:solidFill>
                  <a:schemeClr val="tx1"/>
                </a:solidFill>
              </a:rPr>
              <a:t>ϒ</a:t>
            </a:r>
            <a:endParaRPr lang="en-US" sz="2400" b="1" i="1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6477000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International Summer School “Digital Recording and 3D Modeling”, Claus Brenner 2006.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46078" t="9342" b="76645"/>
          <a:stretch>
            <a:fillRect/>
          </a:stretch>
        </p:blipFill>
        <p:spPr bwMode="auto">
          <a:xfrm>
            <a:off x="4267200" y="1905000"/>
            <a:ext cx="4191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oup 16"/>
          <p:cNvGrpSpPr/>
          <p:nvPr/>
        </p:nvGrpSpPr>
        <p:grpSpPr>
          <a:xfrm>
            <a:off x="533400" y="1447800"/>
            <a:ext cx="3657600" cy="4970305"/>
            <a:chOff x="533400" y="1447800"/>
            <a:chExt cx="3657600" cy="4970305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57843"/>
            <a:stretch>
              <a:fillRect/>
            </a:stretch>
          </p:blipFill>
          <p:spPr bwMode="auto">
            <a:xfrm>
              <a:off x="533400" y="1524000"/>
              <a:ext cx="3276600" cy="4894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3505200" y="1447800"/>
              <a:ext cx="685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46078" t="43595" b="33050"/>
          <a:stretch>
            <a:fillRect/>
          </a:stretch>
        </p:blipFill>
        <p:spPr bwMode="auto">
          <a:xfrm>
            <a:off x="4267200" y="2743200"/>
            <a:ext cx="419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print"/>
          <a:srcRect l="60784" t="73178" b="22151"/>
          <a:stretch>
            <a:fillRect/>
          </a:stretch>
        </p:blipFill>
        <p:spPr bwMode="auto">
          <a:xfrm>
            <a:off x="5638800" y="3657600"/>
            <a:ext cx="3048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46078" t="79406" b="1910"/>
          <a:stretch>
            <a:fillRect/>
          </a:stretch>
        </p:blipFill>
        <p:spPr bwMode="auto">
          <a:xfrm>
            <a:off x="4267200" y="4038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16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rgbClr val="000066"/>
                </a:solidFill>
                <a:cs typeface="Arial" pitchFamily="34" charset="0"/>
              </a:rPr>
              <a:t>Data Generation</a:t>
            </a:r>
            <a:endParaRPr lang="en-US" sz="4000" b="1" dirty="0" smtClean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A50F885-7167-4F70-85FF-89465D059D8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How do we get a point cloud?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600"/>
          </a:xfrm>
        </p:spPr>
        <p:txBody>
          <a:bodyPr>
            <a:normAutofit/>
          </a:bodyPr>
          <a:lstStyle/>
          <a:p>
            <a:r>
              <a:rPr lang="en-US" sz="2200" b="1" dirty="0" err="1" smtClean="0"/>
              <a:t>LiDAR</a:t>
            </a:r>
            <a:r>
              <a:rPr lang="en-US" sz="2200" b="1" dirty="0" smtClean="0"/>
              <a:t> raw measurements </a:t>
            </a:r>
          </a:p>
          <a:p>
            <a:pPr lvl="1"/>
            <a:r>
              <a:rPr lang="en-US" sz="1800" i="1" dirty="0" smtClean="0"/>
              <a:t>Range </a:t>
            </a:r>
            <a:r>
              <a:rPr lang="en-US" sz="1800" dirty="0" smtClean="0"/>
              <a:t>measured for each return</a:t>
            </a:r>
          </a:p>
          <a:p>
            <a:pPr lvl="1"/>
            <a:r>
              <a:rPr lang="en-US" sz="1800" i="1" dirty="0" smtClean="0"/>
              <a:t>Scan angle </a:t>
            </a:r>
            <a:r>
              <a:rPr lang="en-US" sz="1800" dirty="0" smtClean="0"/>
              <a:t>for each pulse(angle encoder)</a:t>
            </a:r>
            <a:endParaRPr lang="en-US" sz="1800" b="1" dirty="0" smtClean="0"/>
          </a:p>
          <a:p>
            <a:pPr lvl="1"/>
            <a:r>
              <a:rPr lang="en-US" sz="1800" i="1" dirty="0" smtClean="0"/>
              <a:t>Aircraft orientation </a:t>
            </a:r>
            <a:r>
              <a:rPr lang="en-US" sz="1800" dirty="0" smtClean="0"/>
              <a:t>(Inertial Measurement Unit)</a:t>
            </a:r>
          </a:p>
          <a:p>
            <a:pPr lvl="1"/>
            <a:r>
              <a:rPr lang="en-US" sz="1800" i="1" dirty="0" smtClean="0"/>
              <a:t>Aircraft position </a:t>
            </a:r>
            <a:r>
              <a:rPr lang="en-US" sz="1800" dirty="0" smtClean="0"/>
              <a:t>(GPS)</a:t>
            </a:r>
          </a:p>
          <a:p>
            <a:pPr lvl="1">
              <a:spcAft>
                <a:spcPts val="600"/>
              </a:spcAft>
            </a:pPr>
            <a:r>
              <a:rPr lang="en-US" sz="1800" i="1" dirty="0" smtClean="0"/>
              <a:t>Time tag</a:t>
            </a:r>
            <a:r>
              <a:rPr lang="en-US" sz="1800" dirty="0" smtClean="0"/>
              <a:t> (GPS)</a:t>
            </a:r>
          </a:p>
          <a:p>
            <a:r>
              <a:rPr lang="en-US" sz="2200" b="1" dirty="0" err="1" smtClean="0"/>
              <a:t>Geolocation</a:t>
            </a:r>
            <a:r>
              <a:rPr lang="en-US" sz="2200" b="1" dirty="0" smtClean="0"/>
              <a:t>: </a:t>
            </a:r>
            <a:r>
              <a:rPr lang="en-US" sz="2200" dirty="0" smtClean="0"/>
              <a:t>combine measurements to derive points in an Earth Centered Earth Fixed frame</a:t>
            </a:r>
          </a:p>
          <a:p>
            <a:pPr lvl="1"/>
            <a:r>
              <a:rPr lang="en-US" sz="1900" dirty="0" smtClean="0"/>
              <a:t>GPS at its frequency (1 or 10 Hz typical)</a:t>
            </a:r>
          </a:p>
          <a:p>
            <a:pPr lvl="1"/>
            <a:r>
              <a:rPr lang="en-US" sz="1900" dirty="0" smtClean="0"/>
              <a:t>IMU at its frequency (e.g. 200 Hz)</a:t>
            </a:r>
          </a:p>
          <a:p>
            <a:pPr lvl="1"/>
            <a:r>
              <a:rPr lang="en-US" sz="1900" dirty="0" smtClean="0"/>
              <a:t>Laser at its pulse rate (e.g. 167 kHz)</a:t>
            </a:r>
          </a:p>
          <a:p>
            <a:pPr lvl="1"/>
            <a:r>
              <a:rPr lang="en-US" sz="1900" dirty="0" smtClean="0"/>
              <a:t>Scanner mirror at its rate (e.g. 30 Hz)</a:t>
            </a:r>
          </a:p>
          <a:p>
            <a:pPr lvl="1"/>
            <a:endParaRPr lang="en-US" dirty="0" smtClean="0"/>
          </a:p>
          <a:p>
            <a:pPr lvl="1"/>
            <a:endParaRPr lang="en-US" i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7500" t="29000" r="15000" b="15000"/>
          <a:stretch>
            <a:fillRect/>
          </a:stretch>
        </p:blipFill>
        <p:spPr bwMode="auto">
          <a:xfrm>
            <a:off x="5257800" y="4648200"/>
            <a:ext cx="352697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Example Processing Workflow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5800" y="63246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Software may differ but overall process will be similar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62000" y="838200"/>
            <a:ext cx="8000999" cy="5554535"/>
            <a:chOff x="228601" y="838200"/>
            <a:chExt cx="8000999" cy="5554535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301"/>
            <a:stretch>
              <a:fillRect/>
            </a:stretch>
          </p:blipFill>
          <p:spPr bwMode="auto">
            <a:xfrm rot="5400000">
              <a:off x="1299433" y="-232632"/>
              <a:ext cx="5554535" cy="769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6" name="Group 25"/>
            <p:cNvGrpSpPr/>
            <p:nvPr/>
          </p:nvGrpSpPr>
          <p:grpSpPr>
            <a:xfrm>
              <a:off x="4953000" y="1066800"/>
              <a:ext cx="3276600" cy="3048000"/>
              <a:chOff x="4953000" y="1066800"/>
              <a:chExt cx="3276600" cy="304800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5562600" y="2514600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Post-Processing</a:t>
                </a:r>
              </a:p>
            </p:txBody>
          </p:sp>
          <p:pic>
            <p:nvPicPr>
              <p:cNvPr id="5017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029200" y="1066800"/>
                <a:ext cx="2743200" cy="950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5507" r="28850"/>
              <a:stretch>
                <a:fillRect/>
              </a:stretch>
            </p:blipFill>
            <p:spPr bwMode="auto">
              <a:xfrm rot="5400000">
                <a:off x="5255559" y="1526241"/>
                <a:ext cx="2286000" cy="2891118"/>
              </a:xfrm>
              <a:prstGeom prst="rect">
                <a:avLst/>
              </a:prstGeom>
              <a:noFill/>
              <a:ln w="952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5486400" y="1447800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QA/QC  Procedure</a:t>
                </a: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Calibration: Strip Adjustment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79914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09600" y="1371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Different survey flight lines (strips)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00600" y="29718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+mj-lt"/>
              </a:rPr>
              <a:t>Roll, pitch, scale offset, etc…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0" y="6611779"/>
            <a:ext cx="3657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j-lt"/>
              </a:rPr>
              <a:t>Image adapted from </a:t>
            </a:r>
            <a:r>
              <a:rPr lang="en-US" sz="1000" dirty="0" err="1" smtClean="0">
                <a:latin typeface="+mj-lt"/>
              </a:rPr>
              <a:t>Vosselman</a:t>
            </a:r>
            <a:endParaRPr lang="en-US" sz="1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Example Survey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62600" y="251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Post-Processing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3429000" y="990600"/>
            <a:ext cx="403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000000"/>
                </a:solidFill>
                <a:latin typeface="Times" pitchFamily="-76" charset="0"/>
              </a:rPr>
              <a:t>Optech </a:t>
            </a:r>
            <a:r>
              <a:rPr lang="en-US" sz="1600" dirty="0">
                <a:solidFill>
                  <a:srgbClr val="000000"/>
                </a:solidFill>
                <a:latin typeface="Times" pitchFamily="-76" charset="0"/>
              </a:rPr>
              <a:t>ALTM 33kHz </a:t>
            </a:r>
            <a:r>
              <a:rPr lang="en-US" sz="1600" dirty="0" smtClean="0">
                <a:solidFill>
                  <a:srgbClr val="000000"/>
                </a:solidFill>
                <a:latin typeface="Times" pitchFamily="-76" charset="0"/>
              </a:rPr>
              <a:t>system (older system)</a:t>
            </a:r>
            <a:endParaRPr lang="en-US" sz="1600" dirty="0">
              <a:solidFill>
                <a:srgbClr val="000000"/>
              </a:solidFill>
              <a:latin typeface="Times" pitchFamily="-76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0225" y="3630613"/>
            <a:ext cx="21859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23950"/>
            <a:ext cx="22225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 l="48750" t="36387" r="22500" b="46000"/>
          <a:stretch>
            <a:fillRect/>
          </a:stretch>
        </p:blipFill>
        <p:spPr bwMode="auto">
          <a:xfrm>
            <a:off x="3200400" y="1295400"/>
            <a:ext cx="51743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 descr="Cess310-NCALM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733800"/>
            <a:ext cx="3657600" cy="274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086600" y="4495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Determining relative positions of  GPS, sensor, IMU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 l="47318" t="52388" r="32761" b="22862"/>
          <a:stretch>
            <a:fillRect/>
          </a:stretch>
        </p:blipFill>
        <p:spPr bwMode="auto">
          <a:xfrm>
            <a:off x="228600" y="1219200"/>
            <a:ext cx="3733800" cy="3618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TEL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1219200"/>
            <a:ext cx="4065944" cy="363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114800" y="2438400"/>
            <a:ext cx="12954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04800" y="-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Lidar-Derived Products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62600" y="4800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Digital Surface Model (first-returns)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9200" y="4800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Discrete Return Point cloud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762000" y="1981200"/>
            <a:ext cx="716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200" b="1" dirty="0" smtClean="0">
                <a:solidFill>
                  <a:srgbClr val="000066"/>
                </a:solidFill>
                <a:cs typeface="Arial" pitchFamily="34" charset="0"/>
              </a:rPr>
              <a:t>Introduction</a:t>
            </a:r>
            <a:endParaRPr lang="en-US" sz="4200" b="1" dirty="0" smtClean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A50F885-7167-4F70-85FF-89465D059D8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200" b="1" dirty="0" smtClean="0"/>
              <a:t>Ground Point Filtering</a:t>
            </a:r>
            <a:endParaRPr lang="en-US" sz="4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449580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400"/>
              </a:spcAft>
            </a:pPr>
            <a:r>
              <a:rPr lang="en-US" sz="3300" dirty="0" smtClean="0"/>
              <a:t>For many analyses, desired end-product is a </a:t>
            </a:r>
            <a:r>
              <a:rPr lang="en-US" sz="3300" b="1" dirty="0" smtClean="0"/>
              <a:t>digital elevation model </a:t>
            </a:r>
            <a:r>
              <a:rPr lang="en-US" sz="3300" dirty="0" smtClean="0"/>
              <a:t>(DEM) of the bare-earth terrain</a:t>
            </a:r>
          </a:p>
          <a:p>
            <a:pPr lvl="1"/>
            <a:r>
              <a:rPr lang="en-US" sz="3100" dirty="0" smtClean="0"/>
              <a:t>Desire only points from ground</a:t>
            </a:r>
          </a:p>
          <a:p>
            <a:pPr lvl="1">
              <a:spcAft>
                <a:spcPts val="600"/>
              </a:spcAft>
            </a:pPr>
            <a:r>
              <a:rPr lang="en-US" sz="3100" dirty="0" smtClean="0"/>
              <a:t>Last-returns are typically used</a:t>
            </a:r>
            <a:endParaRPr lang="en-US" sz="3300" b="1" dirty="0" smtClean="0"/>
          </a:p>
          <a:p>
            <a:pPr>
              <a:spcAft>
                <a:spcPts val="400"/>
              </a:spcAft>
            </a:pPr>
            <a:r>
              <a:rPr lang="en-US" sz="3300" b="1" dirty="0" smtClean="0"/>
              <a:t>Filter</a:t>
            </a:r>
            <a:r>
              <a:rPr lang="en-US" sz="3300" dirty="0" smtClean="0"/>
              <a:t> algorithm</a:t>
            </a:r>
          </a:p>
          <a:p>
            <a:pPr lvl="1">
              <a:spcAft>
                <a:spcPts val="600"/>
              </a:spcAft>
            </a:pPr>
            <a:r>
              <a:rPr lang="en-US" sz="3100" dirty="0" smtClean="0"/>
              <a:t>tries to separate ground / non-ground points</a:t>
            </a:r>
            <a:endParaRPr lang="en-US" sz="3300" dirty="0" smtClean="0"/>
          </a:p>
          <a:p>
            <a:r>
              <a:rPr lang="en-US" sz="3300" dirty="0" smtClean="0"/>
              <a:t>Accuracy of resultant DEM depends heavily on filtering</a:t>
            </a:r>
          </a:p>
          <a:p>
            <a:pPr lvl="1">
              <a:buNone/>
            </a:pPr>
            <a:r>
              <a:rPr lang="en-US" sz="2800" i="1" dirty="0" smtClean="0"/>
              <a:t>e.g. </a:t>
            </a:r>
            <a:r>
              <a:rPr lang="en-US" sz="2800" dirty="0" smtClean="0"/>
              <a:t>non-filtered vegetation or building points bias elevation</a:t>
            </a:r>
          </a:p>
          <a:p>
            <a:pPr lvl="1">
              <a:buNone/>
            </a:pPr>
            <a:endParaRPr lang="en-US" sz="2800" dirty="0" smtClean="0"/>
          </a:p>
          <a:p>
            <a:pPr lvl="1">
              <a:buNone/>
            </a:pPr>
            <a:endParaRPr lang="en-US" sz="2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7C0BF-9506-4B6D-9B4C-C91E72678AA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513" y="1243013"/>
            <a:ext cx="78009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" y="6642556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International Summer School “Digital Recording and 3D Modeling”, Claus Brenner 2006.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47800"/>
            <a:ext cx="769620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524000"/>
            <a:ext cx="7639050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1447800" y="304800"/>
            <a:ext cx="655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b="1" dirty="0" smtClean="0">
                <a:latin typeface="+mn-lt"/>
              </a:rPr>
              <a:t>What is ground? </a:t>
            </a:r>
            <a:r>
              <a:rPr lang="en-US" sz="2400" dirty="0" smtClean="0">
                <a:latin typeface="+mn-lt"/>
              </a:rPr>
              <a:t>Filter tries to determine this based on certain criteria. (e.g. local slope)</a:t>
            </a:r>
            <a:endParaRPr lang="en-US" sz="2400" b="1" dirty="0" smtClean="0">
              <a:latin typeface="+mn-lt"/>
            </a:endParaRPr>
          </a:p>
          <a:p>
            <a:endParaRPr 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TIN Densification Filter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Start with mixed, ground and canopy and build 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 cstate="print"/>
          <a:srcRect l="23125" t="42000" r="26875" b="27000"/>
          <a:stretch>
            <a:fillRect/>
          </a:stretch>
        </p:blipFill>
        <p:spPr bwMode="auto">
          <a:xfrm>
            <a:off x="1981200" y="1905000"/>
            <a:ext cx="41910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" name="TextBox 123"/>
          <p:cNvSpPr txBox="1"/>
          <p:nvPr/>
        </p:nvSpPr>
        <p:spPr>
          <a:xfrm>
            <a:off x="381000" y="6248400"/>
            <a:ext cx="472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Example from USGS Ralph Haugerud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" name="Picture 2"/>
          <p:cNvPicPr>
            <a:picLocks noChangeAspect="1" noChangeArrowheads="1"/>
          </p:cNvPicPr>
          <p:nvPr/>
        </p:nvPicPr>
        <p:blipFill>
          <a:blip r:embed="rId3" cstate="print"/>
          <a:srcRect l="23125" t="52000" r="26875" b="20000"/>
          <a:stretch>
            <a:fillRect/>
          </a:stretch>
        </p:blipFill>
        <p:spPr bwMode="auto">
          <a:xfrm>
            <a:off x="1981200" y="4419600"/>
            <a:ext cx="435428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6" name="Content Placeholder 2"/>
          <p:cNvSpPr txBox="1">
            <a:spLocks/>
          </p:cNvSpPr>
          <p:nvPr/>
        </p:nvSpPr>
        <p:spPr>
          <a:xfrm>
            <a:off x="381000" y="3657600"/>
            <a:ext cx="8229600" cy="1066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Flag points that define spikes (strong convexities)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1752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Rebuild TIN, flag points on spikes and repeat until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23750" t="51000" r="26875" b="21000"/>
          <a:stretch>
            <a:fillRect/>
          </a:stretch>
        </p:blipFill>
        <p:spPr bwMode="auto">
          <a:xfrm>
            <a:off x="1143000" y="1676400"/>
            <a:ext cx="6019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24375" t="49000" r="27500" b="22000"/>
          <a:stretch>
            <a:fillRect/>
          </a:stretch>
        </p:blipFill>
        <p:spPr bwMode="auto">
          <a:xfrm>
            <a:off x="1219200" y="1600200"/>
            <a:ext cx="5867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 l="22500" t="51000" r="26875" b="21000"/>
          <a:stretch>
            <a:fillRect/>
          </a:stretch>
        </p:blipFill>
        <p:spPr bwMode="auto">
          <a:xfrm>
            <a:off x="1066800" y="1600200"/>
            <a:ext cx="617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 l="23125" t="50000" r="26875" b="21000"/>
          <a:stretch>
            <a:fillRect/>
          </a:stretch>
        </p:blipFill>
        <p:spPr bwMode="auto">
          <a:xfrm>
            <a:off x="1143000" y="15240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 l="23125" t="50000" r="26875" b="21000"/>
          <a:stretch>
            <a:fillRect/>
          </a:stretch>
        </p:blipFill>
        <p:spPr bwMode="auto">
          <a:xfrm>
            <a:off x="1143000" y="1524000"/>
            <a:ext cx="609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Filter Performance</a:t>
            </a:r>
            <a:endParaRPr lang="en-US" sz="4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371600"/>
            <a:ext cx="7924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n-lt"/>
              </a:rPr>
              <a:t>Numerous </a:t>
            </a:r>
            <a:r>
              <a:rPr lang="en-US" sz="2600" dirty="0" err="1" smtClean="0">
                <a:latin typeface="+mn-lt"/>
              </a:rPr>
              <a:t>LiDAR</a:t>
            </a:r>
            <a:r>
              <a:rPr lang="en-US" sz="2600" dirty="0" smtClean="0">
                <a:latin typeface="+mn-lt"/>
              </a:rPr>
              <a:t> filters have been developed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n-lt"/>
              </a:rPr>
              <a:t>  No single filter is ideal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n-lt"/>
              </a:rPr>
              <a:t>  Performance will vary with terrain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n-lt"/>
              </a:rPr>
              <a:t>  Most do well on smooth terrain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+mn-lt"/>
              </a:rPr>
              <a:t>  Most have issues on rough terrain &amp; complex urban areas</a:t>
            </a:r>
          </a:p>
          <a:p>
            <a:endParaRPr lang="en-US" dirty="0" smtClean="0">
              <a:latin typeface="+mn-lt"/>
            </a:endParaRPr>
          </a:p>
          <a:p>
            <a:endParaRPr lang="en-US" sz="2200" dirty="0" smtClean="0">
              <a:latin typeface="+mn-lt"/>
            </a:endParaRPr>
          </a:p>
          <a:p>
            <a:r>
              <a:rPr lang="en-US" sz="2200" dirty="0" smtClean="0">
                <a:latin typeface="+mn-lt"/>
              </a:rPr>
              <a:t>Still very much an active area of ongoing research.</a:t>
            </a:r>
          </a:p>
          <a:p>
            <a:endParaRPr lang="en-US" sz="2200" dirty="0" smtClean="0">
              <a:latin typeface="+mn-lt"/>
              <a:hlinkClick r:id="rId2"/>
            </a:endParaRPr>
          </a:p>
          <a:p>
            <a:r>
              <a:rPr lang="en-US" sz="2200" dirty="0" smtClean="0">
                <a:latin typeface="+mn-lt"/>
              </a:rPr>
              <a:t>ISPRS Report on </a:t>
            </a:r>
            <a:r>
              <a:rPr lang="en-US" sz="2200" dirty="0" err="1" smtClean="0">
                <a:latin typeface="+mn-lt"/>
              </a:rPr>
              <a:t>LiDAR</a:t>
            </a:r>
            <a:r>
              <a:rPr lang="en-US" sz="2200" dirty="0" smtClean="0">
                <a:latin typeface="+mn-lt"/>
              </a:rPr>
              <a:t> filter performance:</a:t>
            </a:r>
          </a:p>
          <a:p>
            <a:r>
              <a:rPr lang="en-US" sz="2200" dirty="0" smtClean="0">
                <a:hlinkClick r:id="rId2"/>
              </a:rPr>
              <a:t>http://www.geo.tudelft.nl/frs/isprs/filtertest</a:t>
            </a: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200" dirty="0" smtClean="0"/>
              <a:t>Difficult Ground Features for Lidar Filtering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5181600"/>
          </a:xfrm>
        </p:spPr>
        <p:txBody>
          <a:bodyPr>
            <a:normAutofit fontScale="55000" lnSpcReduction="20000"/>
          </a:bodyPr>
          <a:lstStyle/>
          <a:p>
            <a:pPr marL="1536192" lvl="1" indent="-1143000">
              <a:buAutoNum type="arabicPeriod"/>
            </a:pPr>
            <a:r>
              <a:rPr lang="en-US" sz="5800" dirty="0" smtClean="0"/>
              <a:t>Shrubs, especially those below one meter (low-vegetation noise)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Short walls along walkways 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Bridges 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Buildings with different size and shape 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Hill cut-off edges 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Complex mixed covering </a:t>
            </a:r>
          </a:p>
          <a:p>
            <a:pPr marL="1536192" lvl="1" indent="-1143000">
              <a:buAutoNum type="arabicPeriod"/>
            </a:pPr>
            <a:r>
              <a:rPr lang="en-US" sz="5800" dirty="0" smtClean="0"/>
              <a:t>Areas combined with low and high-relief (jagged terrain)</a:t>
            </a:r>
          </a:p>
          <a:p>
            <a:pPr lvl="1">
              <a:buNone/>
            </a:pPr>
            <a:endParaRPr lang="en-US" sz="3800" dirty="0" smtClean="0"/>
          </a:p>
          <a:p>
            <a:pPr lvl="1">
              <a:buNone/>
            </a:pPr>
            <a:r>
              <a:rPr lang="en-US" sz="4000" dirty="0" smtClean="0"/>
              <a:t>[from Meng et. al 2010]</a:t>
            </a:r>
            <a:endParaRPr lang="en-US" sz="3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52400"/>
            <a:ext cx="9448800" cy="7086600"/>
            <a:chOff x="0" y="-152400"/>
            <a:chExt cx="9448800" cy="7086600"/>
          </a:xfrm>
        </p:grpSpPr>
        <p:pic>
          <p:nvPicPr>
            <p:cNvPr id="211970" name="Picture 2" descr="Figure 3 Dec 3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52400"/>
              <a:ext cx="9448800" cy="708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609600" y="152400"/>
              <a:ext cx="2971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Filter to get bare-earth DEM</a:t>
              </a:r>
            </a:p>
          </p:txBody>
        </p:sp>
      </p:grpSp>
    </p:spTree>
  </p:cSld>
  <p:clrMapOvr>
    <a:masterClrMapping/>
  </p:clrMapOvr>
  <p:transition xmlns:p14="http://schemas.microsoft.com/office/powerpoint/2010/main" advClick="0" advTm="1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381000"/>
            <a:ext cx="6248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057400" y="54864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Changes in path length (</a:t>
            </a:r>
            <a:r>
              <a:rPr lang="en-US" i="1" dirty="0" smtClean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) due to elevation changes result in brighter and dimmer returns (intensities).  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A bit more on lidar </a:t>
            </a:r>
            <a:r>
              <a:rPr lang="en-US" sz="4200" i="1" dirty="0" smtClean="0"/>
              <a:t>intensity</a:t>
            </a:r>
            <a:endParaRPr lang="en-US" sz="42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Can provide additional information about the surface</a:t>
            </a:r>
          </a:p>
          <a:p>
            <a:pPr lvl="1"/>
            <a:r>
              <a:rPr lang="en-US" dirty="0" smtClean="0"/>
              <a:t>Good for segmentation and classification algorithms</a:t>
            </a:r>
          </a:p>
          <a:p>
            <a:pPr lvl="1">
              <a:buNone/>
            </a:pPr>
            <a:r>
              <a:rPr lang="en-US" dirty="0" smtClean="0"/>
              <a:t>	E.g. buildings and vegetation segmentation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685800"/>
          </a:xfrm>
        </p:spPr>
        <p:txBody>
          <a:bodyPr>
            <a:normAutofit/>
          </a:bodyPr>
          <a:lstStyle/>
          <a:p>
            <a:r>
              <a:rPr lang="en-US" sz="4200" dirty="0" smtClean="0"/>
              <a:t>What use is intensity</a:t>
            </a:r>
            <a:r>
              <a:rPr lang="en-US" sz="4200" i="1" dirty="0" smtClean="0"/>
              <a:t>? </a:t>
            </a:r>
            <a:endParaRPr lang="en-US" sz="4200" i="1" dirty="0"/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2"/>
          <a:srcRect t="10262"/>
          <a:stretch>
            <a:fillRect/>
          </a:stretch>
        </p:blipFill>
        <p:spPr bwMode="auto">
          <a:xfrm>
            <a:off x="1143000" y="2362200"/>
            <a:ext cx="6629400" cy="434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3058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Intensity-based segmentation of Buildings and Trees</a:t>
            </a:r>
          </a:p>
        </p:txBody>
      </p:sp>
      <p:pic>
        <p:nvPicPr>
          <p:cNvPr id="37891" name="Picture 5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85800"/>
            <a:ext cx="75882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sanFrancisco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038600"/>
            <a:ext cx="41100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un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0386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History of </a:t>
            </a:r>
            <a:r>
              <a:rPr lang="en-US" dirty="0" err="1" smtClean="0"/>
              <a:t>LiDAR</a:t>
            </a:r>
            <a:r>
              <a:rPr lang="en-US" dirty="0" smtClean="0"/>
              <a:t>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Light Detection and Ranging</a:t>
            </a:r>
            <a:r>
              <a:rPr lang="en-US" sz="2800" b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LiDAR</a:t>
            </a:r>
            <a:r>
              <a:rPr lang="en-US" sz="2800" dirty="0" smtClean="0"/>
              <a:t>)</a:t>
            </a:r>
          </a:p>
          <a:p>
            <a:pPr lvl="1"/>
            <a:r>
              <a:rPr lang="en-US" sz="2000" dirty="0" smtClean="0"/>
              <a:t>Geodimeter: 1953</a:t>
            </a:r>
          </a:p>
          <a:p>
            <a:pPr lvl="1"/>
            <a:r>
              <a:rPr lang="en-US" sz="2000" dirty="0" smtClean="0"/>
              <a:t>Gould coins the term LASER: 1959 </a:t>
            </a:r>
            <a:endParaRPr lang="en-US" sz="2000" b="1" dirty="0" smtClean="0"/>
          </a:p>
          <a:p>
            <a:pPr lvl="1"/>
            <a:r>
              <a:rPr lang="en-US" sz="2000" dirty="0" smtClean="0"/>
              <a:t>Lunar laser ranging: 1960’s</a:t>
            </a:r>
          </a:p>
          <a:p>
            <a:pPr lvl="1"/>
            <a:r>
              <a:rPr lang="en-US" sz="2000" dirty="0" smtClean="0"/>
              <a:t>Early NASA airborne </a:t>
            </a:r>
            <a:r>
              <a:rPr lang="en-US" sz="2000" dirty="0" err="1" smtClean="0"/>
              <a:t>lidar</a:t>
            </a:r>
            <a:r>
              <a:rPr lang="en-US" sz="2000" dirty="0" smtClean="0"/>
              <a:t> prototypes: 1970’s</a:t>
            </a:r>
          </a:p>
          <a:p>
            <a:pPr lvl="1"/>
            <a:r>
              <a:rPr lang="en-US" sz="2000" dirty="0" smtClean="0"/>
              <a:t>Integrated GPS/IMU navigation: late 1980’s to 90’s </a:t>
            </a:r>
          </a:p>
          <a:p>
            <a:pPr lvl="2">
              <a:buNone/>
            </a:pPr>
            <a:r>
              <a:rPr lang="en-US" sz="2000" dirty="0" smtClean="0"/>
              <a:t>	gave rise to modern airborne </a:t>
            </a:r>
            <a:r>
              <a:rPr lang="en-US" sz="2000" dirty="0" err="1" smtClean="0"/>
              <a:t>LiDAR</a:t>
            </a:r>
            <a:r>
              <a:rPr lang="en-US" sz="2000" dirty="0" smtClean="0"/>
              <a:t> systems</a:t>
            </a:r>
          </a:p>
          <a:p>
            <a:r>
              <a:rPr lang="en-US" dirty="0" smtClean="0"/>
              <a:t> Other names for Airborne </a:t>
            </a:r>
            <a:r>
              <a:rPr lang="en-US" dirty="0" err="1" smtClean="0"/>
              <a:t>LiDAR</a:t>
            </a:r>
            <a:endParaRPr lang="en-US" dirty="0" smtClean="0"/>
          </a:p>
          <a:p>
            <a:pPr lvl="1"/>
            <a:r>
              <a:rPr lang="en-US" sz="2200" dirty="0" smtClean="0"/>
              <a:t>Airborne Laser Scanning (ALS)</a:t>
            </a:r>
          </a:p>
          <a:p>
            <a:pPr lvl="1"/>
            <a:r>
              <a:rPr lang="en-US" sz="2200" dirty="0" smtClean="0"/>
              <a:t>Airborne Laser Swath Mapping (ALSM)</a:t>
            </a:r>
          </a:p>
          <a:p>
            <a:pPr lvl="1"/>
            <a:r>
              <a:rPr lang="en-US" sz="2200" dirty="0" smtClean="0"/>
              <a:t>Laser Altimetry - NASA</a:t>
            </a:r>
          </a:p>
          <a:p>
            <a:pPr lvl="1"/>
            <a:r>
              <a:rPr lang="en-US" sz="2200" dirty="0" smtClean="0"/>
              <a:t>Laser Radar (LADAR) – military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590800"/>
            <a:ext cx="2447598" cy="377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Segmentation Example (cont’d)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7720012" cy="143192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Notice points on walls and roofs underneath canopy correctly classified. </a:t>
            </a:r>
            <a:r>
              <a:rPr lang="en-US" sz="2400" i="1" dirty="0" smtClean="0"/>
              <a:t>Intensity</a:t>
            </a:r>
            <a:r>
              <a:rPr lang="en-US" sz="2400" dirty="0" smtClean="0"/>
              <a:t> and </a:t>
            </a:r>
            <a:r>
              <a:rPr lang="en-US" sz="2400" i="1" dirty="0" smtClean="0"/>
              <a:t>spin-image geometry </a:t>
            </a:r>
            <a:r>
              <a:rPr lang="en-US" sz="2400" dirty="0" smtClean="0"/>
              <a:t>allowed us to discriminate objects in overlapping spaces.  </a:t>
            </a:r>
          </a:p>
          <a:p>
            <a:pPr marL="0" indent="0"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38916" name="Picture 4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0" y="2476500"/>
            <a:ext cx="8383588" cy="422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16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000" b="1" dirty="0" smtClean="0">
                <a:solidFill>
                  <a:srgbClr val="000066"/>
                </a:solidFill>
                <a:cs typeface="Arial" pitchFamily="34" charset="0"/>
              </a:rPr>
              <a:t>Data Artifacts &amp; Error Sources</a:t>
            </a:r>
            <a:endParaRPr lang="en-US" sz="4000" b="1" dirty="0" smtClean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A50F885-7167-4F70-85FF-89465D059D8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Data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502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Point spacing depends on several factors</a:t>
            </a:r>
          </a:p>
          <a:p>
            <a:pPr lvl="1"/>
            <a:r>
              <a:rPr lang="en-US" sz="2000" dirty="0" smtClean="0"/>
              <a:t>Pulse rate</a:t>
            </a:r>
          </a:p>
          <a:p>
            <a:pPr lvl="1"/>
            <a:r>
              <a:rPr lang="en-US" sz="2000" dirty="0" smtClean="0"/>
              <a:t>Scan angle</a:t>
            </a:r>
          </a:p>
          <a:p>
            <a:pPr lvl="1"/>
            <a:r>
              <a:rPr lang="en-US" sz="2000" dirty="0" smtClean="0"/>
              <a:t>Flying height &amp; speed</a:t>
            </a:r>
          </a:p>
          <a:p>
            <a:pPr lvl="1"/>
            <a:r>
              <a:rPr lang="en-US" sz="2000" dirty="0" smtClean="0"/>
              <a:t>Beam divergence</a:t>
            </a:r>
          </a:p>
          <a:p>
            <a:pPr lvl="1"/>
            <a:r>
              <a:rPr lang="en-US" sz="2000" dirty="0" smtClean="0"/>
              <a:t>Surface properties</a:t>
            </a:r>
          </a:p>
          <a:p>
            <a:r>
              <a:rPr lang="en-US" sz="2400" dirty="0" smtClean="0"/>
              <a:t>Useful relations for mirror scan</a:t>
            </a:r>
          </a:p>
          <a:p>
            <a:endParaRPr lang="en-US" sz="2200" dirty="0" smtClean="0"/>
          </a:p>
          <a:p>
            <a:pPr lvl="2">
              <a:buNone/>
            </a:pPr>
            <a:r>
              <a:rPr lang="en-US" sz="2400" dirty="0" smtClean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2" descr="b4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04800"/>
            <a:ext cx="3429000" cy="3574634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5029200" y="4267200"/>
            <a:ext cx="4114800" cy="2590800"/>
            <a:chOff x="5029200" y="3962400"/>
            <a:chExt cx="3733800" cy="222250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r="27275"/>
            <a:stretch>
              <a:fillRect/>
            </a:stretch>
          </p:blipFill>
          <p:spPr bwMode="auto">
            <a:xfrm>
              <a:off x="5029200" y="3962400"/>
              <a:ext cx="3657600" cy="21609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" name="Freeform 7"/>
            <p:cNvSpPr/>
            <p:nvPr/>
          </p:nvSpPr>
          <p:spPr>
            <a:xfrm>
              <a:off x="6261100" y="4686300"/>
              <a:ext cx="2501900" cy="1498600"/>
            </a:xfrm>
            <a:custGeom>
              <a:avLst/>
              <a:gdLst>
                <a:gd name="connsiteX0" fmla="*/ 25400 w 2501900"/>
                <a:gd name="connsiteY0" fmla="*/ 977900 h 1498600"/>
                <a:gd name="connsiteX1" fmla="*/ 114300 w 2501900"/>
                <a:gd name="connsiteY1" fmla="*/ 965200 h 1498600"/>
                <a:gd name="connsiteX2" fmla="*/ 1206500 w 2501900"/>
                <a:gd name="connsiteY2" fmla="*/ 863600 h 1498600"/>
                <a:gd name="connsiteX3" fmla="*/ 2501900 w 2501900"/>
                <a:gd name="connsiteY3" fmla="*/ 0 h 1498600"/>
                <a:gd name="connsiteX4" fmla="*/ 2476500 w 2501900"/>
                <a:gd name="connsiteY4" fmla="*/ 1498600 h 1498600"/>
                <a:gd name="connsiteX5" fmla="*/ 0 w 2501900"/>
                <a:gd name="connsiteY5" fmla="*/ 1028700 h 149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1900" h="1498600">
                  <a:moveTo>
                    <a:pt x="25400" y="977900"/>
                  </a:moveTo>
                  <a:lnTo>
                    <a:pt x="114300" y="965200"/>
                  </a:lnTo>
                  <a:lnTo>
                    <a:pt x="1206500" y="863600"/>
                  </a:lnTo>
                  <a:lnTo>
                    <a:pt x="2501900" y="0"/>
                  </a:lnTo>
                  <a:lnTo>
                    <a:pt x="2476500" y="1498600"/>
                  </a:lnTo>
                  <a:lnTo>
                    <a:pt x="0" y="1028700"/>
                  </a:lnTo>
                </a:path>
              </a:pathLst>
            </a:custGeom>
            <a:solidFill>
              <a:schemeClr val="bg1"/>
            </a:solidFill>
            <a:ln w="12700">
              <a:noFill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5314" name="Picture 18"/>
          <p:cNvPicPr>
            <a:picLocks noChangeAspect="1" noChangeArrowheads="1"/>
          </p:cNvPicPr>
          <p:nvPr/>
        </p:nvPicPr>
        <p:blipFill>
          <a:blip r:embed="rId5" cstate="print"/>
          <a:srcRect l="25000" t="34000" r="53750" b="40000"/>
          <a:stretch>
            <a:fillRect/>
          </a:stretch>
        </p:blipFill>
        <p:spPr bwMode="auto">
          <a:xfrm>
            <a:off x="838200" y="4267200"/>
            <a:ext cx="3124200" cy="23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181600" y="3886200"/>
            <a:ext cx="472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Images from Open Topography Portal and UNAVCO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Data Dropouts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l="18750" t="26000" r="21875" b="15000"/>
          <a:stretch>
            <a:fillRect/>
          </a:stretch>
        </p:blipFill>
        <p:spPr bwMode="auto">
          <a:xfrm>
            <a:off x="381000" y="1143000"/>
            <a:ext cx="6625527" cy="411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609600" y="5534561"/>
            <a:ext cx="762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Maximum range decreases dramatically for combination of steep, smooth, wet and black surface properties (rain or fog will attenuate laser pulse to ground)</a:t>
            </a:r>
          </a:p>
          <a:p>
            <a:endParaRPr lang="en-US" sz="1600" dirty="0" smtClean="0"/>
          </a:p>
          <a:p>
            <a:r>
              <a:rPr lang="en-US" sz="1600" dirty="0" smtClean="0"/>
              <a:t>*Water will still produce a measurable return at near-orthogonal incidence angle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7391400" y="3733800"/>
            <a:ext cx="14478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001000" y="2286000"/>
            <a:ext cx="152400" cy="12954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4191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Dark surfaces can absorb pulse (e.g. dark asphalt)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105400"/>
            <a:ext cx="2667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Claus Brenner 2006.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Multipathing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57200" y="55626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latin typeface="+mj-lt"/>
              </a:rPr>
              <a:t>E.g. Laser pulse reflects specularly from building away from sensor to ground and then back to sensor. </a:t>
            </a:r>
          </a:p>
          <a:p>
            <a:r>
              <a:rPr lang="en-US" dirty="0" smtClean="0">
                <a:latin typeface="+mj-lt"/>
              </a:rPr>
              <a:t>Results in a lower elevation than should be measured causing an outlier.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4343400" cy="396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943600" y="42672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Sensor places point here causing spurious data.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" y="6642556"/>
            <a:ext cx="381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courtesy of Dr, Bharat Lohani, 2010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Example of Corduroy Artifacts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25625" t="31000" r="30000" b="26000"/>
          <a:stretch>
            <a:fillRect/>
          </a:stretch>
        </p:blipFill>
        <p:spPr bwMode="auto">
          <a:xfrm>
            <a:off x="152400" y="990599"/>
            <a:ext cx="4419600" cy="267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 l="25625" t="27000" r="28750" b="24000"/>
          <a:stretch>
            <a:fillRect/>
          </a:stretch>
        </p:blipFill>
        <p:spPr bwMode="auto">
          <a:xfrm>
            <a:off x="4603102" y="3429000"/>
            <a:ext cx="454089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286000" y="495300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Inner swath is consistently lower than outer swath where they overlap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Color is elevation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0" y="12954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Corduroy effect caused by mirror shift in direction at scan edge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200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swath misalignment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832409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38200" y="51816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Example of corduroy effect in NASA EAARL 2009 first surface Outer Banks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Swath Offset in DEM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0768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Range Walk </a:t>
            </a:r>
            <a:r>
              <a:rPr lang="en-US" sz="2000" dirty="0" smtClean="0"/>
              <a:t>(issue with discrete return systems)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 t="1226"/>
          <a:stretch>
            <a:fillRect/>
          </a:stretch>
        </p:blipFill>
        <p:spPr bwMode="auto">
          <a:xfrm>
            <a:off x="228600" y="1018032"/>
            <a:ext cx="3981450" cy="2210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90600"/>
            <a:ext cx="37433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3528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Aerial photograph showing bright</a:t>
            </a:r>
          </a:p>
          <a:p>
            <a:r>
              <a:rPr lang="en-US" dirty="0" smtClean="0"/>
              <a:t>paint stripes on runway</a:t>
            </a:r>
            <a:endParaRPr lang="en-US" dirty="0" smtClean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3352800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Notice elevated stripes on runway</a:t>
            </a:r>
            <a:endParaRPr lang="en-US" dirty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962400"/>
            <a:ext cx="4114800" cy="270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Error Budget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1. Laser ranging accuracy			1 –5 cm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2. </a:t>
            </a:r>
            <a:r>
              <a:rPr lang="en-US" b="1" dirty="0" smtClean="0">
                <a:solidFill>
                  <a:srgbClr val="002060"/>
                </a:solidFill>
              </a:rPr>
              <a:t>GPS aircraft positioning error</a:t>
            </a:r>
            <a:r>
              <a:rPr lang="en-US" dirty="0" smtClean="0">
                <a:solidFill>
                  <a:srgbClr val="002060"/>
                </a:solidFill>
              </a:rPr>
              <a:t>	5 –100 cm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3. Attitude IMU system error		3 –15 cm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4. Terrain type (vegetation “noise”) 	1 –100 cm</a:t>
            </a:r>
          </a:p>
          <a:p>
            <a:pPr>
              <a:buNone/>
            </a:pPr>
            <a:r>
              <a:rPr lang="en-US" dirty="0" smtClean="0">
                <a:solidFill>
                  <a:srgbClr val="002060"/>
                </a:solidFill>
              </a:rPr>
              <a:t>5. Datum / coordinate shifts		1 –10 cm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Total Error 11 –230 cm  </a:t>
            </a:r>
            <a:r>
              <a:rPr lang="en-US" sz="2000" dirty="0" smtClean="0"/>
              <a:t>(quoted from USGS)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“Research grade lidar” : 15-30 cm horizontal; &lt; 10 cm vertical over flat terrain and standard flying height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Basic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2672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 smtClean="0"/>
              <a:t>Pulse Ranging</a:t>
            </a:r>
          </a:p>
          <a:p>
            <a:r>
              <a:rPr lang="en-US" dirty="0" smtClean="0"/>
              <a:t>Fire a laser pulse from transmitter mounted in aircraft and capture reflected energy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Measure round trip time-of-travel (</a:t>
            </a:r>
            <a:r>
              <a:rPr lang="en-US" i="1" dirty="0" err="1" smtClean="0"/>
              <a:t>T</a:t>
            </a:r>
            <a:r>
              <a:rPr lang="en-US" i="1" baseline="-25000" dirty="0" err="1" smtClean="0"/>
              <a:t>l</a:t>
            </a:r>
            <a:r>
              <a:rPr lang="en-US" i="1" baseline="-25000" dirty="0" smtClean="0"/>
              <a:t> </a:t>
            </a:r>
            <a:r>
              <a:rPr lang="en-US" dirty="0" smtClean="0"/>
              <a:t>) to determine range to target</a:t>
            </a:r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28600" y="5181600"/>
            <a:ext cx="769620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endParaRPr lang="en-US" dirty="0" smtClean="0"/>
          </a:p>
          <a:p>
            <a:pPr lvl="1">
              <a:spcAft>
                <a:spcPts val="400"/>
              </a:spcAft>
            </a:pPr>
            <a:endParaRPr lang="en-US" dirty="0" smtClean="0">
              <a:latin typeface="+mn-lt"/>
            </a:endParaRPr>
          </a:p>
          <a:p>
            <a:pPr lvl="1">
              <a:spcAft>
                <a:spcPts val="600"/>
              </a:spcAft>
            </a:pPr>
            <a:r>
              <a:rPr lang="en-US" sz="2400" dirty="0" smtClean="0">
                <a:latin typeface="+mn-lt"/>
              </a:rPr>
              <a:t>Speed of light   </a:t>
            </a:r>
            <a:r>
              <a:rPr lang="en-US" sz="2400" i="1" dirty="0" smtClean="0">
                <a:latin typeface="+mn-lt"/>
              </a:rPr>
              <a:t>c </a:t>
            </a:r>
            <a:r>
              <a:rPr lang="en-US" sz="2400" dirty="0" smtClean="0">
                <a:latin typeface="+mn-lt"/>
              </a:rPr>
              <a:t>~= 3 x 10</a:t>
            </a:r>
            <a:r>
              <a:rPr lang="en-US" sz="2400" baseline="30000" dirty="0" smtClean="0">
                <a:latin typeface="+mn-lt"/>
              </a:rPr>
              <a:t>8</a:t>
            </a:r>
            <a:r>
              <a:rPr lang="en-US" sz="2400" dirty="0" smtClean="0">
                <a:latin typeface="+mn-lt"/>
              </a:rPr>
              <a:t> m/s  </a:t>
            </a:r>
            <a:r>
              <a:rPr lang="en-US" sz="2400" dirty="0" smtClean="0">
                <a:latin typeface="+mn-lt"/>
                <a:sym typeface="Wingdings" pitchFamily="2" charset="2"/>
              </a:rPr>
              <a:t>  </a:t>
            </a:r>
            <a:r>
              <a:rPr lang="en-US" sz="2400" i="1" dirty="0" smtClean="0">
                <a:latin typeface="+mn-lt"/>
              </a:rPr>
              <a:t>Range = </a:t>
            </a:r>
            <a:r>
              <a:rPr lang="en-US" sz="2400" i="1" dirty="0" err="1" smtClean="0">
                <a:latin typeface="+mn-lt"/>
              </a:rPr>
              <a:t>T</a:t>
            </a:r>
            <a:r>
              <a:rPr lang="en-US" sz="2400" i="1" baseline="-25000" dirty="0" err="1" smtClean="0">
                <a:latin typeface="+mn-lt"/>
              </a:rPr>
              <a:t>l</a:t>
            </a:r>
            <a:r>
              <a:rPr lang="en-US" sz="2400" i="1" baseline="-25000" dirty="0" smtClean="0">
                <a:latin typeface="+mn-lt"/>
              </a:rPr>
              <a:t>  </a:t>
            </a:r>
            <a:r>
              <a:rPr lang="en-US" sz="2400" i="1" dirty="0" smtClean="0">
                <a:latin typeface="+mn-lt"/>
              </a:rPr>
              <a:t>/ 2 * c</a:t>
            </a:r>
            <a:r>
              <a:rPr lang="en-US" sz="2400" i="1" baseline="-25000" dirty="0" smtClean="0">
                <a:latin typeface="+mn-lt"/>
              </a:rPr>
              <a:t> </a:t>
            </a:r>
            <a:endParaRPr lang="en-US" sz="2400" i="1" dirty="0" smtClean="0">
              <a:latin typeface="+mn-l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62000" y="2819400"/>
            <a:ext cx="4267200" cy="2006600"/>
            <a:chOff x="2438400" y="1752600"/>
            <a:chExt cx="4267200" cy="2006600"/>
          </a:xfrm>
        </p:grpSpPr>
        <p:grpSp>
          <p:nvGrpSpPr>
            <p:cNvPr id="41" name="Group 4"/>
            <p:cNvGrpSpPr>
              <a:grpSpLocks/>
            </p:cNvGrpSpPr>
            <p:nvPr/>
          </p:nvGrpSpPr>
          <p:grpSpPr bwMode="auto">
            <a:xfrm>
              <a:off x="2438400" y="2133600"/>
              <a:ext cx="4267200" cy="1625600"/>
              <a:chOff x="2145" y="3827"/>
              <a:chExt cx="6720" cy="2561"/>
            </a:xfrm>
          </p:grpSpPr>
          <p:sp>
            <p:nvSpPr>
              <p:cNvPr id="46" name="AutoShape 5"/>
              <p:cNvSpPr>
                <a:spLocks noChangeArrowheads="1"/>
              </p:cNvSpPr>
              <p:nvPr/>
            </p:nvSpPr>
            <p:spPr bwMode="auto">
              <a:xfrm>
                <a:off x="2145" y="4335"/>
                <a:ext cx="1275" cy="720"/>
              </a:xfrm>
              <a:prstGeom prst="homePlate">
                <a:avLst>
                  <a:gd name="adj" fmla="val 44271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AutoShape 6"/>
              <p:cNvSpPr>
                <a:spLocks noChangeArrowheads="1"/>
              </p:cNvSpPr>
              <p:nvPr/>
            </p:nvSpPr>
            <p:spPr bwMode="auto">
              <a:xfrm>
                <a:off x="2370" y="4410"/>
                <a:ext cx="780" cy="645"/>
              </a:xfrm>
              <a:prstGeom prst="irregularSeal1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48" name="AutoShape 7"/>
              <p:cNvCxnSpPr>
                <a:cxnSpLocks noChangeShapeType="1"/>
              </p:cNvCxnSpPr>
              <p:nvPr/>
            </p:nvCxnSpPr>
            <p:spPr bwMode="auto">
              <a:xfrm>
                <a:off x="3420" y="4680"/>
                <a:ext cx="4530" cy="15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49" name="Rectangle 8" descr="Light downward diagonal"/>
              <p:cNvSpPr>
                <a:spLocks noChangeArrowheads="1"/>
              </p:cNvSpPr>
              <p:nvPr/>
            </p:nvSpPr>
            <p:spPr bwMode="auto">
              <a:xfrm>
                <a:off x="7950" y="4020"/>
                <a:ext cx="345" cy="1785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938953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50" name="AutoShape 9"/>
              <p:cNvCxnSpPr>
                <a:cxnSpLocks noChangeShapeType="1"/>
              </p:cNvCxnSpPr>
              <p:nvPr/>
            </p:nvCxnSpPr>
            <p:spPr bwMode="auto">
              <a:xfrm>
                <a:off x="3285" y="5505"/>
                <a:ext cx="4665" cy="15"/>
              </a:xfrm>
              <a:prstGeom prst="straightConnector1">
                <a:avLst/>
              </a:prstGeom>
              <a:noFill/>
              <a:ln w="63500">
                <a:solidFill>
                  <a:srgbClr val="FF0000"/>
                </a:solidFill>
                <a:prstDash val="sysDot"/>
                <a:round/>
                <a:headEnd type="triangle" w="med" len="med"/>
                <a:tailEnd/>
              </a:ln>
            </p:spPr>
          </p:cxnSp>
          <p:sp>
            <p:nvSpPr>
              <p:cNvPr id="51" name="AutoShape 10"/>
              <p:cNvSpPr>
                <a:spLocks noChangeArrowheads="1"/>
              </p:cNvSpPr>
              <p:nvPr/>
            </p:nvSpPr>
            <p:spPr bwMode="auto">
              <a:xfrm>
                <a:off x="2145" y="5205"/>
                <a:ext cx="975" cy="600"/>
              </a:xfrm>
              <a:prstGeom prst="flowChartOnlineStorage">
                <a:avLst/>
              </a:prstGeom>
              <a:solidFill>
                <a:srgbClr val="7F7F7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Text Box 11"/>
              <p:cNvSpPr txBox="1">
                <a:spLocks noChangeArrowheads="1"/>
              </p:cNvSpPr>
              <p:nvPr/>
            </p:nvSpPr>
            <p:spPr bwMode="auto">
              <a:xfrm>
                <a:off x="2220" y="3827"/>
                <a:ext cx="2175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Laser</a:t>
                </a:r>
                <a:r>
                  <a: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Text Box 12"/>
              <p:cNvSpPr txBox="1">
                <a:spLocks noChangeArrowheads="1"/>
              </p:cNvSpPr>
              <p:nvPr/>
            </p:nvSpPr>
            <p:spPr bwMode="auto">
              <a:xfrm>
                <a:off x="2220" y="5715"/>
                <a:ext cx="1560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Receiver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6930" y="5805"/>
                <a:ext cx="1935" cy="5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Reflector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 flipH="1">
              <a:off x="3276600" y="1981200"/>
              <a:ext cx="228600" cy="6858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flipH="1">
              <a:off x="3276600" y="2819400"/>
              <a:ext cx="2286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29000" y="17526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</a:t>
              </a:r>
              <a:r>
                <a:rPr lang="en-US" sz="1400" dirty="0" smtClean="0"/>
                <a:t>utgoing pulse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05200" y="2819400"/>
              <a:ext cx="13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return pulse</a:t>
              </a:r>
              <a:endParaRPr lang="en-US" sz="14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 cstate="print"/>
          <a:srcRect l="12500" t="42000" r="66875" b="29000"/>
          <a:stretch>
            <a:fillRect/>
          </a:stretch>
        </p:blipFill>
        <p:spPr bwMode="auto">
          <a:xfrm>
            <a:off x="2286000" y="1295400"/>
            <a:ext cx="3733800" cy="328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4800600"/>
            <a:ext cx="45624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09600" y="5334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 Vertical error caused by Lidar horizontal error on steeply sloping terrain.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5486400"/>
            <a:ext cx="7696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Vertical error increase with slope of the terrain ; Hodgson et. al, 2003</a:t>
            </a:r>
          </a:p>
          <a:p>
            <a:pPr>
              <a:buNone/>
            </a:pPr>
            <a:endParaRPr lang="en-US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6096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Comparisons of </a:t>
            </a:r>
            <a:r>
              <a:rPr lang="en-US" sz="2400" b="1" dirty="0" err="1" smtClean="0"/>
              <a:t>LiDAR</a:t>
            </a:r>
            <a:r>
              <a:rPr lang="en-US" sz="2400" b="1" dirty="0" smtClean="0"/>
              <a:t> to other measurement techniques 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A44-C423-4764-BACD-6B25B5B65AC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aphicFrame>
        <p:nvGraphicFramePr>
          <p:cNvPr id="14" name="Group 1068"/>
          <p:cNvGraphicFramePr>
            <a:graphicFrameLocks noGrp="1"/>
          </p:cNvGraphicFramePr>
          <p:nvPr>
            <p:ph idx="1"/>
          </p:nvPr>
        </p:nvGraphicFramePr>
        <p:xfrm>
          <a:off x="457200" y="1447800"/>
          <a:ext cx="8077200" cy="3551238"/>
        </p:xfrm>
        <a:graphic>
          <a:graphicData uri="http://schemas.openxmlformats.org/drawingml/2006/table">
            <a:tbl>
              <a:tblPr/>
              <a:tblGrid>
                <a:gridCol w="1616075"/>
                <a:gridCol w="1616075"/>
                <a:gridCol w="1612900"/>
                <a:gridCol w="1616075"/>
                <a:gridCol w="1616075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InSAR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LiDAR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Sample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site/10 km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10,000 pixels/ km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1-10 hits/ 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 hits/ 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Precision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1-20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2-3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5-15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0.6-5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Change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Detection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mm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1-2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Scale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Global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10-100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 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Text Box 1067"/>
          <p:cNvSpPr txBox="1">
            <a:spLocks noChangeArrowheads="1"/>
          </p:cNvSpPr>
          <p:nvPr/>
        </p:nvSpPr>
        <p:spPr bwMode="auto">
          <a:xfrm>
            <a:off x="886292" y="5562507"/>
            <a:ext cx="650510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charset="0"/>
              </a:rPr>
              <a:t>* </a:t>
            </a:r>
            <a:r>
              <a:rPr lang="en-US" sz="1600" dirty="0" smtClean="0">
                <a:latin typeface="Arial" charset="0"/>
              </a:rPr>
              <a:t>Ball </a:t>
            </a:r>
            <a:r>
              <a:rPr lang="en-US" sz="1600" dirty="0">
                <a:latin typeface="Arial" charset="0"/>
              </a:rPr>
              <a:t>park numbers for typical </a:t>
            </a:r>
            <a:r>
              <a:rPr lang="en-US" sz="1600" dirty="0" smtClean="0">
                <a:latin typeface="Arial" charset="0"/>
              </a:rPr>
              <a:t>applications from UNAVCO</a:t>
            </a:r>
            <a:endParaRPr lang="en-US" sz="16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90600" y="1905000"/>
            <a:ext cx="7162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200" b="1" dirty="0" smtClean="0">
                <a:solidFill>
                  <a:srgbClr val="000066"/>
                </a:solidFill>
                <a:cs typeface="Arial" pitchFamily="34" charset="0"/>
              </a:rPr>
              <a:t>System Examples</a:t>
            </a:r>
            <a:endParaRPr lang="en-US" sz="4200" b="1" dirty="0" smtClean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A50F885-7167-4F70-85FF-89465D059D87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4953000" cy="8382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Optech ALTM Gemini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2400" dirty="0" smtClean="0"/>
              <a:t>- near-IR (1064 nm) laser </a:t>
            </a:r>
            <a:br>
              <a:rPr lang="en-US" sz="2400" dirty="0" smtClean="0"/>
            </a:br>
            <a:r>
              <a:rPr lang="en-US" sz="2400" dirty="0" smtClean="0"/>
              <a:t>- up to 167 kHz pulse repetition frequency</a:t>
            </a:r>
            <a:br>
              <a:rPr lang="en-US" sz="2400" dirty="0" smtClean="0"/>
            </a:br>
            <a:r>
              <a:rPr lang="en-US" sz="2400" dirty="0" smtClean="0"/>
              <a:t>- Discrete return: up to 4 per pulse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Max flying height of ~4500 m above ground at lowest pulse repetition frequency</a:t>
            </a:r>
            <a:endParaRPr lang="en-US" sz="2400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5" descr="3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28600"/>
            <a:ext cx="3608100" cy="24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83852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7" descr="Dsc_01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4038600"/>
            <a:ext cx="3733800" cy="249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019800" y="34290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Gemini system mounted in aircraft</a:t>
            </a:r>
          </a:p>
          <a:p>
            <a:endParaRPr 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NCAL_07_088_detail_filter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066800"/>
            <a:ext cx="3657600" cy="473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Content Placeholder 3" descr="CalStadium_pt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-2224" b="-1071"/>
          <a:stretch>
            <a:fillRect/>
          </a:stretch>
        </p:blipFill>
        <p:spPr>
          <a:xfrm>
            <a:off x="152400" y="381000"/>
            <a:ext cx="5311302" cy="2743200"/>
          </a:xfrm>
        </p:spPr>
      </p:pic>
      <p:sp>
        <p:nvSpPr>
          <p:cNvPr id="7" name="TextBox 6"/>
          <p:cNvSpPr txBox="1"/>
          <p:nvPr/>
        </p:nvSpPr>
        <p:spPr>
          <a:xfrm>
            <a:off x="609600" y="3276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Dense Gemini data collected over UC Berkley stadium by NCALM.  At 167 kHz Can get &gt; 10 pts/m</a:t>
            </a:r>
            <a:r>
              <a:rPr lang="en-US" sz="1600" baseline="30000" dirty="0" smtClean="0">
                <a:latin typeface="+mj-lt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57150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Northern California  (from </a:t>
            </a:r>
            <a:r>
              <a:rPr lang="en-US" sz="1600" dirty="0" err="1" smtClean="0">
                <a:latin typeface="+mj-lt"/>
              </a:rPr>
              <a:t>GeoEarthScope</a:t>
            </a:r>
            <a:r>
              <a:rPr lang="en-US" sz="1600" dirty="0" smtClean="0">
                <a:latin typeface="+mj-lt"/>
              </a:rPr>
              <a:t>)</a:t>
            </a:r>
            <a:endParaRPr lang="en-US" sz="1600" baseline="30000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0668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SHOALS-3000 Bathymetric Lidar 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2400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04800" y="58674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Developed by Optech Inc.  USACE coastal charting group uses this system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 cstate="print"/>
          <a:srcRect l="8750" t="34000" r="68250" b="14000"/>
          <a:stretch>
            <a:fillRect/>
          </a:stretch>
        </p:blipFill>
        <p:spPr bwMode="auto">
          <a:xfrm>
            <a:off x="304800" y="1066800"/>
            <a:ext cx="3505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038600" y="1600200"/>
            <a:ext cx="5105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SHOALS laser generates Near-IR and Blue Green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Infrared pulse reflects from water surface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2060"/>
                </a:solidFill>
                <a:latin typeface="+mj-lt"/>
              </a:rPr>
              <a:t> Blue-green penetrates water &amp; reflects off bottom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Return blue-waveform compared to IR to determine water depth</a:t>
            </a:r>
          </a:p>
          <a:p>
            <a:endParaRPr lang="en-US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Specs: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Max Depth 60 m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  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*depends on water clarity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- 20 kHz </a:t>
            </a:r>
            <a:r>
              <a:rPr lang="en-US" dirty="0" err="1" smtClean="0">
                <a:solidFill>
                  <a:srgbClr val="002060"/>
                </a:solidFill>
                <a:latin typeface="+mj-lt"/>
              </a:rPr>
              <a:t>topo</a:t>
            </a:r>
            <a:r>
              <a:rPr lang="en-US" dirty="0" smtClean="0">
                <a:solidFill>
                  <a:srgbClr val="002060"/>
                </a:solidFill>
                <a:latin typeface="+mj-lt"/>
              </a:rPr>
              <a:t>-laser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- 3 kHz bathy-laser</a:t>
            </a:r>
          </a:p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- 200 to 400 m nominal fly height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34290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SHOALS bathymetry data collected by UASCE along Panama City Beach FL</a:t>
            </a:r>
          </a:p>
        </p:txBody>
      </p:sp>
      <p:pic>
        <p:nvPicPr>
          <p:cNvPr id="9" name="Picture 6" descr="capture"/>
          <p:cNvPicPr>
            <a:picLocks noChangeAspect="1" noChangeArrowheads="1"/>
          </p:cNvPicPr>
          <p:nvPr/>
        </p:nvPicPr>
        <p:blipFill>
          <a:blip r:embed="rId2" cstate="print"/>
          <a:srcRect l="28000"/>
          <a:stretch>
            <a:fillRect/>
          </a:stretch>
        </p:blipFill>
        <p:spPr bwMode="auto">
          <a:xfrm>
            <a:off x="1524000" y="228600"/>
            <a:ext cx="59436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19600" y="762000"/>
            <a:ext cx="2341119" cy="31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</a:rPr>
              <a:t>Borrow Pits</a:t>
            </a:r>
            <a:endParaRPr lang="en-US" sz="1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H="1" flipV="1">
            <a:off x="5410200" y="1143000"/>
            <a:ext cx="225873" cy="1264789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47800" y="3886200"/>
            <a:ext cx="6172200" cy="2743200"/>
            <a:chOff x="271" y="2091"/>
            <a:chExt cx="4852" cy="2488"/>
          </a:xfrm>
        </p:grpSpPr>
        <p:pic>
          <p:nvPicPr>
            <p:cNvPr id="13" name="Picture 9" descr="Post_dennis_wav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2091"/>
              <a:ext cx="4845" cy="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0" descr="Post_denni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" y="4061"/>
              <a:ext cx="485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Line 24"/>
          <p:cNvSpPr>
            <a:spLocks noChangeShapeType="1"/>
          </p:cNvSpPr>
          <p:nvPr/>
        </p:nvSpPr>
        <p:spPr bwMode="auto">
          <a:xfrm flipV="1">
            <a:off x="2590800" y="4495800"/>
            <a:ext cx="10668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1447800" y="4953000"/>
            <a:ext cx="3200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dirty="0" smtClean="0">
                <a:solidFill>
                  <a:schemeClr val="bg1"/>
                </a:solidFill>
                <a:latin typeface="Arial" pitchFamily="34" charset="0"/>
              </a:rPr>
              <a:t>Data drop-outs in shallow surf zone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>
          <a:xfrm>
            <a:off x="3733005" y="4191000"/>
            <a:ext cx="4466350" cy="1676401"/>
            <a:chOff x="0" y="3847937"/>
            <a:chExt cx="6442661" cy="3074596"/>
          </a:xfrm>
        </p:grpSpPr>
        <p:pic>
          <p:nvPicPr>
            <p:cNvPr id="440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3125" t="67000" r="41979" b="13000"/>
            <a:stretch>
              <a:fillRect/>
            </a:stretch>
          </p:blipFill>
          <p:spPr bwMode="auto">
            <a:xfrm>
              <a:off x="0" y="4724400"/>
              <a:ext cx="6136456" cy="2198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Box 17"/>
            <p:cNvSpPr txBox="1"/>
            <p:nvPr/>
          </p:nvSpPr>
          <p:spPr>
            <a:xfrm>
              <a:off x="109918" y="3847937"/>
              <a:ext cx="6332743" cy="677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EAARL Nominal Specs. (from USGS 2010)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106680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/>
              <a:t>NASA/USGS EAARL </a:t>
            </a:r>
            <a:br>
              <a:rPr lang="en-US" sz="5400" b="1" dirty="0" smtClean="0"/>
            </a:br>
            <a:endParaRPr lang="en-US" sz="2000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8600" y="12954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2200" dirty="0" smtClean="0">
                <a:latin typeface="+mj-lt"/>
              </a:rPr>
              <a:t> Short laser pulse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+mj-lt"/>
              </a:rPr>
              <a:t> Narrowed receiver field-of-view (FOV)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+mj-lt"/>
              </a:rPr>
              <a:t> Full waveform digitizer </a:t>
            </a:r>
          </a:p>
          <a:p>
            <a:pPr>
              <a:buFontTx/>
              <a:buChar char="-"/>
            </a:pPr>
            <a:r>
              <a:rPr lang="en-US" sz="2200" dirty="0" smtClean="0">
                <a:latin typeface="+mj-lt"/>
              </a:rPr>
              <a:t> Real-time signal processing software to extract returns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2743200"/>
            <a:ext cx="777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Short pulse helps detect terrain under short vegetation and shallow water.</a:t>
            </a:r>
          </a:p>
          <a:p>
            <a:endParaRPr lang="en-US" sz="1600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8600" y="838200"/>
            <a:ext cx="716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532 nm Bathymetric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LiDAR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system, 10 kHz pulse rate</a:t>
            </a: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76600"/>
            <a:ext cx="3295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09800" y="6019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Mosaic of 2001-2002 &amp; 2006 Florida Keys</a:t>
            </a:r>
          </a:p>
          <a:p>
            <a:r>
              <a:rPr lang="en-US" dirty="0" smtClean="0"/>
              <a:t>EAARL Submerged Topography (from NASA)</a:t>
            </a:r>
            <a:endParaRPr lang="en-US" dirty="0" smtClean="0">
              <a:latin typeface="+mj-lt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838200"/>
            <a:ext cx="5805487" cy="513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772400" cy="401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19200" y="53340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EAARL 2009 first surface data of </a:t>
            </a:r>
            <a:r>
              <a:rPr lang="en-US" dirty="0" err="1" smtClean="0">
                <a:latin typeface="+mj-lt"/>
              </a:rPr>
              <a:t>Ocracoke</a:t>
            </a:r>
            <a:r>
              <a:rPr lang="en-US" dirty="0" smtClean="0">
                <a:latin typeface="+mj-lt"/>
              </a:rPr>
              <a:t> Island on Outer Banks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562600" y="2514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Post-Processing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" y="6611779"/>
            <a:ext cx="594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</a:rPr>
              <a:t>Image from International Summer School “Digital Recording and 3D Modeling”, Claus Brenner 2006.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762000"/>
            <a:ext cx="2819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Lidar Equation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1143000"/>
            <a:ext cx="5867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 smtClean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Relates transmit to received power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 cstate="print"/>
          <a:srcRect l="59731" t="51154" r="16250" b="16000"/>
          <a:stretch>
            <a:fillRect/>
          </a:stretch>
        </p:blipFill>
        <p:spPr bwMode="auto">
          <a:xfrm>
            <a:off x="5791200" y="3810000"/>
            <a:ext cx="3120452" cy="2667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 l="14566" t="26754" r="61385" b="16000"/>
          <a:stretch>
            <a:fillRect/>
          </a:stretch>
        </p:blipFill>
        <p:spPr bwMode="auto">
          <a:xfrm>
            <a:off x="0" y="1752600"/>
            <a:ext cx="31242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 cstate="print"/>
          <a:srcRect l="39202" t="49277" r="40855" b="42277"/>
          <a:stretch>
            <a:fillRect/>
          </a:stretch>
        </p:blipFill>
        <p:spPr bwMode="auto">
          <a:xfrm>
            <a:off x="3200400" y="3429000"/>
            <a:ext cx="2590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/>
          <a:srcRect l="38615" t="71800" r="47894" b="16000"/>
          <a:stretch>
            <a:fillRect/>
          </a:stretch>
        </p:blipFill>
        <p:spPr bwMode="auto">
          <a:xfrm>
            <a:off x="3124200" y="5334000"/>
            <a:ext cx="17526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2" cstate="print"/>
          <a:srcRect l="39202" t="58662" r="42029" b="29138"/>
          <a:stretch>
            <a:fillRect/>
          </a:stretch>
        </p:blipFill>
        <p:spPr bwMode="auto">
          <a:xfrm>
            <a:off x="3200400" y="4267200"/>
            <a:ext cx="24384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2" cstate="print"/>
          <a:srcRect l="39202" t="36138" r="30298" b="50723"/>
          <a:stretch>
            <a:fillRect/>
          </a:stretch>
        </p:blipFill>
        <p:spPr bwMode="auto">
          <a:xfrm>
            <a:off x="3276600" y="2209800"/>
            <a:ext cx="39624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6248400" y="3429000"/>
            <a:ext cx="2590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Example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2" cstate="print">
            <a:lum bright="60000" contrast="-70000"/>
          </a:blip>
          <a:srcRect b="2863"/>
          <a:stretch>
            <a:fillRect/>
          </a:stretch>
        </p:blipFill>
        <p:spPr bwMode="auto">
          <a:xfrm>
            <a:off x="4724400" y="1219200"/>
            <a:ext cx="4159250" cy="464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55828" cy="8620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200" b="1" dirty="0" smtClean="0">
                <a:latin typeface="Cambria" pitchFamily="18" charset="0"/>
              </a:rPr>
              <a:t>Coastal Area Tactical-mapping System (CATS)</a:t>
            </a: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524375" cy="46021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Photon-counting system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Operates at blue-green light (532 nm)</a:t>
            </a:r>
          </a:p>
          <a:p>
            <a:pPr lvl="2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water penetration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Multi-channel 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Uses two rotating prisms instead of mirror to scan</a:t>
            </a:r>
          </a:p>
          <a:p>
            <a:pPr lvl="1"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Designed for target detection in shallow surf zone (&lt; 5 m)</a:t>
            </a:r>
          </a:p>
          <a:p>
            <a:pPr lvl="1" eaLnBrk="1" hangingPunct="1">
              <a:buNone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UF system developed for Office of Naval Research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CATS Multi-Channel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 descr="IMG_3847"/>
          <p:cNvPicPr>
            <a:picLocks noChangeAspect="1" noChangeArrowheads="1"/>
          </p:cNvPicPr>
          <p:nvPr/>
        </p:nvPicPr>
        <p:blipFill>
          <a:blip r:embed="rId2" cstate="print"/>
          <a:srcRect l="15585" t="18698" r="21465" b="2083"/>
          <a:stretch>
            <a:fillRect/>
          </a:stretch>
        </p:blipFill>
        <p:spPr bwMode="auto">
          <a:xfrm>
            <a:off x="3686175" y="2089150"/>
            <a:ext cx="4862512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G_1657-low-res"/>
          <p:cNvPicPr>
            <a:picLocks noChangeAspect="1" noChangeArrowheads="1"/>
          </p:cNvPicPr>
          <p:nvPr/>
        </p:nvPicPr>
        <p:blipFill>
          <a:blip r:embed="rId3" cstate="print"/>
          <a:srcRect t="15714"/>
          <a:stretch>
            <a:fillRect/>
          </a:stretch>
        </p:blipFill>
        <p:spPr bwMode="auto">
          <a:xfrm>
            <a:off x="533400" y="838200"/>
            <a:ext cx="3895725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l"/>
            <a:r>
              <a:rPr lang="en-US" sz="3600" dirty="0" smtClean="0"/>
              <a:t>CATS water penetration test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en-US" dirty="0" smtClean="0"/>
              <a:t>Kris </a:t>
            </a:r>
            <a:r>
              <a:rPr lang="en-US" dirty="0" err="1" smtClean="0"/>
              <a:t>Shrestha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2A44-C423-4764-BACD-6B25B5B65AC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1143000" y="1524000"/>
            <a:ext cx="1066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9906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862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IMG_3999"/>
          <p:cNvPicPr>
            <a:picLocks noChangeAspect="1" noChangeArrowheads="1"/>
          </p:cNvPicPr>
          <p:nvPr/>
        </p:nvPicPr>
        <p:blipFill>
          <a:blip r:embed="rId4" cstate="print"/>
          <a:srcRect l="15077" t="4776" r="24193" b="4626"/>
          <a:stretch>
            <a:fillRect/>
          </a:stretch>
        </p:blipFill>
        <p:spPr bwMode="auto">
          <a:xfrm>
            <a:off x="5029200" y="838200"/>
            <a:ext cx="2590800" cy="289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10000"/>
            <a:ext cx="354647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8912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Any 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Gaussian Shaped Laser Pulse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3657600" cy="274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838200" y="4419600"/>
            <a:ext cx="73152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+mj-lt"/>
              </a:rPr>
              <a:t>Typical Characteristics</a:t>
            </a:r>
          </a:p>
          <a:p>
            <a:r>
              <a:rPr lang="en-US" dirty="0" err="1" smtClean="0">
                <a:latin typeface="+mj-lt"/>
              </a:rPr>
              <a:t>t</a:t>
            </a:r>
            <a:r>
              <a:rPr lang="en-US" baseline="-25000" dirty="0" err="1" smtClean="0">
                <a:latin typeface="+mj-lt"/>
              </a:rPr>
              <a:t>rise</a:t>
            </a:r>
            <a:r>
              <a:rPr lang="en-US" baseline="-25000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 =  pulse rise time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t</a:t>
            </a:r>
            <a:r>
              <a:rPr lang="en-US" baseline="-25000" dirty="0" smtClean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 = pulse width;  10 ns (</a:t>
            </a:r>
            <a:r>
              <a:rPr lang="en-US" dirty="0" smtClean="0">
                <a:latin typeface="+mj-lt"/>
                <a:sym typeface="Wingdings" pitchFamily="2" charset="2"/>
              </a:rPr>
              <a:t> </a:t>
            </a:r>
            <a:r>
              <a:rPr lang="en-US" dirty="0" smtClean="0">
                <a:latin typeface="+mj-lt"/>
              </a:rPr>
              <a:t>3 m @ speed of light)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err="1" smtClean="0">
                <a:latin typeface="+mj-lt"/>
              </a:rPr>
              <a:t>P</a:t>
            </a:r>
            <a:r>
              <a:rPr lang="en-US" baseline="-25000" dirty="0" err="1" smtClean="0">
                <a:latin typeface="+mj-lt"/>
              </a:rPr>
              <a:t>peak</a:t>
            </a:r>
            <a:r>
              <a:rPr lang="en-US" dirty="0" smtClean="0">
                <a:latin typeface="+mj-lt"/>
              </a:rPr>
              <a:t> =  2000 Watts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*Separation of two returns depends on pulse width and receiver response  </a:t>
            </a:r>
          </a:p>
          <a:p>
            <a:endParaRPr lang="en-US" sz="1600" dirty="0" smtClean="0">
              <a:latin typeface="+mj-lt"/>
            </a:endParaRPr>
          </a:p>
          <a:p>
            <a:endParaRPr lang="en-US" baseline="-25000" dirty="0"/>
          </a:p>
        </p:txBody>
      </p:sp>
      <p:grpSp>
        <p:nvGrpSpPr>
          <p:cNvPr id="3" name="Group 20"/>
          <p:cNvGrpSpPr/>
          <p:nvPr/>
        </p:nvGrpSpPr>
        <p:grpSpPr>
          <a:xfrm>
            <a:off x="3886200" y="1600200"/>
            <a:ext cx="5410198" cy="2623103"/>
            <a:chOff x="533402" y="4038600"/>
            <a:chExt cx="5410198" cy="2623103"/>
          </a:xfrm>
        </p:grpSpPr>
        <p:sp>
          <p:nvSpPr>
            <p:cNvPr id="2062" name="Text Box 14"/>
            <p:cNvSpPr txBox="1">
              <a:spLocks noChangeArrowheads="1"/>
            </p:cNvSpPr>
            <p:nvPr/>
          </p:nvSpPr>
          <p:spPr bwMode="auto">
            <a:xfrm rot="16200000">
              <a:off x="-116180" y="4688182"/>
              <a:ext cx="2020559" cy="72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Signal Amplitude</a:t>
              </a:r>
              <a:endPara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19"/>
            <p:cNvGrpSpPr/>
            <p:nvPr/>
          </p:nvGrpSpPr>
          <p:grpSpPr>
            <a:xfrm>
              <a:off x="609600" y="4343400"/>
              <a:ext cx="5334000" cy="2318303"/>
              <a:chOff x="1828800" y="4343400"/>
              <a:chExt cx="5334000" cy="2318303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2197100" y="4876799"/>
                <a:ext cx="1155700" cy="965201"/>
              </a:xfrm>
              <a:custGeom>
                <a:avLst/>
                <a:gdLst>
                  <a:gd name="connsiteX0" fmla="*/ 0 w 1181100"/>
                  <a:gd name="connsiteY0" fmla="*/ 905933 h 905933"/>
                  <a:gd name="connsiteX1" fmla="*/ 292100 w 1181100"/>
                  <a:gd name="connsiteY1" fmla="*/ 715433 h 905933"/>
                  <a:gd name="connsiteX2" fmla="*/ 546100 w 1181100"/>
                  <a:gd name="connsiteY2" fmla="*/ 4233 h 905933"/>
                  <a:gd name="connsiteX3" fmla="*/ 812800 w 1181100"/>
                  <a:gd name="connsiteY3" fmla="*/ 740833 h 905933"/>
                  <a:gd name="connsiteX4" fmla="*/ 1181100 w 1181100"/>
                  <a:gd name="connsiteY4" fmla="*/ 905933 h 90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905933">
                    <a:moveTo>
                      <a:pt x="0" y="905933"/>
                    </a:moveTo>
                    <a:cubicBezTo>
                      <a:pt x="100541" y="885824"/>
                      <a:pt x="201083" y="865716"/>
                      <a:pt x="292100" y="715433"/>
                    </a:cubicBezTo>
                    <a:cubicBezTo>
                      <a:pt x="383117" y="565150"/>
                      <a:pt x="459317" y="0"/>
                      <a:pt x="546100" y="4233"/>
                    </a:cubicBezTo>
                    <a:cubicBezTo>
                      <a:pt x="632883" y="8466"/>
                      <a:pt x="706967" y="590550"/>
                      <a:pt x="812800" y="740833"/>
                    </a:cubicBezTo>
                    <a:cubicBezTo>
                      <a:pt x="918633" y="891116"/>
                      <a:pt x="1049866" y="898524"/>
                      <a:pt x="1181100" y="905933"/>
                    </a:cubicBezTo>
                  </a:path>
                </a:pathLst>
              </a:cu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715000" y="5105400"/>
                <a:ext cx="1155700" cy="736601"/>
              </a:xfrm>
              <a:custGeom>
                <a:avLst/>
                <a:gdLst>
                  <a:gd name="connsiteX0" fmla="*/ 0 w 1181100"/>
                  <a:gd name="connsiteY0" fmla="*/ 905933 h 905933"/>
                  <a:gd name="connsiteX1" fmla="*/ 292100 w 1181100"/>
                  <a:gd name="connsiteY1" fmla="*/ 715433 h 905933"/>
                  <a:gd name="connsiteX2" fmla="*/ 546100 w 1181100"/>
                  <a:gd name="connsiteY2" fmla="*/ 4233 h 905933"/>
                  <a:gd name="connsiteX3" fmla="*/ 812800 w 1181100"/>
                  <a:gd name="connsiteY3" fmla="*/ 740833 h 905933"/>
                  <a:gd name="connsiteX4" fmla="*/ 1181100 w 1181100"/>
                  <a:gd name="connsiteY4" fmla="*/ 905933 h 905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1100" h="905933">
                    <a:moveTo>
                      <a:pt x="0" y="905933"/>
                    </a:moveTo>
                    <a:cubicBezTo>
                      <a:pt x="100541" y="885824"/>
                      <a:pt x="201083" y="865716"/>
                      <a:pt x="292100" y="715433"/>
                    </a:cubicBezTo>
                    <a:cubicBezTo>
                      <a:pt x="383117" y="565150"/>
                      <a:pt x="459317" y="0"/>
                      <a:pt x="546100" y="4233"/>
                    </a:cubicBezTo>
                    <a:cubicBezTo>
                      <a:pt x="632883" y="8466"/>
                      <a:pt x="706967" y="590550"/>
                      <a:pt x="812800" y="740833"/>
                    </a:cubicBezTo>
                    <a:cubicBezTo>
                      <a:pt x="918633" y="891116"/>
                      <a:pt x="1049866" y="898524"/>
                      <a:pt x="1181100" y="905933"/>
                    </a:cubicBezTo>
                  </a:path>
                </a:pathLst>
              </a:custGeom>
              <a:solidFill>
                <a:schemeClr val="accent1"/>
              </a:solidFill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56" name="AutoShape 8"/>
              <p:cNvCxnSpPr>
                <a:cxnSpLocks noChangeShapeType="1"/>
              </p:cNvCxnSpPr>
              <p:nvPr/>
            </p:nvCxnSpPr>
            <p:spPr bwMode="auto">
              <a:xfrm>
                <a:off x="2190379" y="4345057"/>
                <a:ext cx="0" cy="1514889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057" name="AutoShape 9"/>
              <p:cNvCxnSpPr>
                <a:cxnSpLocks noChangeShapeType="1"/>
              </p:cNvCxnSpPr>
              <p:nvPr/>
            </p:nvCxnSpPr>
            <p:spPr bwMode="auto">
              <a:xfrm>
                <a:off x="2190379" y="5859946"/>
                <a:ext cx="4972421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060" name="AutoShape 1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987865" y="5327335"/>
                <a:ext cx="1066800" cy="1333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61" name="AutoShape 13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5569265" y="5327335"/>
                <a:ext cx="1066800" cy="13331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sp>
            <p:nvSpPr>
              <p:cNvPr id="2063" name="Text Box 15"/>
              <p:cNvSpPr txBox="1">
                <a:spLocks noChangeArrowheads="1"/>
              </p:cNvSpPr>
              <p:nvPr/>
            </p:nvSpPr>
            <p:spPr bwMode="auto">
              <a:xfrm>
                <a:off x="3962400" y="5867400"/>
                <a:ext cx="1106464" cy="50068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Time </a:t>
                </a:r>
                <a:r>
                  <a:rPr kumimoji="0" lang="en-US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t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64" name="AutoShape 16"/>
              <p:cNvCxnSpPr>
                <a:cxnSpLocks noChangeShapeType="1"/>
              </p:cNvCxnSpPr>
              <p:nvPr/>
            </p:nvCxnSpPr>
            <p:spPr bwMode="auto">
              <a:xfrm>
                <a:off x="2514600" y="4724400"/>
                <a:ext cx="3622216" cy="15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2065" name="Text Box 17"/>
              <p:cNvSpPr txBox="1">
                <a:spLocks noChangeArrowheads="1"/>
              </p:cNvSpPr>
              <p:nvPr/>
            </p:nvSpPr>
            <p:spPr bwMode="auto">
              <a:xfrm>
                <a:off x="2895600" y="5105400"/>
                <a:ext cx="1106464" cy="500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rPr>
                  <a:t>T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rPr>
                  <a:t>0 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rPr>
                  <a:t>pulse</a:t>
                </a:r>
              </a:p>
            </p:txBody>
          </p:sp>
          <p:sp>
            <p:nvSpPr>
              <p:cNvPr id="2066" name="Text Box 18"/>
              <p:cNvSpPr txBox="1">
                <a:spLocks noChangeArrowheads="1"/>
              </p:cNvSpPr>
              <p:nvPr/>
            </p:nvSpPr>
            <p:spPr bwMode="auto">
              <a:xfrm>
                <a:off x="4800600" y="5105400"/>
                <a:ext cx="1487464" cy="641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Ideal return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pulse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4191000" y="4343400"/>
                <a:ext cx="1106464" cy="5006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lang="en-US" i="1" dirty="0" err="1" smtClean="0">
                    <a:latin typeface="Calibri" pitchFamily="34" charset="0"/>
                  </a:rPr>
                  <a:t>T</a:t>
                </a:r>
                <a:r>
                  <a:rPr lang="en-US" i="1" baseline="-25000" dirty="0" err="1" smtClean="0">
                    <a:latin typeface="Calibri" pitchFamily="34" charset="0"/>
                  </a:rPr>
                  <a:t>l</a:t>
                </a:r>
                <a:endParaRPr kumimoji="0" lang="en-US" b="0" i="1" u="none" strike="noStrike" cap="none" normalizeH="0" baseline="-2500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rot="16200000" flipV="1">
                <a:off x="2362200" y="5715000"/>
                <a:ext cx="762000" cy="3048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 Box 18"/>
              <p:cNvSpPr txBox="1">
                <a:spLocks noChangeArrowheads="1"/>
              </p:cNvSpPr>
              <p:nvPr/>
            </p:nvSpPr>
            <p:spPr bwMode="auto">
              <a:xfrm>
                <a:off x="1828800" y="6248400"/>
                <a:ext cx="2209800" cy="413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Leading edge of pulse</a:t>
                </a:r>
                <a:r>
                  <a:rPr kumimoji="0" lang="en-US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en-US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Final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2514600"/>
          </a:xfrm>
        </p:spPr>
        <p:txBody>
          <a:bodyPr>
            <a:normAutofit fontScale="92500"/>
          </a:bodyPr>
          <a:lstStyle/>
          <a:p>
            <a:r>
              <a:rPr lang="en-US" b="1" dirty="0" err="1" smtClean="0"/>
              <a:t>Geolocated</a:t>
            </a:r>
            <a:r>
              <a:rPr lang="en-US" b="1" dirty="0" smtClean="0"/>
              <a:t> point cloud </a:t>
            </a:r>
          </a:p>
          <a:p>
            <a:pPr lvl="1"/>
            <a:r>
              <a:rPr lang="en-US" dirty="0" smtClean="0"/>
              <a:t>Irregularly distributed </a:t>
            </a:r>
            <a:r>
              <a:rPr lang="en-US" i="1" dirty="0" err="1" smtClean="0"/>
              <a:t>x,y,z</a:t>
            </a:r>
            <a:r>
              <a:rPr lang="en-US" i="1" dirty="0" smtClean="0"/>
              <a:t> </a:t>
            </a:r>
            <a:r>
              <a:rPr lang="en-US" dirty="0" smtClean="0"/>
              <a:t>values in 3D space representing the location of reflection objects</a:t>
            </a:r>
          </a:p>
          <a:p>
            <a:r>
              <a:rPr lang="en-US" b="1" dirty="0" smtClean="0"/>
              <a:t>Intensity</a:t>
            </a:r>
          </a:p>
          <a:p>
            <a:pPr lvl="1"/>
            <a:r>
              <a:rPr lang="en-US" dirty="0" smtClean="0"/>
              <a:t>Relative measure of reflection energy (watts/m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>
              <a:buNone/>
            </a:pPr>
            <a:r>
              <a:rPr lang="en-US" sz="1900" dirty="0" smtClean="0"/>
              <a:t>	*Note: Varies by system, some do not record (e.g. photon-counting </a:t>
            </a:r>
            <a:r>
              <a:rPr lang="en-US" sz="1900" dirty="0" err="1" smtClean="0"/>
              <a:t>LiDAR</a:t>
            </a:r>
            <a:r>
              <a:rPr lang="en-US" sz="1900" dirty="0" smtClean="0"/>
              <a:t>)</a:t>
            </a:r>
          </a:p>
          <a:p>
            <a:pPr lvl="1"/>
            <a:endParaRPr lang="en-US" dirty="0" smtClean="0"/>
          </a:p>
          <a:p>
            <a:pPr lvl="1"/>
            <a:endParaRPr lang="en-US" i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52400" y="3886200"/>
            <a:ext cx="3127206" cy="2514600"/>
            <a:chOff x="152400" y="3886200"/>
            <a:chExt cx="3127206" cy="2514600"/>
          </a:xfrm>
        </p:grpSpPr>
        <p:graphicFrame>
          <p:nvGraphicFramePr>
            <p:cNvPr id="18" name="Object 2"/>
            <p:cNvGraphicFramePr>
              <a:graphicFrameLocks noChangeAspect="1"/>
            </p:cNvGraphicFramePr>
            <p:nvPr/>
          </p:nvGraphicFramePr>
          <p:xfrm>
            <a:off x="152400" y="3886200"/>
            <a:ext cx="3127206" cy="251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63" name="Document" r:id="rId4" imgW="2858040" imgH="2297880" progId="Word.Document.8">
                    <p:embed/>
                  </p:oleObj>
                </mc:Choice>
                <mc:Fallback>
                  <p:oleObj name="Document" r:id="rId4" imgW="2858040" imgH="2297880" progId="Word.Document.8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2400" y="3886200"/>
                          <a:ext cx="3127206" cy="251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914400" y="3886200"/>
              <a:ext cx="1905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Point Cloud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52800" y="3886200"/>
            <a:ext cx="3048000" cy="2503521"/>
            <a:chOff x="3352800" y="3886200"/>
            <a:chExt cx="3048000" cy="2503521"/>
          </a:xfrm>
        </p:grpSpPr>
        <p:graphicFrame>
          <p:nvGraphicFramePr>
            <p:cNvPr id="19" name="Object 3"/>
            <p:cNvGraphicFramePr>
              <a:graphicFrameLocks noChangeAspect="1"/>
            </p:cNvGraphicFramePr>
            <p:nvPr/>
          </p:nvGraphicFramePr>
          <p:xfrm>
            <a:off x="3352800" y="3886200"/>
            <a:ext cx="3048000" cy="2503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64" name="Document" r:id="rId7" imgW="2429640" imgH="1995480" progId="Word.Document.8">
                    <p:embed/>
                  </p:oleObj>
                </mc:Choice>
                <mc:Fallback>
                  <p:oleObj name="Document" r:id="rId7" imgW="2429640" imgH="1995480" progId="Word.Document.8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3886200"/>
                          <a:ext cx="3048000" cy="25035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886200" y="3886200"/>
              <a:ext cx="1905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Intensity Plot</a:t>
              </a:r>
            </a:p>
          </p:txBody>
        </p:sp>
      </p:grp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3886200"/>
            <a:ext cx="2514600" cy="254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781800" y="58674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Elevation =color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+mj-lt"/>
              </a:rPr>
              <a:t>Brightness = intensity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990600" y="2590800"/>
            <a:ext cx="7162800" cy="1143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200" b="1" dirty="0" smtClean="0">
                <a:solidFill>
                  <a:srgbClr val="000066"/>
                </a:solidFill>
                <a:cs typeface="Arial" pitchFamily="34" charset="0"/>
              </a:rPr>
              <a:t>Overview of Airborne Lidar Systems</a:t>
            </a:r>
            <a:endParaRPr lang="en-US" sz="4200" b="1" dirty="0" smtClean="0">
              <a:solidFill>
                <a:srgbClr val="00006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A50F885-7167-4F70-85FF-89465D059D8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3 Main Components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B1407E-90A2-4FC0-AE1F-EB0C912A1AF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105400" y="1143000"/>
            <a:ext cx="3581400" cy="357020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  <a:buFont typeface="Arial" charset="0"/>
              <a:buAutoNum type="arabicPeriod"/>
            </a:pPr>
            <a:r>
              <a:rPr lang="en-US" sz="2500" b="1" dirty="0" smtClean="0">
                <a:solidFill>
                  <a:schemeClr val="bg1"/>
                </a:solidFill>
                <a:latin typeface="+mj-lt"/>
              </a:rPr>
              <a:t>Laser ranging unit          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laser transmitter, scanner, receiver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457200" indent="-457200">
              <a:spcBef>
                <a:spcPct val="50000"/>
              </a:spcBef>
              <a:buFont typeface="Arial" charset="0"/>
              <a:buAutoNum type="arabicPeriod"/>
            </a:pPr>
            <a:r>
              <a:rPr lang="en-US" sz="2500" b="1" dirty="0" smtClean="0">
                <a:solidFill>
                  <a:schemeClr val="bg1"/>
                </a:solidFill>
                <a:latin typeface="+mj-lt"/>
              </a:rPr>
              <a:t>Position Orientation System (POS)                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GPS &amp; Inertial Measurement Unit (IMU)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457200" indent="-457200" algn="l">
              <a:spcBef>
                <a:spcPct val="50000"/>
              </a:spcBef>
              <a:buFont typeface="Arial" charset="0"/>
              <a:buAutoNum type="arabicPeriod"/>
            </a:pPr>
            <a:r>
              <a:rPr lang="en-US" sz="2500" b="1" dirty="0" smtClean="0">
                <a:solidFill>
                  <a:schemeClr val="bg1"/>
                </a:solidFill>
                <a:latin typeface="+mj-lt"/>
              </a:rPr>
              <a:t>Control and Data Acquisition Unit </a:t>
            </a:r>
            <a:endParaRPr lang="en-US" sz="25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t="1200"/>
          <a:stretch>
            <a:fillRect/>
          </a:stretch>
        </p:blipFill>
        <p:spPr bwMode="auto">
          <a:xfrm>
            <a:off x="5334000" y="4870460"/>
            <a:ext cx="3658743" cy="198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gps illustration with be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4495800" cy="38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181600" y="6096000"/>
            <a:ext cx="2057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Image from Claus Brenner 2006.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914400" y="3505200"/>
            <a:ext cx="990600" cy="914400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44196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Scanner Swath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5548</TotalTime>
  <Words>2147</Words>
  <Application>Microsoft Macintosh PowerPoint</Application>
  <PresentationFormat>On-screen Show (4:3)</PresentationFormat>
  <Paragraphs>470</Paragraphs>
  <Slides>64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Flow</vt:lpstr>
      <vt:lpstr>Document</vt:lpstr>
      <vt:lpstr>Image</vt:lpstr>
      <vt:lpstr>Airborne Topographic LiDAR Systems:    </vt:lpstr>
      <vt:lpstr>Outline</vt:lpstr>
      <vt:lpstr>Introduction</vt:lpstr>
      <vt:lpstr>History of LiDAR Mapping</vt:lpstr>
      <vt:lpstr>Basic Principle</vt:lpstr>
      <vt:lpstr>PowerPoint Presentation</vt:lpstr>
      <vt:lpstr>LiDAR Final Outputs</vt:lpstr>
      <vt:lpstr>Overview of Airborne Lidar Systems</vt:lpstr>
      <vt:lpstr>3 Main Components</vt:lpstr>
      <vt:lpstr>Scanning Mechanisms</vt:lpstr>
      <vt:lpstr>Prism Scanning</vt:lpstr>
      <vt:lpstr>LiDAR System Classification</vt:lpstr>
      <vt:lpstr>Topographic vs Bathymetric</vt:lpstr>
      <vt:lpstr>Spectral Reflectance of Various Target Types</vt:lpstr>
      <vt:lpstr>PowerPoint Presentation</vt:lpstr>
      <vt:lpstr>Ranging Methods</vt:lpstr>
      <vt:lpstr>Discrete Return Detection</vt:lpstr>
      <vt:lpstr>PowerPoint Presentation</vt:lpstr>
      <vt:lpstr>PowerPoint Presentation</vt:lpstr>
      <vt:lpstr>Waveform Return Detection</vt:lpstr>
      <vt:lpstr>PowerPoint Presentation</vt:lpstr>
      <vt:lpstr>Small footprint vs large footprint</vt:lpstr>
      <vt:lpstr>Footprint  size on surface impacts positional accuracy.  Depends on Flying Height (h) and Beam Divergence ϒ</vt:lpstr>
      <vt:lpstr>Data Generation</vt:lpstr>
      <vt:lpstr>How do we get a point cloud?</vt:lpstr>
      <vt:lpstr>Example Processing Workflow</vt:lpstr>
      <vt:lpstr>Calibration: Strip Adjustment</vt:lpstr>
      <vt:lpstr>Example Survey Parameters</vt:lpstr>
      <vt:lpstr>Examples of Lidar-Derived Products</vt:lpstr>
      <vt:lpstr>Ground Point Filtering</vt:lpstr>
      <vt:lpstr>PowerPoint Presentation</vt:lpstr>
      <vt:lpstr>Example: TIN Densification Filter </vt:lpstr>
      <vt:lpstr>PowerPoint Presentation</vt:lpstr>
      <vt:lpstr>Filter Performance</vt:lpstr>
      <vt:lpstr>Difficult Ground Features for Lidar Filtering</vt:lpstr>
      <vt:lpstr>PowerPoint Presentation</vt:lpstr>
      <vt:lpstr>A bit more on lidar intensity</vt:lpstr>
      <vt:lpstr>What use is intensity? </vt:lpstr>
      <vt:lpstr>Intensity-based segmentation of Buildings and Trees</vt:lpstr>
      <vt:lpstr>Segmentation Example (cont’d)</vt:lpstr>
      <vt:lpstr>Data Artifacts &amp; Error Sources</vt:lpstr>
      <vt:lpstr>Data Density</vt:lpstr>
      <vt:lpstr>Data Dropouts</vt:lpstr>
      <vt:lpstr>Multipathing</vt:lpstr>
      <vt:lpstr>Example of Corduroy Artifacts</vt:lpstr>
      <vt:lpstr>PowerPoint Presentation</vt:lpstr>
      <vt:lpstr>Swath Offset in DEM</vt:lpstr>
      <vt:lpstr>Range Walk (issue with discrete return systems)</vt:lpstr>
      <vt:lpstr>LiDAR Error Budget  </vt:lpstr>
      <vt:lpstr>PowerPoint Presentation</vt:lpstr>
      <vt:lpstr>Comparisons of LiDAR to other measurement techniques *</vt:lpstr>
      <vt:lpstr>System Examples</vt:lpstr>
      <vt:lpstr>Optech ALTM Gemini  - near-IR (1064 nm) laser  - up to 167 kHz pulse repetition frequency - Discrete return: up to 4 per pulse  Max flying height of ~4500 m above ground at lowest pulse repetition frequency</vt:lpstr>
      <vt:lpstr>PowerPoint Presentation</vt:lpstr>
      <vt:lpstr>SHOALS-3000 Bathymetric Lidar  </vt:lpstr>
      <vt:lpstr>PowerPoint Presentation</vt:lpstr>
      <vt:lpstr>NASA/USGS EAARL  </vt:lpstr>
      <vt:lpstr>PowerPoint Presentation</vt:lpstr>
      <vt:lpstr>PowerPoint Presentation</vt:lpstr>
      <vt:lpstr>Coastal Area Tactical-mapping System (CATS)</vt:lpstr>
      <vt:lpstr>CATS Multi-Channel</vt:lpstr>
      <vt:lpstr>CATS water penetration test</vt:lpstr>
      <vt:lpstr>Thank you!</vt:lpstr>
      <vt:lpstr>Gaussian Shaped Laser Pulse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S</dc:creator>
  <cp:lastModifiedBy>Helena Mitasova User</cp:lastModifiedBy>
  <cp:revision>668</cp:revision>
  <dcterms:created xsi:type="dcterms:W3CDTF">2010-03-13T21:46:20Z</dcterms:created>
  <dcterms:modified xsi:type="dcterms:W3CDTF">2012-02-14T23:02:47Z</dcterms:modified>
</cp:coreProperties>
</file>