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</p:sldMasterIdLst>
  <p:notesMasterIdLst>
    <p:notesMasterId r:id="rId36"/>
  </p:notesMasterIdLst>
  <p:handoutMasterIdLst>
    <p:handoutMasterId r:id="rId37"/>
  </p:handoutMasterIdLst>
  <p:sldIdLst>
    <p:sldId id="256" r:id="rId17"/>
    <p:sldId id="349" r:id="rId18"/>
    <p:sldId id="314" r:id="rId19"/>
    <p:sldId id="340" r:id="rId20"/>
    <p:sldId id="351" r:id="rId21"/>
    <p:sldId id="338" r:id="rId22"/>
    <p:sldId id="342" r:id="rId23"/>
    <p:sldId id="352" r:id="rId24"/>
    <p:sldId id="357" r:id="rId25"/>
    <p:sldId id="350" r:id="rId26"/>
    <p:sldId id="356" r:id="rId27"/>
    <p:sldId id="355" r:id="rId28"/>
    <p:sldId id="354" r:id="rId29"/>
    <p:sldId id="345" r:id="rId30"/>
    <p:sldId id="347" r:id="rId31"/>
    <p:sldId id="353" r:id="rId32"/>
    <p:sldId id="359" r:id="rId33"/>
    <p:sldId id="360" r:id="rId34"/>
    <p:sldId id="361" r:id="rId35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72400"/>
    <a:srgbClr val="19FF0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453" autoAdjust="0"/>
  </p:normalViewPr>
  <p:slideViewPr>
    <p:cSldViewPr>
      <p:cViewPr>
        <p:scale>
          <a:sx n="116" d="100"/>
          <a:sy n="116" d="100"/>
        </p:scale>
        <p:origin x="-1344" y="-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slide" Target="slides/slide16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7.xml"/><Relationship Id="rId34" Type="http://schemas.openxmlformats.org/officeDocument/2006/relationships/slide" Target="slides/slide18.xml"/><Relationship Id="rId35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9DD79-63C2-EF4B-B91C-223BD799D4A7}" type="datetimeFigureOut">
              <a:rPr lang="en-US" smtClean="0"/>
              <a:t>12/1/12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073AB-77D8-8348-98B2-3A827C420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84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3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4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5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6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7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8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2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3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4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5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6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7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8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9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0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2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3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4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5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6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7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8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9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0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1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2" name="Text Box 40"/>
          <p:cNvSpPr txBox="1">
            <a:spLocks noChangeArrowheads="1"/>
          </p:cNvSpPr>
          <p:nvPr/>
        </p:nvSpPr>
        <p:spPr bwMode="auto">
          <a:xfrm>
            <a:off x="0" y="0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3" name="Text Box 41"/>
          <p:cNvSpPr txBox="1">
            <a:spLocks noChangeArrowheads="1"/>
          </p:cNvSpPr>
          <p:nvPr/>
        </p:nvSpPr>
        <p:spPr bwMode="auto">
          <a:xfrm>
            <a:off x="3886200" y="0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4" name="Rectangle 4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10088" cy="336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75" name="Rectangle 43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4967288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18476" name="Text Box 44"/>
          <p:cNvSpPr txBox="1">
            <a:spLocks noChangeArrowheads="1"/>
          </p:cNvSpPr>
          <p:nvPr/>
        </p:nvSpPr>
        <p:spPr bwMode="auto">
          <a:xfrm>
            <a:off x="0" y="8678863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7" name="Rectangle 45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09888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>
              <a:defRPr/>
            </a:pPr>
            <a:fld id="{F815DD5C-4946-5C48-BCF0-E9708121CB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720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5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2D5068AE-ABC0-BE48-9893-41E06D3386C5}" type="slidenum">
              <a:rPr lang="en-GB"/>
              <a:pPr>
                <a:defRPr/>
              </a:pPr>
              <a:t>1</a:t>
            </a:fld>
            <a:endParaRPr lang="en-GB"/>
          </a:p>
        </p:txBody>
      </p:sp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86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7112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7000"/>
              </a:lnSpc>
              <a:spcBef>
                <a:spcPts val="1600"/>
              </a:spcBef>
              <a:buClrTx/>
              <a:buFontTx/>
              <a:buNone/>
              <a:defRPr/>
            </a:pPr>
            <a:endParaRPr lang="en-GB" sz="16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5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F290670-D0A8-AA4A-B59F-5CFD115B9D7C}" type="slidenum">
              <a:rPr lang="en-GB"/>
              <a:pPr>
                <a:defRPr/>
              </a:pPr>
              <a:t>10</a:t>
            </a:fld>
            <a:endParaRPr lang="en-GB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337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hangingPunct="0">
              <a:buSzPct val="100000"/>
              <a:defRPr/>
            </a:pPr>
            <a:fld id="{4842C7DC-ABB0-5240-922B-9443D3739FF1}" type="slidenum">
              <a:rPr lang="en-GB" sz="1200" smtClean="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hangingPunct="0">
                <a:buSzPct val="100000"/>
                <a:defRPr/>
              </a:pPr>
              <a:t>10</a:t>
            </a:fld>
            <a:endParaRPr lang="en-GB" sz="1200" smtClean="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0" hangingPunct="0">
              <a:lnSpc>
                <a:spcPct val="93000"/>
              </a:lnSpc>
              <a:buSzPct val="100000"/>
              <a:defRPr/>
            </a:pPr>
            <a:fld id="{5C407144-0B1A-CD4F-81F8-85DAD03AD8EC}" type="slidenum">
              <a:rPr lang="en-GB" sz="1200" smtClean="0">
                <a:solidFill>
                  <a:srgbClr val="000000"/>
                </a:solidFill>
              </a:rPr>
              <a:pPr algn="r" eaLnBrk="0" hangingPunct="0">
                <a:lnSpc>
                  <a:spcPct val="93000"/>
                </a:lnSpc>
                <a:buSzPct val="100000"/>
                <a:defRPr/>
              </a:pPr>
              <a:t>10</a:t>
            </a:fld>
            <a:endParaRPr lang="en-GB" sz="1200" smtClean="0">
              <a:solidFill>
                <a:srgbClr val="000000"/>
              </a:solidFill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008063" y="623888"/>
            <a:ext cx="4033837" cy="3117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54276" name="Text Box 4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0050" cy="41068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sz="1100" smtClean="0">
                <a:cs typeface="Arial Unicode MS" charset="0"/>
              </a:rPr>
              <a:t>I need to find a more attractive area to show this - it can be skipped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5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F290670-D0A8-AA4A-B59F-5CFD115B9D7C}" type="slidenum">
              <a:rPr lang="en-GB"/>
              <a:pPr>
                <a:defRPr/>
              </a:pPr>
              <a:t>11</a:t>
            </a:fld>
            <a:endParaRPr lang="en-GB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337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hangingPunct="0">
              <a:buSzPct val="100000"/>
              <a:defRPr/>
            </a:pPr>
            <a:fld id="{4842C7DC-ABB0-5240-922B-9443D3739FF1}" type="slidenum">
              <a:rPr lang="en-GB" sz="1200" smtClean="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hangingPunct="0">
                <a:buSzPct val="100000"/>
                <a:defRPr/>
              </a:pPr>
              <a:t>11</a:t>
            </a:fld>
            <a:endParaRPr lang="en-GB" sz="1200" smtClean="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0" hangingPunct="0">
              <a:lnSpc>
                <a:spcPct val="93000"/>
              </a:lnSpc>
              <a:buSzPct val="100000"/>
              <a:defRPr/>
            </a:pPr>
            <a:fld id="{5C407144-0B1A-CD4F-81F8-85DAD03AD8EC}" type="slidenum">
              <a:rPr lang="en-GB" sz="1200" smtClean="0">
                <a:solidFill>
                  <a:srgbClr val="000000"/>
                </a:solidFill>
              </a:rPr>
              <a:pPr algn="r" eaLnBrk="0" hangingPunct="0">
                <a:lnSpc>
                  <a:spcPct val="93000"/>
                </a:lnSpc>
                <a:buSzPct val="100000"/>
                <a:defRPr/>
              </a:pPr>
              <a:t>11</a:t>
            </a:fld>
            <a:endParaRPr lang="en-GB" sz="1200" smtClean="0">
              <a:solidFill>
                <a:srgbClr val="000000"/>
              </a:solidFill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008063" y="623888"/>
            <a:ext cx="4033837" cy="3117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54276" name="Text Box 4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0050" cy="41068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sz="1100" smtClean="0">
                <a:cs typeface="Arial Unicode MS" charset="0"/>
              </a:rPr>
              <a:t>I need to find a more attractive area to show this - it can be skipped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685800"/>
            <a:ext cx="4491038" cy="3367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cite work by others here! Add figure for all features – crests, peaks, shorelines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815DD5C-4946-5C48-BCF0-E9708121CB07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716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9BA378-9290-E342-B2AC-70A8792F21AA}" type="slidenum">
              <a:rPr lang="en-GB" smtClean="0"/>
              <a:pPr>
                <a:defRPr/>
              </a:pPr>
              <a:t>3</a:t>
            </a:fld>
            <a:endParaRPr lang="en-GB" smtClean="0"/>
          </a:p>
        </p:txBody>
      </p:sp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-1751013" y="-4164013"/>
            <a:ext cx="17221201" cy="133080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>
              <a:defRPr/>
            </a:pPr>
            <a:endParaRPr lang="en-US"/>
          </a:p>
        </p:txBody>
      </p:sp>
      <p:sp>
        <p:nvSpPr>
          <p:cNvPr id="3584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1813"/>
            <a:ext cx="5478463" cy="41084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685800"/>
            <a:ext cx="4491038" cy="3367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RTKGPS</a:t>
            </a:r>
            <a:r>
              <a:rPr lang="en-US" baseline="0" dirty="0" smtClean="0"/>
              <a:t> and benchmarks accuracy numbers</a:t>
            </a:r>
          </a:p>
          <a:p>
            <a:r>
              <a:rPr lang="en-US" baseline="0" dirty="0" smtClean="0"/>
              <a:t>Benchmarks: every 100m along centerline</a:t>
            </a:r>
          </a:p>
          <a:p>
            <a:r>
              <a:rPr lang="en-US" baseline="0" dirty="0" smtClean="0"/>
              <a:t>RTKGPS – RMSE less than 5cm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815DD5C-4946-5C48-BCF0-E9708121CB07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712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685800"/>
            <a:ext cx="4491038" cy="3367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Road </a:t>
            </a:r>
            <a:r>
              <a:rPr lang="en-US" dirty="0" err="1" smtClean="0"/>
              <a:t>lidar</a:t>
            </a:r>
            <a:r>
              <a:rPr lang="en-US" dirty="0" smtClean="0"/>
              <a:t> 15cm profiles, sub 1cm along profile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815DD5C-4946-5C48-BCF0-E9708121CB07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205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685800"/>
            <a:ext cx="4491038" cy="3367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cite work by others here! Add figure for all features – crests, peaks, shorelines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815DD5C-4946-5C48-BCF0-E9708121CB07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716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9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8A9905FD-04AF-4C4A-9137-9BA15E0141C2}" type="slidenum">
              <a:rPr lang="en-GB" sz="1200">
                <a:latin typeface="Calibri" charset="0"/>
              </a:rPr>
              <a:pPr eaLnBrk="1" hangingPunct="1">
                <a:defRPr/>
              </a:pPr>
              <a:t>7</a:t>
            </a:fld>
            <a:endParaRPr lang="en-GB" sz="1200">
              <a:latin typeface="Calibri" charset="0"/>
            </a:endParaRPr>
          </a:p>
        </p:txBody>
      </p:sp>
      <p:sp>
        <p:nvSpPr>
          <p:cNvPr id="24166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337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A2448E8-8AF2-AD48-A9E5-E29D644E33C5}" type="slidenum">
              <a:rPr lang="en-GB" sz="1200">
                <a:solidFill>
                  <a:srgbClr val="000000"/>
                </a:solidFill>
                <a:latin typeface="Times New Roman" charset="0"/>
              </a:rPr>
              <a:pPr algn="r" eaLnBrk="1" hangingPunct="1"/>
              <a:t>7</a:t>
            </a:fld>
            <a:endParaRPr lang="en-GB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41668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0E4D491-7927-1041-BA71-99887BB3B178}" type="slidenum">
              <a:rPr lang="en-GB" sz="1200">
                <a:solidFill>
                  <a:srgbClr val="000000"/>
                </a:solidFill>
                <a:latin typeface="Calibri" charset="0"/>
              </a:rPr>
              <a:pPr algn="r" eaLnBrk="1" hangingPunct="1"/>
              <a:t>7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41669" name="Text Box 3"/>
          <p:cNvSpPr txBox="1">
            <a:spLocks noChangeArrowheads="1"/>
          </p:cNvSpPr>
          <p:nvPr/>
        </p:nvSpPr>
        <p:spPr bwMode="auto">
          <a:xfrm>
            <a:off x="1008063" y="623888"/>
            <a:ext cx="4033837" cy="3117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19462" name="Text Box 4"/>
          <p:cNvSpPr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0050" cy="4106862"/>
          </a:xfrm>
        </p:spPr>
        <p:txBody>
          <a:bodyPr anchor="ctr"/>
          <a:lstStyle/>
          <a:p>
            <a:pPr eaLnBrk="1" hangingPunct="1">
              <a:spcBef>
                <a:spcPct val="0"/>
              </a:spcBef>
              <a:defRPr/>
            </a:pPr>
            <a:r>
              <a:rPr lang="en-US" sz="1100" dirty="0">
                <a:latin typeface="Calibri" charset="0"/>
              </a:rPr>
              <a:t>Figure 3: </a:t>
            </a:r>
            <a:r>
              <a:rPr lang="en-US" dirty="0">
                <a:latin typeface="Calibri" charset="0"/>
              </a:rPr>
              <a:t>Representation of terrain evolution using </a:t>
            </a:r>
            <a:r>
              <a:rPr lang="en-US" dirty="0" err="1">
                <a:latin typeface="Calibri" charset="0"/>
              </a:rPr>
              <a:t>trivariate</a:t>
            </a:r>
            <a:r>
              <a:rPr lang="en-US" dirty="0">
                <a:latin typeface="Calibri" charset="0"/>
              </a:rPr>
              <a:t> space-time function: merged time series of point clouds is interpolated into space-time voxel model (Mitasova et al., 2011).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dirty="0">
                <a:latin typeface="Calibri" charset="0"/>
              </a:rPr>
              <a:t>*Reviewer asks for a more thorough explanation of how 3D information fits into the 4d cube (3D shape)? The reviewer seems confused here as it is not a 4D cube but a 3D cube for elevation values at space time. Perhaps this figure can be modified to show that at a specific time </a:t>
            </a:r>
            <a:r>
              <a:rPr lang="en-US" dirty="0" err="1">
                <a:latin typeface="Calibri" charset="0"/>
              </a:rPr>
              <a:t>constat</a:t>
            </a:r>
            <a:r>
              <a:rPr lang="en-US" dirty="0">
                <a:latin typeface="Calibri" charset="0"/>
              </a:rPr>
              <a:t> for a </a:t>
            </a:r>
            <a:r>
              <a:rPr lang="en-US" dirty="0" err="1">
                <a:latin typeface="Calibri" charset="0"/>
              </a:rPr>
              <a:t>lidar</a:t>
            </a:r>
            <a:r>
              <a:rPr lang="en-US" dirty="0">
                <a:latin typeface="Calibri" charset="0"/>
              </a:rPr>
              <a:t>-survey you get back out your DEM for that survey. Note also this figure was used in your </a:t>
            </a:r>
            <a:r>
              <a:rPr lang="en-US" dirty="0" err="1">
                <a:latin typeface="Calibri" charset="0"/>
              </a:rPr>
              <a:t>geomorph</a:t>
            </a:r>
            <a:r>
              <a:rPr lang="en-US" dirty="0">
                <a:latin typeface="Calibri" charset="0"/>
              </a:rPr>
              <a:t> paper.</a:t>
            </a:r>
            <a:endParaRPr lang="en-US" sz="11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5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F290670-D0A8-AA4A-B59F-5CFD115B9D7C}" type="slidenum">
              <a:rPr lang="en-GB"/>
              <a:pPr>
                <a:defRPr/>
              </a:pPr>
              <a:t>8</a:t>
            </a:fld>
            <a:endParaRPr lang="en-GB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337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hangingPunct="0">
              <a:buSzPct val="100000"/>
              <a:defRPr/>
            </a:pPr>
            <a:fld id="{4842C7DC-ABB0-5240-922B-9443D3739FF1}" type="slidenum">
              <a:rPr lang="en-GB" sz="1200" smtClean="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hangingPunct="0">
                <a:buSzPct val="100000"/>
                <a:defRPr/>
              </a:pPr>
              <a:t>8</a:t>
            </a:fld>
            <a:endParaRPr lang="en-GB" sz="1200" smtClean="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0" hangingPunct="0">
              <a:lnSpc>
                <a:spcPct val="93000"/>
              </a:lnSpc>
              <a:buSzPct val="100000"/>
              <a:defRPr/>
            </a:pPr>
            <a:fld id="{5C407144-0B1A-CD4F-81F8-85DAD03AD8EC}" type="slidenum">
              <a:rPr lang="en-GB" sz="1200" smtClean="0">
                <a:solidFill>
                  <a:srgbClr val="000000"/>
                </a:solidFill>
              </a:rPr>
              <a:pPr algn="r" eaLnBrk="0" hangingPunct="0">
                <a:lnSpc>
                  <a:spcPct val="93000"/>
                </a:lnSpc>
                <a:buSzPct val="100000"/>
                <a:defRPr/>
              </a:pPr>
              <a:t>8</a:t>
            </a:fld>
            <a:endParaRPr lang="en-GB" sz="1200" smtClean="0">
              <a:solidFill>
                <a:srgbClr val="000000"/>
              </a:solidFill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008063" y="623888"/>
            <a:ext cx="4033837" cy="3117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54276" name="Text Box 4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0050" cy="41068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  <a:defRPr/>
            </a:pPr>
            <a:endParaRPr lang="en-US" sz="1100" dirty="0" smtClean="0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5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F290670-D0A8-AA4A-B59F-5CFD115B9D7C}" type="slidenum">
              <a:rPr lang="en-GB"/>
              <a:pPr>
                <a:defRPr/>
              </a:pPr>
              <a:t>9</a:t>
            </a:fld>
            <a:endParaRPr lang="en-GB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337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hangingPunct="0">
              <a:buSzPct val="100000"/>
              <a:defRPr/>
            </a:pPr>
            <a:fld id="{4842C7DC-ABB0-5240-922B-9443D3739FF1}" type="slidenum">
              <a:rPr lang="en-GB" sz="1200" smtClean="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hangingPunct="0">
                <a:buSzPct val="100000"/>
                <a:defRPr/>
              </a:pPr>
              <a:t>9</a:t>
            </a:fld>
            <a:endParaRPr lang="en-GB" sz="1200" smtClean="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0" hangingPunct="0">
              <a:lnSpc>
                <a:spcPct val="93000"/>
              </a:lnSpc>
              <a:buSzPct val="100000"/>
              <a:defRPr/>
            </a:pPr>
            <a:fld id="{5C407144-0B1A-CD4F-81F8-85DAD03AD8EC}" type="slidenum">
              <a:rPr lang="en-GB" sz="1200" smtClean="0">
                <a:solidFill>
                  <a:srgbClr val="000000"/>
                </a:solidFill>
              </a:rPr>
              <a:pPr algn="r" eaLnBrk="0" hangingPunct="0">
                <a:lnSpc>
                  <a:spcPct val="93000"/>
                </a:lnSpc>
                <a:buSzPct val="100000"/>
                <a:defRPr/>
              </a:pPr>
              <a:t>9</a:t>
            </a:fld>
            <a:endParaRPr lang="en-GB" sz="1200" smtClean="0">
              <a:solidFill>
                <a:srgbClr val="000000"/>
              </a:solidFill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008063" y="623888"/>
            <a:ext cx="4033837" cy="3117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54276" name="Text Box 4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0050" cy="41068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sz="1100" smtClean="0">
                <a:cs typeface="Arial Unicode MS" charset="0"/>
              </a:rPr>
              <a:t>I need to find a more attractive area to show this - it can be skipped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67E30-3A8D-984D-BC3B-01B71A291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52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B90CF-A3B8-934B-AB9A-17040492B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468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A8349-4E9C-8C40-BD75-09FD58DCE4FC}" type="slidenum">
              <a:rPr lang="en-US"/>
              <a:pPr>
                <a:defRPr/>
              </a:pPr>
              <a:t>‹#›</a:t>
            </a:fld>
            <a:fld id="{EDB33AA1-D9DF-9D42-87AB-671C8E798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641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C1C9B-37E3-7A46-AC87-9AC58125007A}" type="slidenum">
              <a:rPr lang="en-US"/>
              <a:pPr>
                <a:defRPr/>
              </a:pPr>
              <a:t>‹#›</a:t>
            </a:fld>
            <a:fld id="{CEA17FC9-E47E-1948-A4E5-B77ECDD73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0232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D8715-42AB-E544-8278-958279F44C36}" type="slidenum">
              <a:rPr lang="en-US"/>
              <a:pPr>
                <a:defRPr/>
              </a:pPr>
              <a:t>‹#›</a:t>
            </a:fld>
            <a:fld id="{93BBF0E8-5708-C74D-B919-2B199C1F9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378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6AEFC-C09B-0D44-9CF4-86149DA241A5}" type="slidenum">
              <a:rPr lang="en-US"/>
              <a:pPr>
                <a:defRPr/>
              </a:pPr>
              <a:t>‹#›</a:t>
            </a:fld>
            <a:fld id="{FC4A9A1E-2032-0744-860E-292F6DF5B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55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2EC18-A017-A941-9FB7-164EF6A2A585}" type="slidenum">
              <a:rPr lang="en-US"/>
              <a:pPr>
                <a:defRPr/>
              </a:pPr>
              <a:t>‹#›</a:t>
            </a:fld>
            <a:fld id="{CB62375B-408E-1147-9E68-8CAD87333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667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7C1C2-DECA-7240-B871-79E466B53D17}" type="slidenum">
              <a:rPr lang="en-US"/>
              <a:pPr>
                <a:defRPr/>
              </a:pPr>
              <a:t>‹#›</a:t>
            </a:fld>
            <a:fld id="{3FC2C28E-F9F8-CC47-96FE-742C42FF9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518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D7294-0DD0-A44C-BC33-420BB9E8D576}" type="slidenum">
              <a:rPr lang="en-US"/>
              <a:pPr>
                <a:defRPr/>
              </a:pPr>
              <a:t>‹#›</a:t>
            </a:fld>
            <a:fld id="{79159635-B6DC-5247-B230-740CADEA8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819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922F8-A53B-C141-B0B1-BE057B972D8F}" type="slidenum">
              <a:rPr lang="en-US"/>
              <a:pPr>
                <a:defRPr/>
              </a:pPr>
              <a:t>‹#›</a:t>
            </a:fld>
            <a:fld id="{C7A7445B-7FC7-0840-9874-B9D7C7063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261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5691A-F8AB-8F4C-B663-319BB50BB714}" type="slidenum">
              <a:rPr lang="en-US"/>
              <a:pPr>
                <a:defRPr/>
              </a:pPr>
              <a:t>‹#›</a:t>
            </a:fld>
            <a:fld id="{DB0FABAF-741F-6944-B62C-0824DC219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254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EDFEE-774A-8B43-BDB9-4DC10CA1A46F}" type="slidenum">
              <a:rPr lang="en-US"/>
              <a:pPr>
                <a:defRPr/>
              </a:pPr>
              <a:t>‹#›</a:t>
            </a:fld>
            <a:fld id="{BB105F03-6F7E-7C44-818E-FD289602CC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75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9063" y="463550"/>
            <a:ext cx="1927225" cy="5570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30863" cy="5570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1C7E0-8C77-B146-A92E-79E34DCB2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722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DDFFB-A7D4-254D-814D-0A6A2949AAFE}" type="slidenum">
              <a:rPr lang="en-US"/>
              <a:pPr>
                <a:defRPr/>
              </a:pPr>
              <a:t>‹#›</a:t>
            </a:fld>
            <a:fld id="{0DA13C6E-14C0-F747-8D81-FB5D52F63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622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0FEA8-434B-4C4D-B9DB-D5B32BE1DD6E}" type="slidenum">
              <a:rPr lang="en-US"/>
              <a:pPr>
                <a:defRPr/>
              </a:pPr>
              <a:t>‹#›</a:t>
            </a:fld>
            <a:fld id="{9BE6B7F7-5DBA-1045-8980-006FC5365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866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114F0-5716-7341-B019-FB92C4919C8D}" type="slidenum">
              <a:rPr lang="en-US"/>
              <a:pPr>
                <a:defRPr/>
              </a:pPr>
              <a:t>‹#›</a:t>
            </a:fld>
            <a:fld id="{2D025AB2-93A9-0343-9A69-4690B3AA8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622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8ED7F-D762-0143-A132-C4C1504C3749}" type="slidenum">
              <a:rPr lang="en-US"/>
              <a:pPr>
                <a:defRPr/>
              </a:pPr>
              <a:t>‹#›</a:t>
            </a:fld>
            <a:fld id="{233DCC6B-7685-A442-9067-ADF16585C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352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0EAD-C972-644C-A25A-C7B1C62C6DB1}" type="slidenum">
              <a:rPr lang="en-US"/>
              <a:pPr>
                <a:defRPr/>
              </a:pPr>
              <a:t>‹#›</a:t>
            </a:fld>
            <a:fld id="{919A7543-CFB7-F449-98FA-474F6BB40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162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F1B01-393D-1C47-9917-5E907012F956}" type="slidenum">
              <a:rPr lang="en-US"/>
              <a:pPr>
                <a:defRPr/>
              </a:pPr>
              <a:t>‹#›</a:t>
            </a:fld>
            <a:fld id="{4BE6F6C6-F96D-7F4C-833C-7E0D603BD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8574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56295-84DC-AA45-81A5-4843F637E394}" type="slidenum">
              <a:rPr lang="en-US"/>
              <a:pPr>
                <a:defRPr/>
              </a:pPr>
              <a:t>‹#›</a:t>
            </a:fld>
            <a:fld id="{A5883DFA-893E-2040-BD7B-BD1B4945E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002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33706-DD82-A649-BDFC-FE1B2DDC5800}" type="slidenum">
              <a:rPr lang="en-US"/>
              <a:pPr>
                <a:defRPr/>
              </a:pPr>
              <a:t>‹#›</a:t>
            </a:fld>
            <a:fld id="{B12F1DD0-6313-CF4B-A0F1-062FB6961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585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1C339-96DE-3341-ACE4-EBDA6C507AE2}" type="slidenum">
              <a:rPr lang="en-US"/>
              <a:pPr>
                <a:defRPr/>
              </a:pPr>
              <a:t>‹#›</a:t>
            </a:fld>
            <a:fld id="{2C4EAA77-7CBD-244C-9C6D-7439E491F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880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02FF8-8417-5149-86C7-D1FA3EC83354}" type="slidenum">
              <a:rPr lang="en-US"/>
              <a:pPr>
                <a:defRPr/>
              </a:pPr>
              <a:t>‹#›</a:t>
            </a:fld>
            <a:fld id="{0BFA8814-C2C0-684F-8E1E-F764CA8FB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31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0D2BF-B384-CB45-A60B-E2907B309302}" type="slidenum">
              <a:rPr lang="en-US"/>
              <a:pPr>
                <a:defRPr/>
              </a:pPr>
              <a:t>‹#›</a:t>
            </a:fld>
            <a:fld id="{4739EC8A-6256-8D48-B1CB-480F8383C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694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54288-A49D-F04C-B3D2-43B437808E08}" type="slidenum">
              <a:rPr lang="en-US"/>
              <a:pPr>
                <a:defRPr/>
              </a:pPr>
              <a:t>‹#›</a:t>
            </a:fld>
            <a:fld id="{F4CFFA9A-DFAA-E449-81F4-92A550BD2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521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BC40-0B0C-F445-8B57-539EE77921F6}" type="slidenum">
              <a:rPr lang="en-US"/>
              <a:pPr>
                <a:defRPr/>
              </a:pPr>
              <a:t>‹#›</a:t>
            </a:fld>
            <a:fld id="{6E8E31A9-9CB3-964D-A8F0-A274B51EE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702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C19B4-91E9-5540-93C6-1D9695817211}" type="slidenum">
              <a:rPr lang="en-US"/>
              <a:pPr>
                <a:defRPr/>
              </a:pPr>
              <a:t>‹#›</a:t>
            </a:fld>
            <a:fld id="{985EB6B4-6BD3-BC40-BE4D-924FB8698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895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8EE3E-E6D2-284B-BFF9-2B672BBD71D3}" type="slidenum">
              <a:rPr lang="en-US"/>
              <a:pPr>
                <a:defRPr/>
              </a:pPr>
              <a:t>‹#›</a:t>
            </a:fld>
            <a:fld id="{13C79A1B-9BAE-A14F-96E4-09C475ABF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015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14C0D-1805-5245-8AE4-961DEE01840E}" type="slidenum">
              <a:rPr lang="en-US"/>
              <a:pPr>
                <a:defRPr/>
              </a:pPr>
              <a:t>‹#›</a:t>
            </a:fld>
            <a:fld id="{2112A3D5-0600-D34F-B1DF-E5F551A567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08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D7E75-B311-0443-92F8-07FDB1E408CD}" type="slidenum">
              <a:rPr lang="en-US"/>
              <a:pPr>
                <a:defRPr/>
              </a:pPr>
              <a:t>‹#›</a:t>
            </a:fld>
            <a:fld id="{2A9C4512-84A8-B942-9EFF-ABC0B2319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721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47E2C-93A6-244A-B989-03D404FC5FA9}" type="slidenum">
              <a:rPr lang="en-US"/>
              <a:pPr>
                <a:defRPr/>
              </a:pPr>
              <a:t>‹#›</a:t>
            </a:fld>
            <a:fld id="{47FCF0A0-1E94-9241-A0A6-B339C6E68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411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34A7E-72AD-E943-8D3E-6563D8563EBC}" type="slidenum">
              <a:rPr lang="en-US"/>
              <a:pPr>
                <a:defRPr/>
              </a:pPr>
              <a:t>‹#›</a:t>
            </a:fld>
            <a:fld id="{3F5F0EB8-C77B-FA4E-8E18-90B856F0A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753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0CAC3-7D9E-A94E-82C9-0DFDDA41EB81}" type="slidenum">
              <a:rPr lang="en-US"/>
              <a:pPr>
                <a:defRPr/>
              </a:pPr>
              <a:t>‹#›</a:t>
            </a:fld>
            <a:fld id="{93FC0411-BF2F-D84D-A8B4-0DE5BB497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870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348EC-E66E-8740-993E-1FF38A5C7151}" type="slidenum">
              <a:rPr lang="en-US"/>
              <a:pPr>
                <a:defRPr/>
              </a:pPr>
              <a:t>‹#›</a:t>
            </a:fld>
            <a:fld id="{1E8CFDEF-2CD7-5946-A131-88CE41FB4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94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75293-D06A-2F45-A00B-1F4895224426}" type="slidenum">
              <a:rPr lang="en-US"/>
              <a:pPr>
                <a:defRPr/>
              </a:pPr>
              <a:t>‹#›</a:t>
            </a:fld>
            <a:fld id="{51A0E206-F84E-0C41-B0B2-1F9429898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6066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79996-7CED-B449-BE4F-5DAF1AD29F52}" type="slidenum">
              <a:rPr lang="en-US"/>
              <a:pPr>
                <a:defRPr/>
              </a:pPr>
              <a:t>‹#›</a:t>
            </a:fld>
            <a:fld id="{B690097D-99EB-CA43-996B-64B8103FF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538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F64EC-A624-4341-B36F-928ABBFBF90C}" type="slidenum">
              <a:rPr lang="en-US"/>
              <a:pPr>
                <a:defRPr/>
              </a:pPr>
              <a:t>‹#›</a:t>
            </a:fld>
            <a:fld id="{16A246B9-E293-CD43-A02D-4B0E08957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252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FB7D2-395F-6F4C-8715-F6BD9F66E99E}" type="slidenum">
              <a:rPr lang="en-US"/>
              <a:pPr>
                <a:defRPr/>
              </a:pPr>
              <a:t>‹#›</a:t>
            </a:fld>
            <a:fld id="{43A85532-CB31-F04C-B6F0-C00D2AD08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393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8E928-38AC-DE43-8F02-6C2033683757}" type="slidenum">
              <a:rPr lang="en-US"/>
              <a:pPr>
                <a:defRPr/>
              </a:pPr>
              <a:t>‹#›</a:t>
            </a:fld>
            <a:fld id="{A18D4FDE-3BB6-4B4E-8CF6-0782F1DB8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695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7C2E8-6CEF-3542-9314-6FC4300668AE}" type="slidenum">
              <a:rPr lang="en-US"/>
              <a:pPr>
                <a:defRPr/>
              </a:pPr>
              <a:t>‹#›</a:t>
            </a:fld>
            <a:fld id="{4375AEB8-0E19-4449-B7DF-1B6B6CF56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3640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F2911-683D-F04C-A046-B5CDA8E7A5DC}" type="slidenum">
              <a:rPr lang="en-US"/>
              <a:pPr>
                <a:defRPr/>
              </a:pPr>
              <a:t>‹#›</a:t>
            </a:fld>
            <a:fld id="{270621B5-D68A-A743-A00A-F68FE956E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168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09A7F-8741-1B46-AFF4-F69799B8A63B}" type="slidenum">
              <a:rPr lang="en-US"/>
              <a:pPr>
                <a:defRPr/>
              </a:pPr>
              <a:t>‹#›</a:t>
            </a:fld>
            <a:fld id="{5B681B05-D59F-CB49-8A5B-4A1644CB7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0506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31D86-6539-AA4F-BC9A-87C4EB13113B}" type="slidenum">
              <a:rPr lang="en-US"/>
              <a:pPr>
                <a:defRPr/>
              </a:pPr>
              <a:t>‹#›</a:t>
            </a:fld>
            <a:fld id="{5940F0F3-C241-2341-8A55-47AF317DB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58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8E596-AE43-BA4B-ADB1-F00A3A6F3780}" type="slidenum">
              <a:rPr lang="en-US"/>
              <a:pPr>
                <a:defRPr/>
              </a:pPr>
              <a:t>‹#›</a:t>
            </a:fld>
            <a:fld id="{1EE320F3-0FE4-724F-9A4D-C117F3EC2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246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B330B-E6C8-FC43-9981-E283996AAAE8}" type="slidenum">
              <a:rPr lang="en-US"/>
              <a:pPr>
                <a:defRPr/>
              </a:pPr>
              <a:t>‹#›</a:t>
            </a:fld>
            <a:fld id="{933AE6C9-CCEB-F041-9AD3-049F940A2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54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52D5A-8D3B-5640-AE6B-A8E523F88277}" type="slidenum">
              <a:rPr lang="en-US"/>
              <a:pPr>
                <a:defRPr/>
              </a:pPr>
              <a:t>‹#›</a:t>
            </a:fld>
            <a:fld id="{B706FFBF-0104-5145-B2CE-ABE03D216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0870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2CACC-C450-3949-BBF0-CDE60E001B35}" type="slidenum">
              <a:rPr lang="en-US"/>
              <a:pPr>
                <a:defRPr/>
              </a:pPr>
              <a:t>‹#›</a:t>
            </a:fld>
            <a:fld id="{7254CFB6-68CE-9B4C-ADB9-A9B457AD4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073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0AB75-936E-EE4B-8105-FF4135031048}" type="slidenum">
              <a:rPr lang="en-US"/>
              <a:pPr>
                <a:defRPr/>
              </a:pPr>
              <a:t>‹#›</a:t>
            </a:fld>
            <a:fld id="{8B3AFBDD-8F76-8948-B948-174EB5574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8845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6F054-A9A3-1141-80BD-59B262881424}" type="slidenum">
              <a:rPr lang="en-US"/>
              <a:pPr>
                <a:defRPr/>
              </a:pPr>
              <a:t>‹#›</a:t>
            </a:fld>
            <a:fld id="{EA85CCEF-7A24-A04D-A1E5-BAD4657C4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920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00EBB-6037-B149-B50D-105572F3C60E}" type="slidenum">
              <a:rPr lang="en-US"/>
              <a:pPr>
                <a:defRPr/>
              </a:pPr>
              <a:t>‹#›</a:t>
            </a:fld>
            <a:fld id="{D181718A-E239-134E-B02B-7134CC35D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779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EF989-3FBF-C740-BEEC-7E301E2887A3}" type="slidenum">
              <a:rPr lang="en-US"/>
              <a:pPr>
                <a:defRPr/>
              </a:pPr>
              <a:t>‹#›</a:t>
            </a:fld>
            <a:fld id="{8E338973-9964-6442-9D00-C3C07EB60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7623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2CFE0-7C3F-874F-963B-8ADAF0FEB149}" type="slidenum">
              <a:rPr lang="en-US"/>
              <a:pPr>
                <a:defRPr/>
              </a:pPr>
              <a:t>‹#›</a:t>
            </a:fld>
            <a:fld id="{7CA08DBB-461D-9344-938C-7ABFD11CF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624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55AC3-C893-B242-B3CC-BE1960782A62}" type="slidenum">
              <a:rPr lang="en-US"/>
              <a:pPr>
                <a:defRPr/>
              </a:pPr>
              <a:t>‹#›</a:t>
            </a:fld>
            <a:fld id="{EC13F0B5-F615-A34F-800A-E99597A4B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0851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9B03B-B1F3-1A4D-9B14-DC066EF3FCE6}" type="slidenum">
              <a:rPr lang="en-US"/>
              <a:pPr>
                <a:defRPr/>
              </a:pPr>
              <a:t>‹#›</a:t>
            </a:fld>
            <a:fld id="{B91F27B0-36FC-F145-B543-8EAE38DBF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399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0E3E1-DAED-F84A-B58D-611938176969}" type="slidenum">
              <a:rPr lang="en-US"/>
              <a:pPr>
                <a:defRPr/>
              </a:pPr>
              <a:t>‹#›</a:t>
            </a:fld>
            <a:fld id="{66E3644B-E809-DA40-B0DF-2F533AEA1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9176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40DC1-77EC-004D-A31A-EBAA67AE0547}" type="slidenum">
              <a:rPr lang="en-US"/>
              <a:pPr>
                <a:defRPr/>
              </a:pPr>
              <a:t>‹#›</a:t>
            </a:fld>
            <a:fld id="{219654B0-0C0C-C64B-8444-1AD03A52C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40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BA53F-7FAB-2047-81BA-E083A43FEAA7}" type="slidenum">
              <a:rPr lang="en-US"/>
              <a:pPr>
                <a:defRPr/>
              </a:pPr>
              <a:t>‹#›</a:t>
            </a:fld>
            <a:fld id="{3881E80F-832B-6144-9B87-8D988CF98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0035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F9737-7E37-8F45-8128-A8C11A8EA7B1}" type="slidenum">
              <a:rPr lang="en-US"/>
              <a:pPr>
                <a:defRPr/>
              </a:pPr>
              <a:t>‹#›</a:t>
            </a:fld>
            <a:fld id="{0B828C34-F352-3547-AB4A-03AE9986B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294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DB508-4AA7-8C49-84F1-08362983116C}" type="slidenum">
              <a:rPr lang="en-US"/>
              <a:pPr>
                <a:defRPr/>
              </a:pPr>
              <a:t>‹#›</a:t>
            </a:fld>
            <a:fld id="{B617353C-C77E-3449-B3D9-435DE4B564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411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E0242-8A9E-4445-B4A1-27564874948F}" type="slidenum">
              <a:rPr lang="en-US"/>
              <a:pPr>
                <a:defRPr/>
              </a:pPr>
              <a:t>‹#›</a:t>
            </a:fld>
            <a:fld id="{2491A999-E9B1-2647-A8A0-5BB36CBCE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269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2DAB3-8DBA-BC49-9B32-28D7EBEA00FF}" type="slidenum">
              <a:rPr lang="en-US"/>
              <a:pPr>
                <a:defRPr/>
              </a:pPr>
              <a:t>‹#›</a:t>
            </a:fld>
            <a:fld id="{382DDFC3-D390-0F40-89A8-A9095F0D6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7623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1E1A9-57E1-E342-B8B5-64239CAAC885}" type="slidenum">
              <a:rPr lang="en-US"/>
              <a:pPr>
                <a:defRPr/>
              </a:pPr>
              <a:t>‹#›</a:t>
            </a:fld>
            <a:fld id="{1444B5F9-B028-A447-B341-B72295323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4094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5B9B7-3B0E-C549-95E8-8C8585DD50D2}" type="slidenum">
              <a:rPr lang="en-US"/>
              <a:pPr>
                <a:defRPr/>
              </a:pPr>
              <a:t>‹#›</a:t>
            </a:fld>
            <a:fld id="{F03D838C-1BE0-7B42-907A-D895A3CAA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1205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F5CFE-2F82-5244-8EFE-B462B8D6CC4F}" type="slidenum">
              <a:rPr lang="en-US"/>
              <a:pPr>
                <a:defRPr/>
              </a:pPr>
              <a:t>‹#›</a:t>
            </a:fld>
            <a:fld id="{D4D9D18F-B93C-0E44-A269-6FD80EF90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9743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8193B-7247-864C-BABF-785436A612AA}" type="slidenum">
              <a:rPr lang="en-US"/>
              <a:pPr>
                <a:defRPr/>
              </a:pPr>
              <a:t>‹#›</a:t>
            </a:fld>
            <a:fld id="{62A3AB4A-E742-9E49-9FE8-95315FF7A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1261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465DF-EDE0-CB45-A13C-790A84098699}" type="slidenum">
              <a:rPr lang="en-US"/>
              <a:pPr>
                <a:defRPr/>
              </a:pPr>
              <a:t>‹#›</a:t>
            </a:fld>
            <a:fld id="{BC31F9F8-6442-DF46-A7DC-F27B48984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8390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91EA5-6939-E04A-B2E0-90385D36DE4E}" type="slidenum">
              <a:rPr lang="en-US"/>
              <a:pPr>
                <a:defRPr/>
              </a:pPr>
              <a:t>‹#›</a:t>
            </a:fld>
            <a:fld id="{D0D3B558-8EBF-DC45-A2E3-AE8A6D02F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69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89BF9-2132-0149-864A-4BB9423D7220}" type="slidenum">
              <a:rPr lang="en-US"/>
              <a:pPr>
                <a:defRPr/>
              </a:pPr>
              <a:t>‹#›</a:t>
            </a:fld>
            <a:fld id="{BEFE7C12-E853-2046-A6CD-0C718B6B2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9528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A63C5-A33D-D046-8FC9-8050D8AECA2A}" type="slidenum">
              <a:rPr lang="en-US"/>
              <a:pPr>
                <a:defRPr/>
              </a:pPr>
              <a:t>‹#›</a:t>
            </a:fld>
            <a:fld id="{9EC656F1-167F-714D-AD25-99E06DA43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3790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078F3-28E3-A748-846A-CE4FF3A4A6DB}" type="slidenum">
              <a:rPr lang="en-US"/>
              <a:pPr>
                <a:defRPr/>
              </a:pPr>
              <a:t>‹#›</a:t>
            </a:fld>
            <a:fld id="{91126FDA-9BAF-624B-BF1B-ED57A09C4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6887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28D6F-05B1-D44C-83FD-3328D2551731}" type="slidenum">
              <a:rPr lang="en-US"/>
              <a:pPr>
                <a:defRPr/>
              </a:pPr>
              <a:t>‹#›</a:t>
            </a:fld>
            <a:fld id="{4CB47166-E0F0-DF4D-885B-1FFE79A40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5862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0574E-9592-4744-BD08-2CE4FEADEA84}" type="slidenum">
              <a:rPr lang="en-US"/>
              <a:pPr>
                <a:defRPr/>
              </a:pPr>
              <a:t>‹#›</a:t>
            </a:fld>
            <a:fld id="{6AB5B8ED-452D-174E-B66E-F29315977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2970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D1972-1EBB-FF47-B455-4DE850FB961B}" type="slidenum">
              <a:rPr lang="en-US"/>
              <a:pPr>
                <a:defRPr/>
              </a:pPr>
              <a:t>‹#›</a:t>
            </a:fld>
            <a:fld id="{033E15F4-50AD-254B-99EC-488BA56F2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0483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69835-7610-2049-B49F-BA8783FCB029}" type="slidenum">
              <a:rPr lang="en-US"/>
              <a:pPr>
                <a:defRPr/>
              </a:pPr>
              <a:t>‹#›</a:t>
            </a:fld>
            <a:fld id="{74931658-0494-8F40-8A30-91F90AABB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9433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EA1CA-7B21-B949-BC22-334E2E38807B}" type="slidenum">
              <a:rPr lang="en-US"/>
              <a:pPr>
                <a:defRPr/>
              </a:pPr>
              <a:t>‹#›</a:t>
            </a:fld>
            <a:fld id="{6D18E196-5058-B145-A655-6CB2EA315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9337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9144A-088C-DD4B-BAEF-6DA578CBFC30}" type="slidenum">
              <a:rPr lang="en-US"/>
              <a:pPr>
                <a:defRPr/>
              </a:pPr>
              <a:t>‹#›</a:t>
            </a:fld>
            <a:fld id="{885E6D62-CF9C-EF43-BC3F-AACD481D8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826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465D5-BF1A-7549-9845-D1E2C4BDEA4F}" type="slidenum">
              <a:rPr lang="en-US"/>
              <a:pPr>
                <a:defRPr/>
              </a:pPr>
              <a:t>‹#›</a:t>
            </a:fld>
            <a:fld id="{9EF3021D-A4C4-2644-ACAC-5D08E42DA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8313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0D862-1DD1-B545-B336-9574CFB974C5}" type="slidenum">
              <a:rPr lang="en-US"/>
              <a:pPr>
                <a:defRPr/>
              </a:pPr>
              <a:t>‹#›</a:t>
            </a:fld>
            <a:fld id="{A1FA1FF2-6DAA-0F46-968A-2DB6EBA64E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08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48FB6-DF79-B54C-BBED-546FDDF65BD2}" type="slidenum">
              <a:rPr lang="en-US"/>
              <a:pPr>
                <a:defRPr/>
              </a:pPr>
              <a:t>‹#›</a:t>
            </a:fld>
            <a:fld id="{382C1BBA-79FE-3649-A15E-243F00304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904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38262-3910-254E-89AF-47F70296F300}" type="slidenum">
              <a:rPr lang="en-US"/>
              <a:pPr>
                <a:defRPr/>
              </a:pPr>
              <a:t>‹#›</a:t>
            </a:fld>
            <a:fld id="{DE03583D-0A51-6C48-BAB8-2338104EA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727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6BECE-56D4-4E48-B81A-833C6B157E75}" type="slidenum">
              <a:rPr lang="en-US"/>
              <a:pPr>
                <a:defRPr/>
              </a:pPr>
              <a:t>‹#›</a:t>
            </a:fld>
            <a:fld id="{DFC32F80-33D2-BA4A-A360-E3364BB12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7963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90716-5B49-BC4C-A4A5-ABAF92CAB15E}" type="slidenum">
              <a:rPr lang="en-US"/>
              <a:pPr>
                <a:defRPr/>
              </a:pPr>
              <a:t>‹#›</a:t>
            </a:fld>
            <a:fld id="{883C2CE3-9B31-0E44-B656-F16D9CB36B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4665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7677D-B719-8C41-9366-D306DA5A5543}" type="slidenum">
              <a:rPr lang="en-US"/>
              <a:pPr>
                <a:defRPr/>
              </a:pPr>
              <a:t>‹#›</a:t>
            </a:fld>
            <a:fld id="{27C4853E-6021-7E43-A72E-A59A4A34E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1165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23057-9002-AC47-96C2-C2DC64BD7B91}" type="slidenum">
              <a:rPr lang="en-US"/>
              <a:pPr>
                <a:defRPr/>
              </a:pPr>
              <a:t>‹#›</a:t>
            </a:fld>
            <a:fld id="{A34C1BF5-59A4-D84C-8639-960B6892A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081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B77E9-3122-E04F-9959-1E9505E56C58}" type="slidenum">
              <a:rPr lang="en-US"/>
              <a:pPr>
                <a:defRPr/>
              </a:pPr>
              <a:t>‹#›</a:t>
            </a:fld>
            <a:fld id="{DCCAB188-CDAD-2144-BEA1-7EEF1627B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5808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CF3CE-8570-7F4B-A3EB-7AC05AFE962D}" type="slidenum">
              <a:rPr lang="en-US"/>
              <a:pPr>
                <a:defRPr/>
              </a:pPr>
              <a:t>‹#›</a:t>
            </a:fld>
            <a:fld id="{EE42D318-E7E5-D443-8948-47DF5C6F27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75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80D2B-6B75-5B40-8AE7-6EBB67FC60EA}" type="slidenum">
              <a:rPr lang="en-US"/>
              <a:pPr>
                <a:defRPr/>
              </a:pPr>
              <a:t>‹#›</a:t>
            </a:fld>
            <a:fld id="{0262B98E-4B86-DE4B-B395-BFD4A3442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83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2F499-C947-354A-8246-45871E48CE72}" type="slidenum">
              <a:rPr lang="en-US"/>
              <a:pPr>
                <a:defRPr/>
              </a:pPr>
              <a:t>‹#›</a:t>
            </a:fld>
            <a:fld id="{228DA511-E18B-CB4D-837D-3577CF0CC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92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D75D1-1891-DE40-9F0A-A0CBF8DDE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38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8C77-7D1C-A947-B2F5-8882647A34EF}" type="slidenum">
              <a:rPr lang="en-US"/>
              <a:pPr>
                <a:defRPr/>
              </a:pPr>
              <a:t>‹#›</a:t>
            </a:fld>
            <a:fld id="{EBC11B3C-091B-A649-ACE4-FFE75A230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70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2FBE8-A2D4-5342-A4EE-32A11A295555}" type="slidenum">
              <a:rPr lang="en-US"/>
              <a:pPr>
                <a:defRPr/>
              </a:pPr>
              <a:t>‹#›</a:t>
            </a:fld>
            <a:fld id="{63B99AE5-26F1-DE46-939B-FFF74BBE0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00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2DC2D-1C68-9C4E-89E8-7584F1F6D148}" type="slidenum">
              <a:rPr lang="en-US"/>
              <a:pPr>
                <a:defRPr/>
              </a:pPr>
              <a:t>‹#›</a:t>
            </a:fld>
            <a:fld id="{2E57A994-D6A9-2E41-9E09-0F7B2D67D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6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CFA53-0194-C841-B242-437DCA18981A}" type="slidenum">
              <a:rPr lang="en-US"/>
              <a:pPr>
                <a:defRPr/>
              </a:pPr>
              <a:t>‹#›</a:t>
            </a:fld>
            <a:fld id="{28DA88A0-4370-2E46-865B-5FCDD246A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12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77E18-D7A8-6E48-8B09-2B2A3DF879A5}" type="slidenum">
              <a:rPr lang="en-US"/>
              <a:pPr>
                <a:defRPr/>
              </a:pPr>
              <a:t>‹#›</a:t>
            </a:fld>
            <a:fld id="{FB969126-9107-2A47-A907-A745BFC54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77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35FD0-1E7B-5B40-A946-BADF1A97271D}" type="slidenum">
              <a:rPr lang="en-US"/>
              <a:pPr>
                <a:defRPr/>
              </a:pPr>
              <a:t>‹#›</a:t>
            </a:fld>
            <a:fld id="{F71D45A0-B5CE-4344-A14C-642532FB9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13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1613" cy="4471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213" y="1604963"/>
            <a:ext cx="4011612" cy="4471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F3315-F99B-EA44-96D1-DCF09FA631AA}" type="slidenum">
              <a:rPr lang="en-US"/>
              <a:pPr>
                <a:defRPr/>
              </a:pPr>
              <a:t>‹#›</a:t>
            </a:fld>
            <a:fld id="{1B048052-A95B-7945-A68F-70976D15F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32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DDC10-CCB2-954E-B1AE-764C455735CE}" type="slidenum">
              <a:rPr lang="en-US"/>
              <a:pPr>
                <a:defRPr/>
              </a:pPr>
              <a:t>‹#›</a:t>
            </a:fld>
            <a:fld id="{9D2B670F-8D05-214E-9BA7-6B84534BC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14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C48CC-7C2E-F547-8A73-F66E53D97CE8}" type="slidenum">
              <a:rPr lang="en-US"/>
              <a:pPr>
                <a:defRPr/>
              </a:pPr>
              <a:t>‹#›</a:t>
            </a:fld>
            <a:fld id="{837F2C1A-96D0-2C49-BF63-C3D4675DA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33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ABF65-6127-DE4D-B6B4-EF8BA237EB50}" type="slidenum">
              <a:rPr lang="en-US"/>
              <a:pPr>
                <a:defRPr/>
              </a:pPr>
              <a:t>‹#›</a:t>
            </a:fld>
            <a:fld id="{4503462E-BF2A-B34D-82AD-B17411B6C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9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65057-51B2-434B-B276-5B5796C82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312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B419B-BE4C-5B4B-BB4D-495C3409C5F6}" type="slidenum">
              <a:rPr lang="en-US"/>
              <a:pPr>
                <a:defRPr/>
              </a:pPr>
              <a:t>‹#›</a:t>
            </a:fld>
            <a:fld id="{F265B88F-044E-8D4F-A120-FB25830D9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005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72A5D-AF8C-664B-9984-A2F0453BF87F}" type="slidenum">
              <a:rPr lang="en-US"/>
              <a:pPr>
                <a:defRPr/>
              </a:pPr>
              <a:t>‹#›</a:t>
            </a:fld>
            <a:fld id="{5D4E8483-481C-C84F-BD8D-0A1EFAD65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05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6F9B9-E006-0C4F-A811-E09AAAEA2E6B}" type="slidenum">
              <a:rPr lang="en-US"/>
              <a:pPr>
                <a:defRPr/>
              </a:pPr>
              <a:t>‹#›</a:t>
            </a:fld>
            <a:fld id="{41F7C750-C3DB-9E49-A446-BF3DD05D4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60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273050"/>
            <a:ext cx="2043112" cy="5803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5980113" cy="5803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900A5-D6BF-BD4F-A6CF-6D680B0BED84}" type="slidenum">
              <a:rPr lang="en-US"/>
              <a:pPr>
                <a:defRPr/>
              </a:pPr>
              <a:t>‹#›</a:t>
            </a:fld>
            <a:fld id="{E7603344-1117-084D-BF32-F2C13DBAC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70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CAF82-7ECA-A749-AA28-3C3F4DDDA241}" type="slidenum">
              <a:rPr lang="en-US"/>
              <a:pPr>
                <a:defRPr/>
              </a:pPr>
              <a:t>‹#›</a:t>
            </a:fld>
            <a:fld id="{D4F3DFDB-367B-5348-B4DB-7E0926325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68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1D228-CFE2-8640-A81D-88F2663E5B68}" type="slidenum">
              <a:rPr lang="en-US"/>
              <a:pPr>
                <a:defRPr/>
              </a:pPr>
              <a:t>‹#›</a:t>
            </a:fld>
            <a:fld id="{D9D19004-C694-D543-9359-16B682E30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43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1CCF9-1FAA-7947-8A74-AEFB81BC0334}" type="slidenum">
              <a:rPr lang="en-US"/>
              <a:pPr>
                <a:defRPr/>
              </a:pPr>
              <a:t>‹#›</a:t>
            </a:fld>
            <a:fld id="{0BF04B72-B550-EA4C-ACE7-C6C5DCEB5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824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3200" cy="4475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600200"/>
            <a:ext cx="4013200" cy="4475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98F03-FB2A-F24A-83C2-CDD9C6AAFDA9}" type="slidenum">
              <a:rPr lang="en-US"/>
              <a:pPr>
                <a:defRPr/>
              </a:pPr>
              <a:t>‹#›</a:t>
            </a:fld>
            <a:fld id="{BE96124F-047C-5E4A-85EC-4889FF642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16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AFBD1-A0AB-6243-9032-8F49CB79D089}" type="slidenum">
              <a:rPr lang="en-US"/>
              <a:pPr>
                <a:defRPr/>
              </a:pPr>
              <a:t>‹#›</a:t>
            </a:fld>
            <a:fld id="{31B23F31-FCDA-8749-8F44-E54E98987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20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B2C8F-1F8F-6446-A447-795E94D93115}" type="slidenum">
              <a:rPr lang="en-US"/>
              <a:pPr>
                <a:defRPr/>
              </a:pPr>
              <a:t>‹#›</a:t>
            </a:fld>
            <a:fld id="{AC632342-C749-0F49-845D-8AD931394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2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78250" cy="4052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6450" y="1981200"/>
            <a:ext cx="3779838" cy="4052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D0E61-1020-CD4F-8132-AC7CA88EF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02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BC6D2-E481-AD45-9C04-B6598EB89869}" type="slidenum">
              <a:rPr lang="en-US"/>
              <a:pPr>
                <a:defRPr/>
              </a:pPr>
              <a:t>‹#›</a:t>
            </a:fld>
            <a:fld id="{7A498755-7EF9-1946-BD99-FEA1DD59F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76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109EA-6987-604C-8BCC-CF3BCF7D7476}" type="slidenum">
              <a:rPr lang="en-US"/>
              <a:pPr>
                <a:defRPr/>
              </a:pPr>
              <a:t>‹#›</a:t>
            </a:fld>
            <a:fld id="{0866B168-9276-FE49-96E3-7196670AD9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27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E7856-12F4-194C-B5B4-A056D257EEE5}" type="slidenum">
              <a:rPr lang="en-US"/>
              <a:pPr>
                <a:defRPr/>
              </a:pPr>
              <a:t>‹#›</a:t>
            </a:fld>
            <a:fld id="{CF920524-9CA7-B741-A460-2326B56E3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272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81F82-9BA9-B743-BC08-632B159F3560}" type="slidenum">
              <a:rPr lang="en-US"/>
              <a:pPr>
                <a:defRPr/>
              </a:pPr>
              <a:t>‹#›</a:t>
            </a:fld>
            <a:fld id="{385B2A87-37E8-9944-AACF-3B6446D38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81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274638"/>
            <a:ext cx="2044700" cy="5800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981700" cy="5800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B0599-AD6B-8148-A277-3D5BC2428020}" type="slidenum">
              <a:rPr lang="en-US"/>
              <a:pPr>
                <a:defRPr/>
              </a:pPr>
              <a:t>‹#›</a:t>
            </a:fld>
            <a:fld id="{1AE53278-CF08-C642-AFE2-E5CB60A8A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734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25EDB-8FD9-1E41-9F18-081B0DD2BD6A}" type="slidenum">
              <a:rPr lang="en-US"/>
              <a:pPr>
                <a:defRPr/>
              </a:pPr>
              <a:t>‹#›</a:t>
            </a:fld>
            <a:fld id="{C8BA64C4-6A86-C84C-BA54-BBC633D26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458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2FD57-BA67-5F43-B2E9-F3B7F277CCC1}" type="slidenum">
              <a:rPr lang="en-US"/>
              <a:pPr>
                <a:defRPr/>
              </a:pPr>
              <a:t>‹#›</a:t>
            </a:fld>
            <a:fld id="{CCE15058-8E82-F945-8041-15FFAE907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490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366DD-5A7E-DB4E-AE75-C23EA0D84FCC}" type="slidenum">
              <a:rPr lang="en-US"/>
              <a:pPr>
                <a:defRPr/>
              </a:pPr>
              <a:t>‹#›</a:t>
            </a:fld>
            <a:fld id="{B00026B1-4056-4B46-BD99-224FF6ACF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239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3200" cy="4476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600200"/>
            <a:ext cx="4014788" cy="4476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1EFB1-D8D8-6545-B43C-2B8FFC61530C}" type="slidenum">
              <a:rPr lang="en-US"/>
              <a:pPr>
                <a:defRPr/>
              </a:pPr>
              <a:t>‹#›</a:t>
            </a:fld>
            <a:fld id="{63E23A92-1698-5348-ABE6-E9021A7B2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20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2D861-8B9F-C14F-91E7-0E2490B79A12}" type="slidenum">
              <a:rPr lang="en-US"/>
              <a:pPr>
                <a:defRPr/>
              </a:pPr>
              <a:t>‹#›</a:t>
            </a:fld>
            <a:fld id="{EF2CC6D0-3CF5-7749-BE85-A3F805E5E5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66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657F1-3047-3F42-AEBD-15CB69211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323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317D6-8A27-AF44-84FE-F89D7F679539}" type="slidenum">
              <a:rPr lang="en-US"/>
              <a:pPr>
                <a:defRPr/>
              </a:pPr>
              <a:t>‹#›</a:t>
            </a:fld>
            <a:fld id="{C7AB2064-AE08-F949-83CD-762AA1926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224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6507B-594F-CD47-8EE1-F4BF27558361}" type="slidenum">
              <a:rPr lang="en-US"/>
              <a:pPr>
                <a:defRPr/>
              </a:pPr>
              <a:t>‹#›</a:t>
            </a:fld>
            <a:fld id="{B479EA6C-958A-C249-80A9-686F0FD9D4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496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F2421-4C69-FA45-B9FF-126E7F13EF83}" type="slidenum">
              <a:rPr lang="en-US"/>
              <a:pPr>
                <a:defRPr/>
              </a:pPr>
              <a:t>‹#›</a:t>
            </a:fld>
            <a:fld id="{55D55D1B-BC1B-344D-ACB7-30C9267D8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193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63CB0-EC18-E245-AD88-E01D23E6C5CA}" type="slidenum">
              <a:rPr lang="en-US"/>
              <a:pPr>
                <a:defRPr/>
              </a:pPr>
              <a:t>‹#›</a:t>
            </a:fld>
            <a:fld id="{9E88B743-1425-2241-8CDE-F4105DB23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872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4CDDF-4640-BB45-B7ED-EADEEB4FB8DD}" type="slidenum">
              <a:rPr lang="en-US"/>
              <a:pPr>
                <a:defRPr/>
              </a:pPr>
              <a:t>‹#›</a:t>
            </a:fld>
            <a:fld id="{4A06251B-7383-6A4E-B1C2-0EF9D0D7E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915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2888" y="274638"/>
            <a:ext cx="2044700" cy="58023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983288" cy="58023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F5EFA-117B-BD43-B655-05A34362B273}" type="slidenum">
              <a:rPr lang="en-US"/>
              <a:pPr>
                <a:defRPr/>
              </a:pPr>
              <a:t>‹#›</a:t>
            </a:fld>
            <a:fld id="{EFBACF1E-FA5E-FC4D-AE07-75AE156CC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46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BA869-97CA-4A47-8C76-3B8D9AF54CAE}" type="slidenum">
              <a:rPr lang="en-US"/>
              <a:pPr>
                <a:defRPr/>
              </a:pPr>
              <a:t>‹#›</a:t>
            </a:fld>
            <a:fld id="{09E16496-D4A7-FC47-B7F0-17258F6B3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775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AE021-B204-494B-BBD4-79D4E49D7E83}" type="slidenum">
              <a:rPr lang="en-US"/>
              <a:pPr>
                <a:defRPr/>
              </a:pPr>
              <a:t>‹#›</a:t>
            </a:fld>
            <a:fld id="{F4DCF383-12D1-B14E-B0A2-CD755171F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197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63A4B-38D4-0045-A989-FEAB47B14C80}" type="slidenum">
              <a:rPr lang="en-US"/>
              <a:pPr>
                <a:defRPr/>
              </a:pPr>
              <a:t>‹#›</a:t>
            </a:fld>
            <a:fld id="{75FFF393-DFFB-DB44-8FC2-32686BC64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50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E45BF-468D-0349-AFF0-C29AF0D8E393}" type="slidenum">
              <a:rPr lang="en-US"/>
              <a:pPr>
                <a:defRPr/>
              </a:pPr>
              <a:t>‹#›</a:t>
            </a:fld>
            <a:fld id="{52B44769-48FC-C046-B1B9-8090612FD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49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EE5E5-B8E0-1947-8CE0-558524786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139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A8BC9-694E-AD48-946C-A226F9DDBD9E}" type="slidenum">
              <a:rPr lang="en-US"/>
              <a:pPr>
                <a:defRPr/>
              </a:pPr>
              <a:t>‹#›</a:t>
            </a:fld>
            <a:fld id="{459DA1A6-1A54-314A-8EFE-38012AA5C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07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2C441-BC21-8848-81BC-10CCF28881B4}" type="slidenum">
              <a:rPr lang="en-US"/>
              <a:pPr>
                <a:defRPr/>
              </a:pPr>
              <a:t>‹#›</a:t>
            </a:fld>
            <a:fld id="{C1BE2671-293D-AC49-868D-913BE462C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976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50A0B-8DC1-C24E-AB8B-F7A8A2771AD3}" type="slidenum">
              <a:rPr lang="en-US"/>
              <a:pPr>
                <a:defRPr/>
              </a:pPr>
              <a:t>‹#›</a:t>
            </a:fld>
            <a:fld id="{4A6DF765-1555-2C46-B0BF-6C7D66741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335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6EBC3-3B7E-0A43-91DB-0F8DBB3A222B}" type="slidenum">
              <a:rPr lang="en-US"/>
              <a:pPr>
                <a:defRPr/>
              </a:pPr>
              <a:t>‹#›</a:t>
            </a:fld>
            <a:fld id="{C34F8AB0-E0BB-A547-B62F-E946C83F1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989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F74A5-407D-8945-A7D1-80B50D4F250C}" type="slidenum">
              <a:rPr lang="en-US"/>
              <a:pPr>
                <a:defRPr/>
              </a:pPr>
              <a:t>‹#›</a:t>
            </a:fld>
            <a:fld id="{A7539D00-894D-084A-B3F7-3ADFDB015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631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324F-0715-B24C-B293-7AE94F7EFC86}" type="slidenum">
              <a:rPr lang="en-US"/>
              <a:pPr>
                <a:defRPr/>
              </a:pPr>
              <a:t>‹#›</a:t>
            </a:fld>
            <a:fld id="{4BE9A763-04EC-EB48-879C-E663BC269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586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F842C-01CB-994C-BA36-B90E0CD99AE0}" type="slidenum">
              <a:rPr lang="en-US"/>
              <a:pPr>
                <a:defRPr/>
              </a:pPr>
              <a:t>‹#›</a:t>
            </a:fld>
            <a:fld id="{2B79A2B8-1DAE-094D-8E4C-D7C4261C0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768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80448-DCC9-7E40-B09F-32F92A42B6E4}" type="slidenum">
              <a:rPr lang="en-US"/>
              <a:pPr>
                <a:defRPr/>
              </a:pPr>
              <a:t>‹#›</a:t>
            </a:fld>
            <a:fld id="{FA93CEDA-73C2-C740-871F-0CD0E83E5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307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C5D3C-A695-064B-90AB-E15A235128C6}" type="slidenum">
              <a:rPr lang="en-US"/>
              <a:pPr>
                <a:defRPr/>
              </a:pPr>
              <a:t>‹#›</a:t>
            </a:fld>
            <a:fld id="{09C6F7A6-632A-C84E-8031-ADDC3C908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772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D77FB-A71E-3240-8A64-FF80667D0BBE}" type="slidenum">
              <a:rPr lang="en-US"/>
              <a:pPr>
                <a:defRPr/>
              </a:pPr>
              <a:t>‹#›</a:t>
            </a:fld>
            <a:fld id="{7E26AF06-9E7D-B544-815F-EE1E26ECD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78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8C83D-B9BA-ED44-A98F-77852CA52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665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DD378-25A8-FC49-9FB6-3961298D2C86}" type="slidenum">
              <a:rPr lang="en-US"/>
              <a:pPr>
                <a:defRPr/>
              </a:pPr>
              <a:t>‹#›</a:t>
            </a:fld>
            <a:fld id="{6B63B96A-9145-1740-8C34-CA00C14EA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777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48263-B879-BA4E-BAEF-60BE1CA7F083}" type="slidenum">
              <a:rPr lang="en-US"/>
              <a:pPr>
                <a:defRPr/>
              </a:pPr>
              <a:t>‹#›</a:t>
            </a:fld>
            <a:fld id="{B247C0B5-40F1-1243-8825-F37CECA90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856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834F9-E921-CB4E-BE16-D4CAC6AC9B27}" type="slidenum">
              <a:rPr lang="en-US"/>
              <a:pPr>
                <a:defRPr/>
              </a:pPr>
              <a:t>‹#›</a:t>
            </a:fld>
            <a:fld id="{19143449-BE3C-9C43-BABD-47FF9D5E8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784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97733-5474-E445-8C37-ED0878D092EC}" type="slidenum">
              <a:rPr lang="en-US"/>
              <a:pPr>
                <a:defRPr/>
              </a:pPr>
              <a:t>‹#›</a:t>
            </a:fld>
            <a:fld id="{C80F2709-D2CF-AC47-8836-B85C90900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79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4A794-AF48-6541-8A30-D76C24E2959F}" type="slidenum">
              <a:rPr lang="en-US"/>
              <a:pPr>
                <a:defRPr/>
              </a:pPr>
              <a:t>‹#›</a:t>
            </a:fld>
            <a:fld id="{0B3744DE-A36F-3E43-A7D3-B324B687D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1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85531-3957-F644-9325-2CBDFE6B6E08}" type="slidenum">
              <a:rPr lang="en-US"/>
              <a:pPr>
                <a:defRPr/>
              </a:pPr>
              <a:t>‹#›</a:t>
            </a:fld>
            <a:fld id="{5240F291-980A-CF44-9A4B-8630513C1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031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129BC-D94C-E64C-998A-C867816F825C}" type="slidenum">
              <a:rPr lang="en-US"/>
              <a:pPr>
                <a:defRPr/>
              </a:pPr>
              <a:t>‹#›</a:t>
            </a:fld>
            <a:fld id="{CDD446AD-C4CE-D548-BC80-D4425AD73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922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52255-D3BE-2D42-99A3-3CB7F1721C09}" type="slidenum">
              <a:rPr lang="en-US"/>
              <a:pPr>
                <a:defRPr/>
              </a:pPr>
              <a:t>‹#›</a:t>
            </a:fld>
            <a:fld id="{9E116D58-27A5-9946-9570-7420284A7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430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04CD3-65AA-7A4C-8116-8DD562AFB90E}" type="slidenum">
              <a:rPr lang="en-US"/>
              <a:pPr>
                <a:defRPr/>
              </a:pPr>
              <a:t>‹#›</a:t>
            </a:fld>
            <a:fld id="{A0E1B860-A34D-1642-9A0C-13714C812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460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C1DDB-C4A1-A240-AF50-E52D78519134}" type="slidenum">
              <a:rPr lang="en-US"/>
              <a:pPr>
                <a:defRPr/>
              </a:pPr>
              <a:t>‹#›</a:t>
            </a:fld>
            <a:fld id="{C2EB933A-CB4F-6F42-9260-B62D9C0E2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77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F6A4E-5094-384F-8A7A-97790F1E8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143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C4D03-AF07-BD46-8ABA-E3C80AC2478B}" type="slidenum">
              <a:rPr lang="en-US"/>
              <a:pPr>
                <a:defRPr/>
              </a:pPr>
              <a:t>‹#›</a:t>
            </a:fld>
            <a:fld id="{B1C22DCC-B1E5-714F-8FDE-E59856E05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601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D77EC-FABD-B74B-AB43-76C348D840A6}" type="slidenum">
              <a:rPr lang="en-US"/>
              <a:pPr>
                <a:defRPr/>
              </a:pPr>
              <a:t>‹#›</a:t>
            </a:fld>
            <a:fld id="{E212C51F-97B5-884F-8765-3259ACCD37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171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30B10-B8A4-AA4D-9DB0-A14FD003D289}" type="slidenum">
              <a:rPr lang="en-US"/>
              <a:pPr>
                <a:defRPr/>
              </a:pPr>
              <a:t>‹#›</a:t>
            </a:fld>
            <a:fld id="{1CCECE81-0C15-774D-9A39-11531E40D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462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BC240-6768-A640-B96A-6F3197E99B87}" type="slidenum">
              <a:rPr lang="en-US"/>
              <a:pPr>
                <a:defRPr/>
              </a:pPr>
              <a:t>‹#›</a:t>
            </a:fld>
            <a:fld id="{71E542C1-AF00-3848-95CE-F0148D629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471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45444-C5EF-7A48-B41B-C6020E09115F}" type="slidenum">
              <a:rPr lang="en-US"/>
              <a:pPr>
                <a:defRPr/>
              </a:pPr>
              <a:t>‹#›</a:t>
            </a:fld>
            <a:fld id="{ED1CEF6B-86A6-6F40-A133-211601C2F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973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B53E3-9292-A841-B917-A9EDD18E568A}" type="slidenum">
              <a:rPr lang="en-US"/>
              <a:pPr>
                <a:defRPr/>
              </a:pPr>
              <a:t>‹#›</a:t>
            </a:fld>
            <a:fld id="{8863FC10-DD3E-7042-86D8-8B54F3B36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816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5445F-A436-D049-BFD5-C8C12F81FBC2}" type="slidenum">
              <a:rPr lang="en-US"/>
              <a:pPr>
                <a:defRPr/>
              </a:pPr>
              <a:t>‹#›</a:t>
            </a:fld>
            <a:fld id="{B9C1CD7C-E123-D24A-A0ED-8C1B96F24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434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39E00-1DBC-4B43-89DB-D0F11C82389F}" type="slidenum">
              <a:rPr lang="en-US"/>
              <a:pPr>
                <a:defRPr/>
              </a:pPr>
              <a:t>‹#›</a:t>
            </a:fld>
            <a:fld id="{1F6C8FF9-BAB2-764C-A2BD-5E26BAE00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788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CD36E-4383-024C-8CA2-52B76A954FF3}" type="slidenum">
              <a:rPr lang="en-US"/>
              <a:pPr>
                <a:defRPr/>
              </a:pPr>
              <a:t>‹#›</a:t>
            </a:fld>
            <a:fld id="{7D6BC31C-E6FF-EE43-B7C5-1C761D3EE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428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0368C-8A7C-794E-B044-1E366A849617}" type="slidenum">
              <a:rPr lang="en-US"/>
              <a:pPr>
                <a:defRPr/>
              </a:pPr>
              <a:t>‹#›</a:t>
            </a:fld>
            <a:fld id="{3334C27A-1FDE-B349-93DC-2D53A68CE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5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F01E7-FB26-9244-ACB6-B8569C139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075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528AB-1C15-B640-ADDC-60BFC0A4AA47}" type="slidenum">
              <a:rPr lang="en-US"/>
              <a:pPr>
                <a:defRPr/>
              </a:pPr>
              <a:t>‹#›</a:t>
            </a:fld>
            <a:fld id="{723AFB02-F5E6-5448-A0A8-B3295AA21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094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31CD0-0AF3-7841-898F-FE2817E27E22}" type="slidenum">
              <a:rPr lang="en-US"/>
              <a:pPr>
                <a:defRPr/>
              </a:pPr>
              <a:t>‹#›</a:t>
            </a:fld>
            <a:fld id="{720C41BF-3DB6-8840-9DC3-BF2464F4F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016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5F207-A90A-F34A-8B80-D430212A160D}" type="slidenum">
              <a:rPr lang="en-US"/>
              <a:pPr>
                <a:defRPr/>
              </a:pPr>
              <a:t>‹#›</a:t>
            </a:fld>
            <a:fld id="{9D6361DA-5EDE-FD43-9B25-480670530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857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DCA1C-7E95-2E42-B8C1-16076FEC0C7E}" type="slidenum">
              <a:rPr lang="en-US"/>
              <a:pPr>
                <a:defRPr/>
              </a:pPr>
              <a:t>‹#›</a:t>
            </a:fld>
            <a:fld id="{3FD5BD37-F1C4-2149-B39C-BA297BA47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277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BD44B-AC07-0E4D-9F36-DB822565C728}" type="slidenum">
              <a:rPr lang="en-US"/>
              <a:pPr>
                <a:defRPr/>
              </a:pPr>
              <a:t>‹#›</a:t>
            </a:fld>
            <a:fld id="{A1806C7B-EBBA-B34C-B038-8072DD968E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52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21211-F908-9D4F-B290-EED557AA3659}" type="slidenum">
              <a:rPr lang="en-US"/>
              <a:pPr>
                <a:defRPr/>
              </a:pPr>
              <a:t>‹#›</a:t>
            </a:fld>
            <a:fld id="{03438C75-2CF9-FB45-84DA-7C3EF3F62B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128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46182-3CAF-1A46-A3F2-E367BE2301CE}" type="slidenum">
              <a:rPr lang="en-US"/>
              <a:pPr>
                <a:defRPr/>
              </a:pPr>
              <a:t>‹#›</a:t>
            </a:fld>
            <a:fld id="{165BA1BC-54A3-8E4B-A260-0F272A169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056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50DB-75B0-6148-BF62-FDA1CD32327D}" type="slidenum">
              <a:rPr lang="en-US"/>
              <a:pPr>
                <a:defRPr/>
              </a:pPr>
              <a:t>‹#›</a:t>
            </a:fld>
            <a:fld id="{CA388170-A82F-5B48-991B-1094A4D78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805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7E05C-1030-BC49-8EF0-408444811E0D}" type="slidenum">
              <a:rPr lang="en-US"/>
              <a:pPr>
                <a:defRPr/>
              </a:pPr>
              <a:t>‹#›</a:t>
            </a:fld>
            <a:fld id="{C93C5492-E4A3-4745-80FB-F18285BB0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531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50CB9-8FD0-594D-B2EC-33580188FC81}" type="slidenum">
              <a:rPr lang="en-US"/>
              <a:pPr>
                <a:defRPr/>
              </a:pPr>
              <a:t>‹#›</a:t>
            </a:fld>
            <a:fld id="{08AE8AF0-33FB-F748-971F-7E80EB29F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6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10488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10488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02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2011363" y="6218238"/>
            <a:ext cx="52657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6483350" y="6269038"/>
            <a:ext cx="193675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1200" smtClean="0">
                <a:solidFill>
                  <a:srgbClr val="94BD5E"/>
                </a:solidFill>
              </a:rPr>
              <a:t>Helena Mitasova, NCSU</a:t>
            </a:r>
            <a:r>
              <a:rPr lang="en-US" smtClean="0"/>
              <a:t>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430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A7CE501-008B-0641-B91C-0E897E33E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66C4CB-287C-1D48-A318-39C4C94A4C3D}" type="slidenum">
              <a:rPr lang="en-US"/>
              <a:pPr>
                <a:defRPr/>
              </a:pPr>
              <a:t>‹#›</a:t>
            </a:fld>
            <a:fld id="{9ED741DF-83B1-9744-ACDA-28353F658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B54B83-0296-D44A-9B0A-A5058272274A}" type="slidenum">
              <a:rPr lang="en-US"/>
              <a:pPr>
                <a:defRPr/>
              </a:pPr>
              <a:t>‹#›</a:t>
            </a:fld>
            <a:fld id="{FB5EEEC3-2239-5A4F-8752-D3CDBD9B7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845908-204C-8947-905A-186256C802F2}" type="slidenum">
              <a:rPr lang="en-US"/>
              <a:pPr>
                <a:defRPr/>
              </a:pPr>
              <a:t>‹#›</a:t>
            </a:fld>
            <a:fld id="{3A9633A6-BE95-2849-8A29-282807386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6258C6-CF28-CB43-B5D8-ED23006C05C6}" type="slidenum">
              <a:rPr lang="en-US"/>
              <a:pPr>
                <a:defRPr/>
              </a:pPr>
              <a:t>‹#›</a:t>
            </a:fld>
            <a:fld id="{F3A5766D-271E-A147-9ED0-821A2F5F8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49D3B9-A82F-7246-AB1E-6D57E8B1DCC2}" type="slidenum">
              <a:rPr lang="en-US"/>
              <a:pPr>
                <a:defRPr/>
              </a:pPr>
              <a:t>‹#›</a:t>
            </a:fld>
            <a:fld id="{6D17ACD7-CCA4-A645-AFAA-AB2206A6E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594D5E-374D-BE4B-A170-0AD28B8755EE}" type="slidenum">
              <a:rPr lang="en-US"/>
              <a:pPr>
                <a:defRPr/>
              </a:pPr>
              <a:t>‹#›</a:t>
            </a:fld>
            <a:fld id="{10562F10-E81D-2C45-8F4C-48F5DF9A8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EB07ED-2289-FF43-A028-95464DDAF226}" type="slidenum">
              <a:rPr lang="en-US"/>
              <a:pPr>
                <a:defRPr/>
              </a:pPr>
              <a:t>‹#›</a:t>
            </a:fld>
            <a:fld id="{2E67B163-A3E5-AF4E-B210-E401FA71A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2E8498-1DC5-2443-8B93-F15ABCDDE008}" type="slidenum">
              <a:rPr lang="en-US"/>
              <a:pPr>
                <a:defRPr/>
              </a:pPr>
              <a:t>‹#›</a:t>
            </a:fld>
            <a:fld id="{E5AA3344-AC2D-414F-9CF0-69FDDBD67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3124200" y="6356350"/>
            <a:ext cx="2865438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0796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86CE0B-44B6-5A45-BE39-F19EE36B7D3A}" type="slidenum">
              <a:rPr lang="en-US"/>
              <a:pPr>
                <a:defRPr/>
              </a:pPr>
              <a:t>‹#›</a:t>
            </a:fld>
            <a:fld id="{CD17EFED-B52F-1F4C-9243-1A55CA170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17562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5625" cy="447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788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78800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7308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57200" y="6356350"/>
            <a:ext cx="210661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68613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082800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DB20DB-5887-C741-93BD-7E212506402D}" type="slidenum">
              <a:rPr lang="en-US"/>
              <a:pPr>
                <a:defRPr/>
              </a:pPr>
              <a:t>‹#›</a:t>
            </a:fld>
            <a:fld id="{AC811ED9-7C90-A048-8CFF-2ED0E6852A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80388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0388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7308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7020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084388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AB1B82-C5EF-C443-ADCA-DD7423F7B912}" type="slidenum">
              <a:rPr lang="en-US"/>
              <a:pPr>
                <a:defRPr/>
              </a:pPr>
              <a:t>‹#›</a:t>
            </a:fld>
            <a:fld id="{E1C20CFE-ADA9-0646-9E6E-F5DD73C4D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61AA71-113A-6345-AB75-CEEA5C5E7091}" type="slidenum">
              <a:rPr lang="en-US"/>
              <a:pPr>
                <a:defRPr/>
              </a:pPr>
              <a:t>‹#›</a:t>
            </a:fld>
            <a:fld id="{0DB9DB7B-42F6-2E48-BE4B-93A88DC91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F5D217-03EC-9F44-8B1B-14BBAD47D36E}" type="slidenum">
              <a:rPr lang="en-US"/>
              <a:pPr>
                <a:defRPr/>
              </a:pPr>
              <a:t>‹#›</a:t>
            </a:fld>
            <a:fld id="{EE080433-2036-CC44-B0C5-CEEF7988C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EE871D-13C2-BC4A-9D06-5EA28659393A}" type="slidenum">
              <a:rPr lang="en-US"/>
              <a:pPr>
                <a:defRPr/>
              </a:pPr>
              <a:t>‹#›</a:t>
            </a:fld>
            <a:fld id="{C44B11A9-EE64-6741-9569-07FD8993B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397A80-E562-284C-BA5F-2F2466A8C261}" type="slidenum">
              <a:rPr lang="en-US"/>
              <a:pPr>
                <a:defRPr/>
              </a:pPr>
              <a:t>‹#›</a:t>
            </a:fld>
            <a:fld id="{461C5508-97E4-5448-A3DE-40B9E1321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jpg"/><Relationship Id="rId7" Type="http://schemas.openxmlformats.org/officeDocument/2006/relationships/image" Target="../media/image36.jp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5.jp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jpg"/><Relationship Id="rId8" Type="http://schemas.openxmlformats.org/officeDocument/2006/relationships/image" Target="../media/image36.jp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9.jpeg"/><Relationship Id="rId5" Type="http://schemas.openxmlformats.org/officeDocument/2006/relationships/image" Target="../media/image32.jpg"/><Relationship Id="rId6" Type="http://schemas.openxmlformats.org/officeDocument/2006/relationships/image" Target="../media/image31.png"/><Relationship Id="rId7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15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"/><Relationship Id="rId4" Type="http://schemas.openxmlformats.org/officeDocument/2006/relationships/image" Target="../media/image59.tif"/><Relationship Id="rId5" Type="http://schemas.openxmlformats.org/officeDocument/2006/relationships/image" Target="../media/image60.tif"/><Relationship Id="rId6" Type="http://schemas.openxmlformats.org/officeDocument/2006/relationships/image" Target="../media/image47.png"/><Relationship Id="rId7" Type="http://schemas.openxmlformats.org/officeDocument/2006/relationships/image" Target="../media/image61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5" Type="http://schemas.openxmlformats.org/officeDocument/2006/relationships/image" Target="../media/image16.jp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gif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jp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jpg"/><Relationship Id="rId7" Type="http://schemas.openxmlformats.org/officeDocument/2006/relationships/image" Target="../media/image29.png"/><Relationship Id="rId8" Type="http://schemas.openxmlformats.org/officeDocument/2006/relationships/image" Target="../media/image34.jpg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73050" y="990600"/>
            <a:ext cx="8229600" cy="2025650"/>
          </a:xfrm>
        </p:spPr>
        <p:txBody>
          <a:bodyPr lIns="123480" rIns="147960" anchor="b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 smtClean="0">
                <a:cs typeface="TimesNewRomanPSMT" charset="0"/>
              </a:rPr>
              <a:t>Space-Time Cube Analytics of Evolving Landforms Captured by Airborne and Terrestrial </a:t>
            </a:r>
            <a:r>
              <a:rPr lang="en-US" dirty="0" err="1" smtClean="0">
                <a:cs typeface="TimesNewRomanPSMT" charset="0"/>
              </a:rPr>
              <a:t>Lidar</a:t>
            </a:r>
            <a:r>
              <a:rPr lang="en-US" dirty="0" smtClean="0">
                <a:cs typeface="TimesNewRomanPSMT" charset="0"/>
              </a:rPr>
              <a:t/>
            </a:r>
            <a:br>
              <a:rPr lang="en-US" dirty="0" smtClean="0">
                <a:cs typeface="TimesNewRomanPSMT" charset="0"/>
              </a:rPr>
            </a:br>
            <a:endParaRPr lang="en-US" sz="2400" dirty="0" smtClean="0">
              <a:cs typeface="TimesNewRomanPSMT" charset="0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3352800"/>
            <a:ext cx="7543800" cy="2139950"/>
          </a:xfrm>
        </p:spPr>
        <p:txBody>
          <a:bodyPr lIns="41040" rIns="41040"/>
          <a:lstStyle/>
          <a:p>
            <a:pPr marL="0" indent="0" algn="ctr" eaLnBrk="1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sz="2400" b="1" dirty="0" smtClean="0">
                <a:solidFill>
                  <a:srgbClr val="007D7D"/>
                </a:solidFill>
              </a:rPr>
              <a:t>Helena Mitasova, Eric Hardin, </a:t>
            </a:r>
          </a:p>
          <a:p>
            <a:pPr marL="0" indent="0" algn="ctr" eaLnBrk="1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sz="2400" b="1" dirty="0" smtClean="0">
                <a:solidFill>
                  <a:srgbClr val="008080"/>
                </a:solidFill>
                <a:cs typeface="Times New Roman" charset="0"/>
              </a:rPr>
              <a:t>Michael </a:t>
            </a:r>
            <a:r>
              <a:rPr lang="en-US" sz="2400" b="1" dirty="0" err="1" smtClean="0">
                <a:solidFill>
                  <a:srgbClr val="008080"/>
                </a:solidFill>
                <a:cs typeface="Times New Roman" charset="0"/>
              </a:rPr>
              <a:t>Starek</a:t>
            </a:r>
            <a:r>
              <a:rPr lang="en-US" sz="2400" b="1" dirty="0" smtClean="0">
                <a:solidFill>
                  <a:srgbClr val="008080"/>
                </a:solidFill>
                <a:cs typeface="Times New Roman" charset="0"/>
              </a:rPr>
              <a:t>, </a:t>
            </a:r>
            <a:r>
              <a:rPr lang="is-IS" sz="2400" b="1" dirty="0" smtClean="0">
                <a:solidFill>
                  <a:srgbClr val="008080"/>
                </a:solidFill>
                <a:cs typeface="Times New Roman" charset="0"/>
              </a:rPr>
              <a:t>Blundell </a:t>
            </a:r>
            <a:r>
              <a:rPr lang="is-IS" sz="2400" b="1" dirty="0">
                <a:solidFill>
                  <a:srgbClr val="008080"/>
                </a:solidFill>
                <a:cs typeface="Times New Roman" charset="0"/>
              </a:rPr>
              <a:t>SB, Wegmann KW</a:t>
            </a:r>
            <a:endParaRPr lang="en-US" sz="2400" b="1" dirty="0" smtClean="0">
              <a:solidFill>
                <a:srgbClr val="008080"/>
              </a:solidFill>
              <a:cs typeface="Times New Roman" charset="0"/>
            </a:endParaRPr>
          </a:p>
          <a:p>
            <a:pPr marL="0" indent="0" algn="ctr" eaLnBrk="1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sz="2400" b="1" dirty="0" smtClean="0"/>
              <a:t>North Carolina State University, Raleigh, NC, USA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5959475"/>
            <a:ext cx="43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99685" name="Group 4"/>
          <p:cNvGrpSpPr>
            <a:grpSpLocks/>
          </p:cNvGrpSpPr>
          <p:nvPr/>
        </p:nvGrpSpPr>
        <p:grpSpPr bwMode="auto">
          <a:xfrm>
            <a:off x="1968500" y="6427788"/>
            <a:ext cx="941388" cy="152400"/>
            <a:chOff x="1240" y="4049"/>
            <a:chExt cx="593" cy="96"/>
          </a:xfrm>
        </p:grpSpPr>
        <p:sp>
          <p:nvSpPr>
            <p:cNvPr id="2" name="Rectangle 5"/>
            <p:cNvSpPr>
              <a:spLocks noChangeArrowheads="1"/>
            </p:cNvSpPr>
            <p:nvPr/>
          </p:nvSpPr>
          <p:spPr bwMode="auto">
            <a:xfrm>
              <a:off x="1240" y="4049"/>
              <a:ext cx="594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lnSpc>
                  <a:spcPct val="72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sz="1400" b="1">
                  <a:solidFill>
                    <a:srgbClr val="067F08"/>
                  </a:solidFill>
                  <a:latin typeface="Lucida Grande" charset="0"/>
                </a:rPr>
                <a:t>GRASS GIS</a:t>
              </a:r>
            </a:p>
          </p:txBody>
        </p:sp>
      </p:grp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6059488"/>
            <a:ext cx="1168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63" name="AutoShape 7"/>
          <p:cNvSpPr>
            <a:spLocks noChangeArrowheads="1"/>
          </p:cNvSpPr>
          <p:nvPr/>
        </p:nvSpPr>
        <p:spPr bwMode="auto">
          <a:xfrm>
            <a:off x="8059738" y="4948238"/>
            <a:ext cx="209550" cy="123825"/>
          </a:xfrm>
          <a:prstGeom prst="roundRect">
            <a:avLst>
              <a:gd name="adj" fmla="val 745"/>
            </a:avLst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elev40c_bcy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5" t="13605" r="2395" b="6487"/>
          <a:stretch/>
        </p:blipFill>
        <p:spPr>
          <a:xfrm>
            <a:off x="5763746" y="4267200"/>
            <a:ext cx="3005731" cy="2133600"/>
          </a:xfrm>
          <a:prstGeom prst="rect">
            <a:avLst/>
          </a:prstGeom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622300" y="-1246188"/>
            <a:ext cx="16668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83058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360" tIns="51480" rIns="99360" bIns="51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3600" b="1" dirty="0" smtClean="0">
                <a:solidFill>
                  <a:srgbClr val="663300"/>
                </a:solidFill>
              </a:rPr>
              <a:t>Evolution of </a:t>
            </a:r>
            <a:r>
              <a:rPr lang="en-US" sz="3600" b="1" dirty="0" err="1" smtClean="0">
                <a:solidFill>
                  <a:srgbClr val="663300"/>
                </a:solidFill>
              </a:rPr>
              <a:t>foredune</a:t>
            </a:r>
            <a:endParaRPr lang="en-US" sz="3600" b="1" dirty="0" smtClean="0">
              <a:solidFill>
                <a:srgbClr val="663300"/>
              </a:solidFill>
            </a:endParaRPr>
          </a:p>
        </p:txBody>
      </p:sp>
      <p:pic>
        <p:nvPicPr>
          <p:cNvPr id="31770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6092825"/>
            <a:ext cx="876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6753225" y="6016625"/>
            <a:ext cx="48577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200" b="1" dirty="0">
                <a:solidFill>
                  <a:srgbClr val="000000"/>
                </a:solidFill>
              </a:rPr>
              <a:t>1</a:t>
            </a:r>
            <a:r>
              <a:rPr lang="en-US" sz="1200" b="1" dirty="0" smtClean="0">
                <a:solidFill>
                  <a:srgbClr val="000000"/>
                </a:solidFill>
              </a:rPr>
              <a:t>00m</a:t>
            </a: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4800600" y="2253671"/>
            <a:ext cx="519113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2011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2009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2008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2005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2004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2003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2003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2001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1999</a:t>
            </a:r>
          </a:p>
        </p:txBody>
      </p:sp>
      <p:pic>
        <p:nvPicPr>
          <p:cNvPr id="5" name="Picture 4" descr="legend_bcyr_discret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-717" r="38232"/>
          <a:stretch/>
        </p:blipFill>
        <p:spPr>
          <a:xfrm rot="10800000">
            <a:off x="5257799" y="2310819"/>
            <a:ext cx="304800" cy="1543052"/>
          </a:xfrm>
          <a:prstGeom prst="rect">
            <a:avLst/>
          </a:prstGeom>
        </p:spPr>
      </p:pic>
      <p:pic>
        <p:nvPicPr>
          <p:cNvPr id="6" name="Picture 5" descr="Nort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20000">
            <a:off x="5253157" y="3988698"/>
            <a:ext cx="218159" cy="4106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990600"/>
            <a:ext cx="5105400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Evolution at mid-dune and ridge elevation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showing past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overwash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and dune degradation before 2011 hurricane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</a:t>
            </a:r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endParaRPr lang="en-US" sz="20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1" name="Picture 10" descr="elev20b_bcyr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1" t="8309"/>
          <a:stretch/>
        </p:blipFill>
        <p:spPr>
          <a:xfrm>
            <a:off x="5791200" y="2025071"/>
            <a:ext cx="2940654" cy="21659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48600" y="2101271"/>
            <a:ext cx="692117" cy="324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z=3m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01000" y="4343400"/>
            <a:ext cx="692117" cy="324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z=4m</a:t>
            </a:r>
            <a:endParaRPr lang="en-US" sz="1600" dirty="0">
              <a:solidFill>
                <a:srgbClr val="000090"/>
              </a:solidFill>
            </a:endParaRPr>
          </a:p>
        </p:txBody>
      </p:sp>
      <p:pic>
        <p:nvPicPr>
          <p:cNvPr id="29" name="Picture 28" descr="Rodanthe_postIrene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838200"/>
            <a:ext cx="1904099" cy="10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477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lev50_9911_time_byr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18486"/>
          <a:stretch/>
        </p:blipFill>
        <p:spPr>
          <a:xfrm>
            <a:off x="1371600" y="4419600"/>
            <a:ext cx="3318240" cy="1828800"/>
          </a:xfrm>
          <a:prstGeom prst="rect">
            <a:avLst/>
          </a:prstGeom>
        </p:spPr>
      </p:pic>
      <p:pic>
        <p:nvPicPr>
          <p:cNvPr id="13" name="Picture 12" descr="elev40c_bcy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5" t="13605" r="2395" b="6487"/>
          <a:stretch/>
        </p:blipFill>
        <p:spPr>
          <a:xfrm>
            <a:off x="5763746" y="4267200"/>
            <a:ext cx="3005731" cy="2133600"/>
          </a:xfrm>
          <a:prstGeom prst="rect">
            <a:avLst/>
          </a:prstGeom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622300" y="-1246188"/>
            <a:ext cx="16668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83058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360" tIns="51480" rIns="99360" bIns="51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3600" b="1" dirty="0" smtClean="0">
                <a:solidFill>
                  <a:srgbClr val="663300"/>
                </a:solidFill>
              </a:rPr>
              <a:t>Evolution of </a:t>
            </a:r>
            <a:r>
              <a:rPr lang="en-US" sz="3600" b="1" dirty="0" err="1">
                <a:solidFill>
                  <a:srgbClr val="663300"/>
                </a:solidFill>
              </a:rPr>
              <a:t>f</a:t>
            </a:r>
            <a:r>
              <a:rPr lang="en-US" sz="3600" b="1" dirty="0" err="1" smtClean="0">
                <a:solidFill>
                  <a:srgbClr val="663300"/>
                </a:solidFill>
              </a:rPr>
              <a:t>oredune</a:t>
            </a:r>
            <a:r>
              <a:rPr lang="en-US" sz="3600" b="1" dirty="0" smtClean="0">
                <a:solidFill>
                  <a:srgbClr val="663300"/>
                </a:solidFill>
              </a:rPr>
              <a:t> and homes</a:t>
            </a:r>
          </a:p>
        </p:txBody>
      </p:sp>
      <p:pic>
        <p:nvPicPr>
          <p:cNvPr id="31770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6092825"/>
            <a:ext cx="876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6753225" y="6016625"/>
            <a:ext cx="48577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200" b="1" dirty="0">
                <a:solidFill>
                  <a:srgbClr val="000000"/>
                </a:solidFill>
              </a:rPr>
              <a:t>1</a:t>
            </a:r>
            <a:r>
              <a:rPr lang="en-US" sz="1200" b="1" dirty="0" smtClean="0">
                <a:solidFill>
                  <a:srgbClr val="000000"/>
                </a:solidFill>
              </a:rPr>
              <a:t>00m</a:t>
            </a: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4800600" y="2253671"/>
            <a:ext cx="519113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2011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2009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2008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2005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2004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2003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2003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2001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1999</a:t>
            </a:r>
          </a:p>
        </p:txBody>
      </p:sp>
      <p:pic>
        <p:nvPicPr>
          <p:cNvPr id="5" name="Picture 4" descr="legend_bcyr_discret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-717" r="38232"/>
          <a:stretch/>
        </p:blipFill>
        <p:spPr>
          <a:xfrm rot="10800000">
            <a:off x="5257799" y="2310819"/>
            <a:ext cx="304800" cy="1543052"/>
          </a:xfrm>
          <a:prstGeom prst="rect">
            <a:avLst/>
          </a:prstGeom>
        </p:spPr>
      </p:pic>
      <p:pic>
        <p:nvPicPr>
          <p:cNvPr id="6" name="Picture 5" descr="North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20000">
            <a:off x="5024557" y="3912499"/>
            <a:ext cx="218159" cy="410652"/>
          </a:xfrm>
          <a:prstGeom prst="rect">
            <a:avLst/>
          </a:prstGeom>
        </p:spPr>
      </p:pic>
      <p:pic>
        <p:nvPicPr>
          <p:cNvPr id="11" name="Picture 10" descr="elev20b_bcyr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1" t="8309"/>
          <a:stretch/>
        </p:blipFill>
        <p:spPr>
          <a:xfrm>
            <a:off x="5791200" y="2025071"/>
            <a:ext cx="2940654" cy="21659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48600" y="2101271"/>
            <a:ext cx="902811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z = 3m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01000" y="4343400"/>
            <a:ext cx="902811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z = 4m</a:t>
            </a:r>
            <a:endParaRPr lang="en-US" sz="1800" dirty="0">
              <a:solidFill>
                <a:srgbClr val="000090"/>
              </a:solidFill>
            </a:endParaRPr>
          </a:p>
        </p:txBody>
      </p:sp>
      <p:pic>
        <p:nvPicPr>
          <p:cNvPr id="24" name="Picture 23" descr="elev20_change1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7" t="18273"/>
          <a:stretch/>
        </p:blipFill>
        <p:spPr>
          <a:xfrm>
            <a:off x="1371600" y="1981200"/>
            <a:ext cx="3139512" cy="2286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581400" y="1981200"/>
            <a:ext cx="914400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z = 2m </a:t>
            </a:r>
          </a:p>
        </p:txBody>
      </p:sp>
      <p:pic>
        <p:nvPicPr>
          <p:cNvPr id="26" name="Picture 25" descr="leg_ratechange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38400"/>
            <a:ext cx="457200" cy="17554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33800" y="4495800"/>
            <a:ext cx="774571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z=6m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1981200"/>
            <a:ext cx="1332541" cy="4955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rate of </a:t>
            </a:r>
            <a:r>
              <a:rPr lang="en-US" sz="1400" dirty="0" smtClean="0">
                <a:solidFill>
                  <a:srgbClr val="000000"/>
                </a:solidFill>
              </a:rPr>
              <a:t>change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m/</a:t>
            </a:r>
            <a:r>
              <a:rPr lang="en-US" sz="1400" dirty="0" err="1" smtClean="0">
                <a:solidFill>
                  <a:srgbClr val="000000"/>
                </a:solidFill>
              </a:rPr>
              <a:t>yr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9" name="Picture 28" descr="Rodanthe_postIrene3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638800"/>
            <a:ext cx="1371600" cy="78443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715000" y="990600"/>
            <a:ext cx="3429000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Evolution at mid-dune and ridge elevation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1000" y="990600"/>
            <a:ext cx="5105400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Evolution at dune toe and mid-home elevation</a:t>
            </a:r>
          </a:p>
        </p:txBody>
      </p:sp>
    </p:spTree>
    <p:extLst>
      <p:ext uri="{BB962C8B-B14F-4D97-AF65-F5344CB8AC3E}">
        <p14:creationId xmlns:p14="http://schemas.microsoft.com/office/powerpoint/2010/main" val="10332066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tc_iso7408_17m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887561"/>
            <a:ext cx="3688620" cy="24810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091488" cy="83185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Back-island </a:t>
            </a:r>
            <a:r>
              <a:rPr lang="en-US" dirty="0"/>
              <a:t>d</a:t>
            </a:r>
            <a:r>
              <a:rPr lang="en-US" dirty="0" smtClean="0"/>
              <a:t>une migration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267200" cy="4648200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Jockey’s Ridge: active dune system within state park</a:t>
            </a:r>
          </a:p>
          <a:p>
            <a:pPr>
              <a:defRPr/>
            </a:pPr>
            <a:r>
              <a:rPr lang="en-US" sz="2400" dirty="0" smtClean="0"/>
              <a:t>How long will it stay within the park boundaries?</a:t>
            </a:r>
            <a:endParaRPr lang="en-US" sz="2400" b="1" dirty="0" smtClean="0"/>
          </a:p>
          <a:p>
            <a:pPr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Photogrammetry and </a:t>
            </a:r>
            <a:r>
              <a:rPr lang="en-US" sz="2400" dirty="0" err="1" smtClean="0">
                <a:solidFill>
                  <a:schemeClr val="tx1"/>
                </a:solidFill>
              </a:rPr>
              <a:t>lidar</a:t>
            </a:r>
            <a:r>
              <a:rPr lang="en-US" sz="2400" dirty="0" smtClean="0">
                <a:solidFill>
                  <a:schemeClr val="tx1"/>
                </a:solidFill>
              </a:rPr>
              <a:t>: </a:t>
            </a:r>
          </a:p>
          <a:p>
            <a:pPr>
              <a:defRPr/>
            </a:pPr>
            <a:r>
              <a:rPr lang="en-US" sz="2400" dirty="0" smtClean="0">
                <a:solidFill>
                  <a:srgbClr val="000090"/>
                </a:solidFill>
              </a:rPr>
              <a:t>1974 </a:t>
            </a:r>
            <a:r>
              <a:rPr lang="en-US" sz="2400" dirty="0">
                <a:solidFill>
                  <a:srgbClr val="000090"/>
                </a:solidFill>
              </a:rPr>
              <a:t>- 2008 </a:t>
            </a:r>
            <a:r>
              <a:rPr lang="en-US" sz="2400" dirty="0" smtClean="0">
                <a:solidFill>
                  <a:srgbClr val="000090"/>
                </a:solidFill>
              </a:rPr>
              <a:t>DEMs</a:t>
            </a:r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Migration measured as change in location of dune crests</a:t>
            </a:r>
          </a:p>
          <a:p>
            <a:pPr>
              <a:defRPr/>
            </a:pPr>
            <a:r>
              <a:rPr lang="en-US" sz="2400" dirty="0" smtClean="0">
                <a:solidFill>
                  <a:srgbClr val="000090"/>
                </a:solidFill>
              </a:rPr>
              <a:t>Landform evolution through STC</a:t>
            </a:r>
          </a:p>
          <a:p>
            <a:pPr>
              <a:defRPr/>
            </a:pPr>
            <a:endParaRPr lang="en-US" sz="2000" b="1" dirty="0">
              <a:solidFill>
                <a:srgbClr val="000090"/>
              </a:solidFill>
            </a:endParaRPr>
          </a:p>
        </p:txBody>
      </p:sp>
      <p:pic>
        <p:nvPicPr>
          <p:cNvPr id="218116" name="Picture 3" descr="JR_park_boundaries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6" t="24483" r="22462" b="20993"/>
          <a:stretch>
            <a:fillRect/>
          </a:stretch>
        </p:blipFill>
        <p:spPr bwMode="auto">
          <a:xfrm>
            <a:off x="4800600" y="4724400"/>
            <a:ext cx="1212371" cy="165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773" y="4047024"/>
            <a:ext cx="742627" cy="22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19146" y="4038600"/>
            <a:ext cx="505454" cy="237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2</a:t>
            </a:r>
            <a:r>
              <a:rPr lang="en-US" sz="1000" dirty="0" smtClean="0">
                <a:solidFill>
                  <a:schemeClr val="tx1"/>
                </a:solidFill>
              </a:rPr>
              <a:t>00m</a:t>
            </a: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6" name="Picture 5" descr="Nort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0200" y="4267200"/>
            <a:ext cx="202406" cy="381000"/>
          </a:xfrm>
          <a:prstGeom prst="rect">
            <a:avLst/>
          </a:prstGeom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8305800" y="3962400"/>
            <a:ext cx="609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2008</a:t>
            </a:r>
          </a:p>
          <a:p>
            <a:pPr algn="r"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2005</a:t>
            </a:r>
          </a:p>
          <a:p>
            <a:pPr algn="r"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2001</a:t>
            </a:r>
          </a:p>
          <a:p>
            <a:pPr algn="r"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1999</a:t>
            </a:r>
          </a:p>
          <a:p>
            <a:pPr algn="r"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1998</a:t>
            </a:r>
          </a:p>
          <a:p>
            <a:pPr algn="r"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1995</a:t>
            </a:r>
          </a:p>
          <a:p>
            <a:pPr algn="r"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1974</a:t>
            </a:r>
          </a:p>
          <a:p>
            <a:pPr algn="r">
              <a:defRPr/>
            </a:pPr>
            <a:endParaRPr lang="en-US" sz="1300" b="1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2" name="Picture 11" descr="legend_bcyr_discret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-717" r="38232"/>
          <a:stretch/>
        </p:blipFill>
        <p:spPr>
          <a:xfrm rot="10800000">
            <a:off x="8229600" y="4038600"/>
            <a:ext cx="228601" cy="12959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10200" y="3581400"/>
            <a:ext cx="595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+mn-lt"/>
              </a:rPr>
              <a:t>17m</a:t>
            </a:r>
            <a:endParaRPr lang="en-US" sz="1600" b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" name="Picture 13" descr="JR74_08E_anim1a2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403600" cy="28615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0" y="4267200"/>
            <a:ext cx="633707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17m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075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c_iso7408_22mE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9"/>
          <a:stretch/>
        </p:blipFill>
        <p:spPr>
          <a:xfrm>
            <a:off x="457200" y="3657600"/>
            <a:ext cx="3254910" cy="22098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24800" y="533400"/>
            <a:ext cx="82296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l"/>
            <a:r>
              <a:rPr lang="en-US" dirty="0">
                <a:solidFill>
                  <a:srgbClr val="663300"/>
                </a:solidFill>
              </a:rPr>
              <a:t>E</a:t>
            </a:r>
            <a:r>
              <a:rPr lang="en-US" dirty="0" smtClean="0">
                <a:solidFill>
                  <a:srgbClr val="663300"/>
                </a:solidFill>
              </a:rPr>
              <a:t>volution along contours </a:t>
            </a:r>
            <a:endParaRPr lang="en-US" dirty="0">
              <a:solidFill>
                <a:srgbClr val="6633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295400"/>
            <a:ext cx="4062931" cy="1527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When and at which elevation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has the dune started to split into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parallel ridges? 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Where and when did the elevation 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rebound ?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810000" y="2743720"/>
            <a:ext cx="609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2008</a:t>
            </a:r>
          </a:p>
          <a:p>
            <a:pPr algn="r"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2005</a:t>
            </a:r>
          </a:p>
          <a:p>
            <a:pPr algn="r"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2001</a:t>
            </a:r>
          </a:p>
          <a:p>
            <a:pPr algn="r"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1999</a:t>
            </a:r>
          </a:p>
          <a:p>
            <a:pPr algn="r"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1998</a:t>
            </a:r>
          </a:p>
          <a:p>
            <a:pPr algn="r"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1995</a:t>
            </a:r>
          </a:p>
          <a:p>
            <a:pPr algn="r"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1974</a:t>
            </a:r>
          </a:p>
          <a:p>
            <a:pPr algn="r">
              <a:defRPr/>
            </a:pPr>
            <a:endParaRPr lang="en-US" sz="1300" b="1" dirty="0" smtClean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3" name="Group 27"/>
          <p:cNvGrpSpPr>
            <a:grpSpLocks/>
          </p:cNvGrpSpPr>
          <p:nvPr/>
        </p:nvGrpSpPr>
        <p:grpSpPr bwMode="auto">
          <a:xfrm>
            <a:off x="3962400" y="5105400"/>
            <a:ext cx="1866900" cy="1389063"/>
            <a:chOff x="5727700" y="3352800"/>
            <a:chExt cx="1866900" cy="1389063"/>
          </a:xfrm>
        </p:grpSpPr>
        <p:sp>
          <p:nvSpPr>
            <p:cNvPr id="14" name="Text Box 3"/>
            <p:cNvSpPr txBox="1">
              <a:spLocks noChangeArrowheads="1"/>
            </p:cNvSpPr>
            <p:nvPr/>
          </p:nvSpPr>
          <p:spPr bwMode="auto">
            <a:xfrm>
              <a:off x="6962775" y="4106863"/>
              <a:ext cx="631825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</a:rPr>
                <a:t>Y[m]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6129338" y="4424363"/>
              <a:ext cx="631825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</a:rPr>
                <a:t>X[m]</a:t>
              </a:r>
            </a:p>
          </p:txBody>
        </p:sp>
        <p:sp>
          <p:nvSpPr>
            <p:cNvPr id="16" name="Line 5"/>
            <p:cNvSpPr>
              <a:spLocks noChangeShapeType="1"/>
            </p:cNvSpPr>
            <p:nvPr/>
          </p:nvSpPr>
          <p:spPr bwMode="auto">
            <a:xfrm flipV="1">
              <a:off x="6324600" y="3352800"/>
              <a:ext cx="1587" cy="82232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>
              <a:off x="6324600" y="4191000"/>
              <a:ext cx="655637" cy="158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5727700" y="3386138"/>
              <a:ext cx="733425" cy="54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000000"/>
                  </a:solidFill>
                  <a:latin typeface="Calibri" charset="0"/>
                </a:rPr>
                <a:t>Time</a:t>
              </a:r>
            </a:p>
            <a:p>
              <a:pPr eaLnBrk="1" hangingPunct="1"/>
              <a:r>
                <a:rPr lang="en-US" sz="1400">
                  <a:solidFill>
                    <a:srgbClr val="000000"/>
                  </a:solidFill>
                  <a:latin typeface="Calibri" charset="0"/>
                </a:rPr>
                <a:t>[year]</a:t>
              </a:r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 flipH="1">
              <a:off x="5943599" y="4191000"/>
              <a:ext cx="381000" cy="42062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19" descr="anim_stc_iso740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362200"/>
            <a:ext cx="4110774" cy="3456079"/>
          </a:xfrm>
          <a:prstGeom prst="rect">
            <a:avLst/>
          </a:prstGeom>
        </p:spPr>
      </p:pic>
      <p:pic>
        <p:nvPicPr>
          <p:cNvPr id="21" name="Picture 20" descr="legend_bcyr_discret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-717" r="38232"/>
          <a:stretch/>
        </p:blipFill>
        <p:spPr>
          <a:xfrm rot="10800000">
            <a:off x="4495799" y="2743200"/>
            <a:ext cx="228601" cy="129592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1000" y="3048000"/>
            <a:ext cx="3335318" cy="38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Elevation 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</a:rPr>
              <a:t>isosurface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 at 23m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92115" y="1467128"/>
            <a:ext cx="3377071" cy="668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Animation through elevation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isosurfaces</a:t>
            </a:r>
            <a:r>
              <a:rPr lang="en-US" sz="2000" dirty="0" smtClean="0">
                <a:solidFill>
                  <a:srgbClr val="000000"/>
                </a:solidFill>
              </a:rPr>
              <a:t> 15m – 20m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662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1" y="1524000"/>
            <a:ext cx="5334000" cy="3530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Dr. Mike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Starek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, Nathan Lyons,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Keren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Cepero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, Dr.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Wegmann</a:t>
            </a:r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Talk </a:t>
            </a:r>
            <a:r>
              <a:rPr lang="en-US" sz="2000" dirty="0" smtClean="0">
                <a:solidFill>
                  <a:srgbClr val="000000"/>
                </a:solidFill>
              </a:rPr>
              <a:t>EP33D</a:t>
            </a:r>
            <a:r>
              <a:rPr lang="en-US" sz="2000" dirty="0">
                <a:solidFill>
                  <a:srgbClr val="000000"/>
                </a:solidFill>
              </a:rPr>
              <a:t>-</a:t>
            </a:r>
            <a:r>
              <a:rPr lang="en-US" sz="2000" dirty="0" smtClean="0">
                <a:solidFill>
                  <a:srgbClr val="000000"/>
                </a:solidFill>
              </a:rPr>
              <a:t>06: Wednesday</a:t>
            </a:r>
            <a:endParaRPr lang="en-US" sz="2000" dirty="0" smtClean="0">
              <a:solidFill>
                <a:srgbClr val="000000"/>
              </a:solidFill>
              <a:latin typeface="+mn-lt"/>
            </a:endParaRP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L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egacy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sediment from old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millpond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monitoring by Leica Scan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TCL: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9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epochs 2010 – 2012</a:t>
            </a:r>
          </a:p>
          <a:p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1cm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resolution bank surface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represented as tilted DEM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457199" y="228600"/>
            <a:ext cx="800417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l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>
                <a:solidFill>
                  <a:srgbClr val="663300"/>
                </a:solidFill>
              </a:rPr>
              <a:t>Monitoring eroding stream bank</a:t>
            </a:r>
            <a:endParaRPr lang="en-US" dirty="0">
              <a:solidFill>
                <a:srgbClr val="663300"/>
              </a:solidFill>
            </a:endParaRPr>
          </a:p>
        </p:txBody>
      </p:sp>
      <p:pic>
        <p:nvPicPr>
          <p:cNvPr id="5" name="Picture 4" descr="PC10073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28" r="-920" b="24301"/>
          <a:stretch/>
        </p:blipFill>
        <p:spPr>
          <a:xfrm>
            <a:off x="533399" y="5257800"/>
            <a:ext cx="3063611" cy="1219200"/>
          </a:xfrm>
          <a:prstGeom prst="rect">
            <a:avLst/>
          </a:prstGeom>
        </p:spPr>
      </p:pic>
      <p:pic>
        <p:nvPicPr>
          <p:cNvPr id="8" name="Picture 7" descr="abank1_12_10_10_DTF_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1" y="2133599"/>
            <a:ext cx="4038600" cy="2090384"/>
          </a:xfrm>
          <a:prstGeom prst="rect">
            <a:avLst/>
          </a:prstGeom>
        </p:spPr>
      </p:pic>
      <p:pic>
        <p:nvPicPr>
          <p:cNvPr id="9" name="Picture 8" descr="abank1_10_20_11_DTF_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191000"/>
            <a:ext cx="3977314" cy="2286000"/>
          </a:xfrm>
          <a:prstGeom prst="rect">
            <a:avLst/>
          </a:prstGeom>
        </p:spPr>
      </p:pic>
      <p:pic>
        <p:nvPicPr>
          <p:cNvPr id="10" name="Picture 9" descr="elev_lg_hori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2133599"/>
            <a:ext cx="1828800" cy="25738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 bwMode="auto">
          <a:xfrm>
            <a:off x="5943600" y="3200399"/>
            <a:ext cx="990600" cy="5334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867400" y="5562599"/>
            <a:ext cx="1143000" cy="5334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Picture 12" descr="barscal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000">
            <a:off x="5105400" y="4595316"/>
            <a:ext cx="2345767" cy="152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76800" y="1828800"/>
            <a:ext cx="3733800" cy="32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distance to base plane [m]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15" name="Picture 14" descr="bank1_crossec_1stLast_hxneg4_n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37"/>
          <a:stretch/>
        </p:blipFill>
        <p:spPr>
          <a:xfrm>
            <a:off x="3733800" y="5181600"/>
            <a:ext cx="990600" cy="13309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5000" y="1143000"/>
            <a:ext cx="2536572" cy="38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first and </a:t>
            </a:r>
            <a:r>
              <a:rPr lang="en-US" sz="2000" dirty="0" smtClean="0">
                <a:solidFill>
                  <a:schemeClr val="tx1"/>
                </a:solidFill>
              </a:rPr>
              <a:t>last survey 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28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oxel9_crosspreeuro2ver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066799"/>
            <a:ext cx="4153151" cy="2110069"/>
          </a:xfrm>
          <a:prstGeom prst="rect">
            <a:avLst/>
          </a:prstGeom>
        </p:spPr>
      </p:pic>
      <p:pic>
        <p:nvPicPr>
          <p:cNvPr id="5" name="Picture 4" descr="elev_l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0000">
            <a:off x="5050301" y="2734243"/>
            <a:ext cx="3957627" cy="6022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940000">
            <a:off x="5950001" y="3237655"/>
            <a:ext cx="2819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distance from base plane [m]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4419600" y="2590800"/>
            <a:ext cx="723649" cy="82180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 rot="2820000">
            <a:off x="4104675" y="3008353"/>
            <a:ext cx="1182095" cy="266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1</a:t>
            </a:r>
            <a:r>
              <a:rPr lang="en-US" sz="1200" b="1" dirty="0" smtClean="0">
                <a:solidFill>
                  <a:srgbClr val="000000"/>
                </a:solidFill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</a:rPr>
              <a:t>epochs      8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0" y="191869"/>
            <a:ext cx="85216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b="1" dirty="0" smtClean="0">
                <a:solidFill>
                  <a:srgbClr val="663300"/>
                </a:solidFill>
                <a:latin typeface="+mn-lt"/>
              </a:rPr>
              <a:t>Evolution of distance from base plane</a:t>
            </a:r>
            <a:endParaRPr lang="en-US" sz="3600" b="1" dirty="0">
              <a:solidFill>
                <a:srgbClr val="663300"/>
              </a:solidFill>
              <a:latin typeface="+mn-lt"/>
            </a:endParaRPr>
          </a:p>
        </p:txBody>
      </p:sp>
      <p:pic>
        <p:nvPicPr>
          <p:cNvPr id="14" name="Picture 13" descr="voxel9_isosurf04lossn2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4038600"/>
            <a:ext cx="4098099" cy="1981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20820000">
            <a:off x="6941400" y="6074102"/>
            <a:ext cx="1869322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240000"/>
              </a:camera>
              <a:lightRig rig="threePt" dir="t"/>
            </a:scene3d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distance difference [m]</a:t>
            </a: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16" name="Picture 15" descr="diff_legendhoriz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6555316" y="5759817"/>
            <a:ext cx="2448444" cy="38039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825976">
            <a:off x="4440241" y="5461947"/>
            <a:ext cx="1112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      epochs      </a:t>
            </a: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18" name="Picture 17" descr="timel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01464">
            <a:off x="4352226" y="5863651"/>
            <a:ext cx="2372895" cy="381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8600" y="2971800"/>
            <a:ext cx="4114800" cy="2471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Where and when was the change between two surveys greater </a:t>
            </a:r>
            <a:r>
              <a:rPr lang="en-US" sz="2000" dirty="0" smtClean="0">
                <a:solidFill>
                  <a:schemeClr val="tx1"/>
                </a:solidFill>
              </a:rPr>
              <a:t>than </a:t>
            </a:r>
            <a:r>
              <a:rPr lang="en-US" sz="2000" dirty="0">
                <a:solidFill>
                  <a:schemeClr val="tx1"/>
                </a:solidFill>
              </a:rPr>
              <a:t>0.5m and what was its pattern</a:t>
            </a:r>
            <a:r>
              <a:rPr lang="en-US" sz="2000" dirty="0" smtClean="0">
                <a:solidFill>
                  <a:schemeClr val="tx1"/>
                </a:solidFill>
              </a:rPr>
              <a:t>?</a:t>
            </a: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massive </a:t>
            </a:r>
            <a:r>
              <a:rPr lang="en-US" sz="1800" dirty="0">
                <a:solidFill>
                  <a:schemeClr val="tx1"/>
                </a:solidFill>
              </a:rPr>
              <a:t>fallout from milldam sediment layer in epoch 3  (April, after storms), 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smaller</a:t>
            </a:r>
            <a:r>
              <a:rPr lang="en-US" sz="1800" dirty="0">
                <a:solidFill>
                  <a:schemeClr val="tx1"/>
                </a:solidFill>
              </a:rPr>
              <a:t>, more scattered loss </a:t>
            </a:r>
            <a:r>
              <a:rPr lang="en-US" sz="1800" dirty="0" smtClean="0">
                <a:solidFill>
                  <a:schemeClr val="tx1"/>
                </a:solidFill>
              </a:rPr>
              <a:t>from lower layers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950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447800"/>
            <a:ext cx="7924800" cy="4943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Analysis of systematic errors is important for time series from multiple sources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Multidim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framework provides comprehensive metrics for quantification of change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spcAft>
                <a:spcPts val="1200"/>
              </a:spcAft>
              <a:buClrTx/>
              <a:buFont typeface="Arial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STC methodology is simple to implement yet powerful in its ability to condense surface evolution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cs typeface="Arial" charset="0"/>
              </a:rPr>
              <a:t>complexity 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into meaningful information</a:t>
            </a:r>
            <a:r>
              <a:rPr lang="en-US" sz="2000" dirty="0" smtClean="0">
                <a:latin typeface="+mn-lt"/>
                <a:cs typeface="Arial" charset="0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lasTools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and GRASS GIS (6.4.3 and 7) used for processing, analysis and visualization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endParaRPr lang="en-US" sz="180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Acknowledgment: 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This research was funded by ARO project 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W911NF1110146</a:t>
            </a:r>
            <a:endParaRPr lang="en-US" sz="1800" dirty="0" smtClean="0">
              <a:solidFill>
                <a:srgbClr val="000000"/>
              </a:solidFill>
              <a:latin typeface="+mn-lt"/>
            </a:endParaRPr>
          </a:p>
          <a:p>
            <a:endParaRPr lang="en-US" sz="180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1800" dirty="0" err="1" smtClean="0">
                <a:solidFill>
                  <a:schemeClr val="tx1"/>
                </a:solidFill>
                <a:latin typeface="+mn-lt"/>
              </a:rPr>
              <a:t>Mirlo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 beach: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N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ov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20 2012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r>
              <a:rPr lang="pl-PL" sz="1800" dirty="0">
                <a:solidFill>
                  <a:schemeClr val="tx1"/>
                </a:solidFill>
                <a:latin typeface="+mn-lt"/>
              </a:rPr>
              <a:t>http://</a:t>
            </a:r>
            <a:r>
              <a:rPr lang="pl-PL" sz="1800" dirty="0" err="1">
                <a:solidFill>
                  <a:schemeClr val="tx1"/>
                </a:solidFill>
                <a:latin typeface="+mn-lt"/>
              </a:rPr>
              <a:t>www.youtube.com</a:t>
            </a:r>
            <a:r>
              <a:rPr lang="pl-PL" sz="1800" dirty="0">
                <a:solidFill>
                  <a:schemeClr val="tx1"/>
                </a:solidFill>
                <a:latin typeface="+mn-lt"/>
              </a:rPr>
              <a:t>/</a:t>
            </a:r>
            <a:r>
              <a:rPr lang="pl-PL" sz="1800" dirty="0" err="1">
                <a:solidFill>
                  <a:schemeClr val="tx1"/>
                </a:solidFill>
                <a:latin typeface="+mn-lt"/>
              </a:rPr>
              <a:t>watch?v</a:t>
            </a:r>
            <a:r>
              <a:rPr lang="pl-PL" sz="1800" dirty="0">
                <a:solidFill>
                  <a:schemeClr val="tx1"/>
                </a:solidFill>
                <a:latin typeface="+mn-lt"/>
              </a:rPr>
              <a:t>=MrGub6bNuoU&amp;sns=</a:t>
            </a:r>
            <a:r>
              <a:rPr lang="pl-PL" sz="1800" dirty="0" err="1">
                <a:solidFill>
                  <a:schemeClr val="tx1"/>
                </a:solidFill>
                <a:latin typeface="+mn-lt"/>
              </a:rPr>
              <a:t>fb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268069"/>
            <a:ext cx="29548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b="1" dirty="0" smtClean="0">
                <a:solidFill>
                  <a:srgbClr val="000080"/>
                </a:solidFill>
                <a:latin typeface="+mn-lt"/>
              </a:rPr>
              <a:t>Conclusions</a:t>
            </a:r>
            <a:endParaRPr lang="en-US" sz="3600" b="1" dirty="0">
              <a:solidFill>
                <a:srgbClr val="000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2587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xel9_isosurf20changecon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0"/>
            <a:ext cx="5495649" cy="3009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228600"/>
            <a:ext cx="6276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Fig 7 STC </a:t>
            </a:r>
            <a:r>
              <a:rPr lang="en-US" sz="1200" dirty="0" err="1" smtClean="0">
                <a:solidFill>
                  <a:schemeClr val="tx1"/>
                </a:solidFill>
              </a:rPr>
              <a:t>isosurface</a:t>
            </a:r>
            <a:r>
              <a:rPr lang="en-US" sz="1200" dirty="0" smtClean="0">
                <a:solidFill>
                  <a:schemeClr val="tx1"/>
                </a:solidFill>
              </a:rPr>
              <a:t> – show contours &gt; </a:t>
            </a:r>
            <a:r>
              <a:rPr lang="en-US" sz="1200" dirty="0" err="1" smtClean="0">
                <a:solidFill>
                  <a:schemeClr val="tx1"/>
                </a:solidFill>
              </a:rPr>
              <a:t>isosurface</a:t>
            </a:r>
            <a:r>
              <a:rPr lang="en-US" sz="1200" dirty="0" smtClean="0">
                <a:solidFill>
                  <a:schemeClr val="tx1"/>
                </a:solidFill>
              </a:rPr>
              <a:t> with draped change and lines for year</a:t>
            </a:r>
          </a:p>
          <a:p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0940000">
            <a:off x="3821817" y="5903193"/>
            <a:ext cx="2150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distance difference [m]</a:t>
            </a:r>
            <a:endParaRPr lang="en-US" sz="1400" b="1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838200" y="5410200"/>
            <a:ext cx="762000" cy="762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533400" y="5791200"/>
            <a:ext cx="813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epochs</a:t>
            </a: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9" name="Picture 8" descr="diff_legendhori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000">
            <a:off x="2671040" y="5667647"/>
            <a:ext cx="3249483" cy="380395"/>
          </a:xfrm>
          <a:prstGeom prst="rect">
            <a:avLst/>
          </a:prstGeom>
        </p:spPr>
      </p:pic>
      <p:pic>
        <p:nvPicPr>
          <p:cNvPr id="4" name="Picture 3" descr="intvoxel9_isosurf2.0timegradcodiff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5209117" cy="240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97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oxel9_crosspreeuro2ver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67000"/>
            <a:ext cx="6019800" cy="3058447"/>
          </a:xfrm>
          <a:prstGeom prst="rect">
            <a:avLst/>
          </a:prstGeom>
        </p:spPr>
      </p:pic>
      <p:pic>
        <p:nvPicPr>
          <p:cNvPr id="5" name="Picture 4" descr="elev_l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000">
            <a:off x="3673106" y="5073999"/>
            <a:ext cx="2908300" cy="4425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940000">
            <a:off x="4367573" y="5436917"/>
            <a:ext cx="2160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distance from base plane [m]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533400" y="4876800"/>
            <a:ext cx="914400" cy="9144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 rot="2820000">
            <a:off x="109448" y="5255753"/>
            <a:ext cx="1365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0      epochs      8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11563" y="3034605"/>
            <a:ext cx="3558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L1</a:t>
            </a: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r>
              <a:rPr lang="en-US" sz="1200" dirty="0" smtClean="0">
                <a:solidFill>
                  <a:srgbClr val="000000"/>
                </a:solidFill>
              </a:rPr>
              <a:t>L2</a:t>
            </a:r>
          </a:p>
          <a:p>
            <a:endParaRPr lang="en-US" sz="1200" dirty="0">
              <a:solidFill>
                <a:srgbClr val="000000"/>
              </a:solidFill>
            </a:endParaRPr>
          </a:p>
          <a:p>
            <a:r>
              <a:rPr lang="en-US" sz="1200" dirty="0" smtClean="0">
                <a:solidFill>
                  <a:srgbClr val="000000"/>
                </a:solidFill>
              </a:rPr>
              <a:t>L3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2" name="Picture 1" descr="voxel9_crosspreeuro2vert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5" r="19402"/>
          <a:stretch/>
        </p:blipFill>
        <p:spPr>
          <a:xfrm>
            <a:off x="4572000" y="304800"/>
            <a:ext cx="4157786" cy="253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14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3800" y="5943600"/>
            <a:ext cx="5121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Two scans when most of the change have been observed over 137 days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- </a:t>
            </a:r>
            <a:r>
              <a:rPr lang="en-US" sz="1200" dirty="0" err="1" smtClean="0">
                <a:solidFill>
                  <a:srgbClr val="000000"/>
                </a:solidFill>
              </a:rPr>
              <a:t>april</a:t>
            </a:r>
            <a:r>
              <a:rPr lang="en-US" sz="1200" dirty="0" smtClean="0">
                <a:solidFill>
                  <a:srgbClr val="000000"/>
                </a:solidFill>
              </a:rPr>
              <a:t>-august 2011 – was there a single event or several storms?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(others were 45,67,56 days)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4" name="Picture 3" descr="voxel9_crossvert3flat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8" t="25084" r="16219"/>
          <a:stretch/>
        </p:blipFill>
        <p:spPr>
          <a:xfrm>
            <a:off x="6705600" y="3962400"/>
            <a:ext cx="1944078" cy="1738966"/>
          </a:xfrm>
          <a:prstGeom prst="rect">
            <a:avLst/>
          </a:prstGeom>
        </p:spPr>
      </p:pic>
      <p:pic>
        <p:nvPicPr>
          <p:cNvPr id="6" name="Picture 5" descr="voxel9_crossvert1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5" t="18467" r="14285"/>
          <a:stretch/>
        </p:blipFill>
        <p:spPr>
          <a:xfrm>
            <a:off x="5334000" y="533400"/>
            <a:ext cx="3364523" cy="3056570"/>
          </a:xfrm>
          <a:prstGeom prst="rect">
            <a:avLst/>
          </a:prstGeom>
        </p:spPr>
      </p:pic>
      <p:pic>
        <p:nvPicPr>
          <p:cNvPr id="8" name="Picture 7" descr="voxel9_crosspremill2b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2" t="19697" r="14669"/>
          <a:stretch/>
        </p:blipFill>
        <p:spPr>
          <a:xfrm>
            <a:off x="1143000" y="762000"/>
            <a:ext cx="3405555" cy="2994445"/>
          </a:xfrm>
          <a:prstGeom prst="rect">
            <a:avLst/>
          </a:prstGeom>
        </p:spPr>
      </p:pic>
      <p:pic>
        <p:nvPicPr>
          <p:cNvPr id="12" name="Picture 11" descr="voxel9_crosspreeuro3b.t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t="21141" r="15734"/>
          <a:stretch/>
        </p:blipFill>
        <p:spPr>
          <a:xfrm>
            <a:off x="685800" y="3656136"/>
            <a:ext cx="3048000" cy="2668464"/>
          </a:xfrm>
          <a:prstGeom prst="rect">
            <a:avLst/>
          </a:prstGeom>
        </p:spPr>
      </p:pic>
      <p:pic>
        <p:nvPicPr>
          <p:cNvPr id="7" name="Picture 6" descr="elev_lg_horiz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2887579" cy="406400"/>
          </a:xfrm>
          <a:prstGeom prst="rect">
            <a:avLst/>
          </a:prstGeom>
        </p:spPr>
      </p:pic>
      <p:pic>
        <p:nvPicPr>
          <p:cNvPr id="16" name="Picture 15" descr="voxel9_crosspreeuro2b.t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1" t="20177" r="16857"/>
          <a:stretch/>
        </p:blipFill>
        <p:spPr>
          <a:xfrm>
            <a:off x="4267200" y="3733800"/>
            <a:ext cx="2256694" cy="202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3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001000" cy="5181600"/>
          </a:xfrm>
        </p:spPr>
        <p:txBody>
          <a:bodyPr/>
          <a:lstStyle/>
          <a:p>
            <a:pPr marL="0" indent="0">
              <a:defRPr/>
            </a:pPr>
            <a:r>
              <a:rPr lang="en-US" sz="2000" b="1" dirty="0" smtClean="0"/>
              <a:t>Coastal terrain dynamics </a:t>
            </a:r>
            <a:r>
              <a:rPr lang="en-US" sz="2000" b="1" dirty="0" smtClean="0"/>
              <a:t>mapped by airborne </a:t>
            </a:r>
            <a:r>
              <a:rPr lang="en-US" sz="2000" b="1" dirty="0" err="1" smtClean="0"/>
              <a:t>lidar</a:t>
            </a:r>
            <a:r>
              <a:rPr lang="en-US" sz="2000" b="1" dirty="0" smtClean="0"/>
              <a:t>: 1996 - 2011</a:t>
            </a:r>
          </a:p>
          <a:p>
            <a:pPr marL="0" indent="0">
              <a:defRPr/>
            </a:pPr>
            <a:endParaRPr lang="en-US" sz="2000" dirty="0"/>
          </a:p>
          <a:p>
            <a:pPr marL="0" indent="0">
              <a:defRPr/>
            </a:pPr>
            <a:endParaRPr lang="en-US" sz="2000" dirty="0" smtClean="0"/>
          </a:p>
          <a:p>
            <a:pPr marL="0" indent="0">
              <a:defRPr/>
            </a:pPr>
            <a:endParaRPr lang="en-US" sz="2000" dirty="0"/>
          </a:p>
          <a:p>
            <a:pPr marL="0" indent="0">
              <a:defRPr/>
            </a:pPr>
            <a:endParaRPr lang="en-US" sz="2000" dirty="0" smtClean="0"/>
          </a:p>
          <a:p>
            <a:pPr marL="0" indent="0">
              <a:defRPr/>
            </a:pPr>
            <a:endParaRPr lang="en-US" sz="2000" dirty="0"/>
          </a:p>
          <a:p>
            <a:pPr marL="0" indent="0">
              <a:defRPr/>
            </a:pPr>
            <a:endParaRPr lang="en-US" sz="2000" dirty="0" smtClean="0"/>
          </a:p>
          <a:p>
            <a:pPr marL="0" indent="0">
              <a:defRPr/>
            </a:pPr>
            <a:r>
              <a:rPr lang="en-US" sz="2000" b="1" dirty="0" smtClean="0"/>
              <a:t>Eroding stream bank </a:t>
            </a:r>
            <a:r>
              <a:rPr lang="en-US" sz="2000" b="1" dirty="0" smtClean="0"/>
              <a:t>mapped by terrestrial </a:t>
            </a:r>
            <a:r>
              <a:rPr lang="en-US" sz="2000" b="1" dirty="0" err="1" smtClean="0"/>
              <a:t>lidar</a:t>
            </a:r>
            <a:endParaRPr lang="en-US" sz="2000" b="1" dirty="0" smtClean="0"/>
          </a:p>
          <a:p>
            <a:pPr>
              <a:buFont typeface="Arial"/>
              <a:buChar char="•"/>
              <a:defRPr/>
            </a:pPr>
            <a:endParaRPr lang="en-US" sz="20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4800" y="457200"/>
            <a:ext cx="8229600" cy="609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l"/>
            <a:r>
              <a:rPr lang="en-US" dirty="0" smtClean="0">
                <a:solidFill>
                  <a:srgbClr val="663300"/>
                </a:solidFill>
              </a:rPr>
              <a:t>Rapidly changing landscapes</a:t>
            </a:r>
            <a:endParaRPr lang="en-US" dirty="0">
              <a:solidFill>
                <a:srgbClr val="663300"/>
              </a:solidFill>
            </a:endParaRPr>
          </a:p>
        </p:txBody>
      </p:sp>
      <p:pic>
        <p:nvPicPr>
          <p:cNvPr id="11" name="Picture 10" descr="PC10073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02" r="-920" b="28505"/>
          <a:stretch/>
        </p:blipFill>
        <p:spPr>
          <a:xfrm>
            <a:off x="659007" y="4413016"/>
            <a:ext cx="4495298" cy="1911584"/>
          </a:xfrm>
          <a:prstGeom prst="rect">
            <a:avLst/>
          </a:prstGeom>
        </p:spPr>
      </p:pic>
      <p:pic>
        <p:nvPicPr>
          <p:cNvPr id="15" name="Picture 14" descr="Rodanthe_postIrene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3" b="3345"/>
          <a:stretch/>
        </p:blipFill>
        <p:spPr>
          <a:xfrm>
            <a:off x="685800" y="1600200"/>
            <a:ext cx="4495800" cy="2114885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5"/>
          <a:stretch>
            <a:fillRect/>
          </a:stretch>
        </p:blipFill>
        <p:spPr bwMode="auto">
          <a:xfrm>
            <a:off x="6381750" y="2062162"/>
            <a:ext cx="2533650" cy="333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6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8415337" y="2565400"/>
            <a:ext cx="414338" cy="277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1000" smtClean="0">
                <a:solidFill>
                  <a:srgbClr val="000000"/>
                </a:solidFill>
              </a:rPr>
              <a:t>40N</a:t>
            </a: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r>
              <a:rPr lang="en-US" sz="1000" smtClean="0">
                <a:solidFill>
                  <a:srgbClr val="000000"/>
                </a:solidFill>
              </a:rPr>
              <a:t>35N</a:t>
            </a: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r>
              <a:rPr lang="en-US" sz="1000" smtClean="0">
                <a:solidFill>
                  <a:srgbClr val="000000"/>
                </a:solidFill>
              </a:rPr>
              <a:t>30N</a:t>
            </a: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r>
              <a:rPr lang="en-US" sz="1000" smtClean="0">
                <a:solidFill>
                  <a:srgbClr val="000000"/>
                </a:solidFill>
              </a:rPr>
              <a:t>25N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6357937" y="2794000"/>
            <a:ext cx="4937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1200" smtClean="0">
                <a:solidFill>
                  <a:srgbClr val="000000"/>
                </a:solidFill>
              </a:rPr>
              <a:t>USA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842125" y="2090737"/>
            <a:ext cx="7143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1100" smtClean="0">
                <a:solidFill>
                  <a:srgbClr val="000000"/>
                </a:solidFill>
              </a:rPr>
              <a:t>Canada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954837" y="3309937"/>
            <a:ext cx="1000125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1000" smtClean="0">
                <a:solidFill>
                  <a:srgbClr val="000000"/>
                </a:solidFill>
              </a:rPr>
              <a:t>North Carolina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 rot="5400000">
            <a:off x="7200106" y="4229894"/>
            <a:ext cx="441325" cy="207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1000" smtClean="0">
                <a:solidFill>
                  <a:srgbClr val="000000"/>
                </a:solidFill>
              </a:rPr>
              <a:t>75W</a:t>
            </a: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r>
              <a:rPr lang="en-US" sz="1000" smtClean="0">
                <a:solidFill>
                  <a:srgbClr val="000000"/>
                </a:solidFill>
              </a:rPr>
              <a:t>80W</a:t>
            </a: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endParaRPr lang="en-US" sz="100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defRPr/>
            </a:pPr>
            <a:r>
              <a:rPr lang="en-US" sz="1000" smtClean="0">
                <a:solidFill>
                  <a:srgbClr val="000000"/>
                </a:solidFill>
              </a:rPr>
              <a:t>85W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7289800" y="4175125"/>
            <a:ext cx="110966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1000" i="1" smtClean="0">
                <a:solidFill>
                  <a:srgbClr val="000000"/>
                </a:solidFill>
              </a:rPr>
              <a:t>Atlantic Ocean</a:t>
            </a: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7926387" y="4595812"/>
            <a:ext cx="177800" cy="238125"/>
          </a:xfrm>
          <a:prstGeom prst="upArrow">
            <a:avLst>
              <a:gd name="adj1" fmla="val 50000"/>
              <a:gd name="adj2" fmla="val 33482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7893050" y="4649787"/>
            <a:ext cx="25400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800" smtClean="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23" name="Oval 12"/>
          <p:cNvSpPr>
            <a:spLocks noChangeArrowheads="1"/>
          </p:cNvSpPr>
          <p:nvPr/>
        </p:nvSpPr>
        <p:spPr bwMode="auto">
          <a:xfrm>
            <a:off x="8037512" y="3432175"/>
            <a:ext cx="101600" cy="90487"/>
          </a:xfrm>
          <a:prstGeom prst="ellipse">
            <a:avLst/>
          </a:prstGeom>
          <a:noFill/>
          <a:ln w="18360">
            <a:solidFill>
              <a:srgbClr val="C5000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4" name="Oval 17"/>
          <p:cNvSpPr>
            <a:spLocks noChangeArrowheads="1"/>
          </p:cNvSpPr>
          <p:nvPr/>
        </p:nvSpPr>
        <p:spPr bwMode="auto">
          <a:xfrm>
            <a:off x="7569200" y="3468687"/>
            <a:ext cx="101600" cy="90488"/>
          </a:xfrm>
          <a:prstGeom prst="ellipse">
            <a:avLst/>
          </a:prstGeom>
          <a:noFill/>
          <a:ln w="18360">
            <a:solidFill>
              <a:srgbClr val="C5000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09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81000"/>
            <a:ext cx="8016875" cy="581025"/>
          </a:xfrm>
        </p:spPr>
        <p:txBody>
          <a:bodyPr lIns="83598" tIns="41799" rIns="83598" bIns="41799" anchor="t"/>
          <a:lstStyle/>
          <a:p>
            <a:pPr algn="l">
              <a:lnSpc>
                <a:spcPct val="100000"/>
              </a:lnSpc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dirty="0" smtClean="0">
                <a:solidFill>
                  <a:srgbClr val="663300"/>
                </a:solidFill>
              </a:rPr>
              <a:t>Coastal </a:t>
            </a:r>
            <a:r>
              <a:rPr lang="en-GB" dirty="0">
                <a:solidFill>
                  <a:srgbClr val="663300"/>
                </a:solidFill>
              </a:rPr>
              <a:t>a</a:t>
            </a:r>
            <a:r>
              <a:rPr lang="en-GB" dirty="0" smtClean="0">
                <a:solidFill>
                  <a:srgbClr val="663300"/>
                </a:solidFill>
              </a:rPr>
              <a:t>irborne </a:t>
            </a:r>
            <a:r>
              <a:rPr lang="en-GB" dirty="0" err="1" smtClean="0">
                <a:solidFill>
                  <a:srgbClr val="663300"/>
                </a:solidFill>
              </a:rPr>
              <a:t>lidar</a:t>
            </a:r>
            <a:r>
              <a:rPr lang="en-GB" dirty="0" smtClean="0">
                <a:solidFill>
                  <a:srgbClr val="663300"/>
                </a:solidFill>
              </a:rPr>
              <a:t>: 1996 - 2011</a:t>
            </a:r>
            <a:endParaRPr lang="en-GB" dirty="0">
              <a:solidFill>
                <a:srgbClr val="663300"/>
              </a:solidFill>
            </a:endParaRPr>
          </a:p>
        </p:txBody>
      </p:sp>
      <p:grpSp>
        <p:nvGrpSpPr>
          <p:cNvPr id="212994" name="Group 2"/>
          <p:cNvGrpSpPr>
            <a:grpSpLocks/>
          </p:cNvGrpSpPr>
          <p:nvPr/>
        </p:nvGrpSpPr>
        <p:grpSpPr bwMode="auto">
          <a:xfrm>
            <a:off x="5592763" y="1184275"/>
            <a:ext cx="577850" cy="336550"/>
            <a:chOff x="815" y="822"/>
            <a:chExt cx="401" cy="234"/>
          </a:xfrm>
        </p:grpSpPr>
        <p:sp>
          <p:nvSpPr>
            <p:cNvPr id="7171" name="AutoShape 3"/>
            <p:cNvSpPr>
              <a:spLocks noChangeArrowheads="1"/>
            </p:cNvSpPr>
            <p:nvPr/>
          </p:nvSpPr>
          <p:spPr bwMode="auto">
            <a:xfrm>
              <a:off x="817" y="822"/>
              <a:ext cx="323" cy="234"/>
            </a:xfrm>
            <a:prstGeom prst="roundRect">
              <a:avLst>
                <a:gd name="adj" fmla="val 4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72" name="Text Box 4"/>
            <p:cNvSpPr txBox="1">
              <a:spLocks noChangeArrowheads="1"/>
            </p:cNvSpPr>
            <p:nvPr/>
          </p:nvSpPr>
          <p:spPr bwMode="auto">
            <a:xfrm>
              <a:off x="815" y="822"/>
              <a:ext cx="401" cy="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9pPr>
            </a:lstStyle>
            <a:p>
              <a:pPr>
                <a:lnSpc>
                  <a:spcPct val="74000"/>
                </a:lnSpc>
                <a:buClrTx/>
                <a:buFontTx/>
                <a:buNone/>
                <a:defRPr/>
              </a:pPr>
              <a:r>
                <a:rPr lang="en-GB" sz="1800" smtClean="0">
                  <a:solidFill>
                    <a:srgbClr val="DC2300"/>
                  </a:solidFill>
                  <a:cs typeface="msmincho" charset="0"/>
                </a:rPr>
                <a:t> </a:t>
              </a:r>
              <a:r>
                <a:rPr lang="en-GB" sz="1800" b="1" smtClean="0">
                  <a:cs typeface="msmincho" charset="0"/>
                </a:rPr>
                <a:t>1998</a:t>
              </a:r>
            </a:p>
          </p:txBody>
        </p:sp>
      </p:grpSp>
      <p:grpSp>
        <p:nvGrpSpPr>
          <p:cNvPr id="212995" name="Group 5"/>
          <p:cNvGrpSpPr>
            <a:grpSpLocks/>
          </p:cNvGrpSpPr>
          <p:nvPr/>
        </p:nvGrpSpPr>
        <p:grpSpPr bwMode="auto">
          <a:xfrm>
            <a:off x="7667625" y="1182688"/>
            <a:ext cx="590550" cy="338137"/>
            <a:chOff x="2256" y="821"/>
            <a:chExt cx="410" cy="235"/>
          </a:xfrm>
        </p:grpSpPr>
        <p:sp>
          <p:nvSpPr>
            <p:cNvPr id="7174" name="AutoShape 6"/>
            <p:cNvSpPr>
              <a:spLocks noChangeArrowheads="1"/>
            </p:cNvSpPr>
            <p:nvPr/>
          </p:nvSpPr>
          <p:spPr bwMode="auto">
            <a:xfrm>
              <a:off x="2260" y="821"/>
              <a:ext cx="324" cy="235"/>
            </a:xfrm>
            <a:prstGeom prst="roundRect">
              <a:avLst>
                <a:gd name="adj" fmla="val 4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75" name="Text Box 7"/>
            <p:cNvSpPr txBox="1">
              <a:spLocks noChangeArrowheads="1"/>
            </p:cNvSpPr>
            <p:nvPr/>
          </p:nvSpPr>
          <p:spPr bwMode="auto">
            <a:xfrm>
              <a:off x="2256" y="821"/>
              <a:ext cx="41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9pPr>
            </a:lstStyle>
            <a:p>
              <a:pPr>
                <a:lnSpc>
                  <a:spcPct val="77000"/>
                </a:lnSpc>
                <a:buClrTx/>
                <a:buFontTx/>
                <a:buNone/>
                <a:defRPr/>
              </a:pPr>
              <a:r>
                <a:rPr lang="en-GB" sz="2000" smtClean="0">
                  <a:solidFill>
                    <a:srgbClr val="DC2300"/>
                  </a:solidFill>
                  <a:cs typeface="msmincho" charset="0"/>
                </a:rPr>
                <a:t> </a:t>
              </a:r>
              <a:r>
                <a:rPr lang="en-GB" sz="1800" b="1" smtClean="0">
                  <a:cs typeface="msmincho" charset="0"/>
                </a:rPr>
                <a:t>2004</a:t>
              </a:r>
            </a:p>
          </p:txBody>
        </p:sp>
      </p:grp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b="44688"/>
          <a:stretch>
            <a:fillRect/>
          </a:stretch>
        </p:blipFill>
        <p:spPr bwMode="auto">
          <a:xfrm>
            <a:off x="4856163" y="1455738"/>
            <a:ext cx="4065587" cy="137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91" b="4468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533400" y="1295400"/>
            <a:ext cx="3802063" cy="465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/>
          <a:p>
            <a:pPr>
              <a:lnSpc>
                <a:spcPct val="84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800" b="1" dirty="0">
                <a:solidFill>
                  <a:schemeClr val="tx1"/>
                </a:solidFill>
                <a:cs typeface="msmincho" charset="0"/>
              </a:rPr>
              <a:t>Agency                 </a:t>
            </a:r>
            <a:r>
              <a:rPr lang="en-GB" sz="1800" b="1" dirty="0" smtClean="0">
                <a:solidFill>
                  <a:schemeClr val="tx1"/>
                </a:solidFill>
                <a:cs typeface="msmincho" charset="0"/>
              </a:rPr>
              <a:t>  Year  </a:t>
            </a:r>
            <a:r>
              <a:rPr lang="en-GB" sz="1300" b="1" dirty="0" err="1" smtClean="0">
                <a:solidFill>
                  <a:schemeClr val="tx1"/>
                </a:solidFill>
                <a:cs typeface="msmincho" charset="0"/>
              </a:rPr>
              <a:t>pts</a:t>
            </a:r>
            <a:r>
              <a:rPr lang="en-GB" sz="1300" b="1" dirty="0" smtClean="0">
                <a:solidFill>
                  <a:schemeClr val="tx1"/>
                </a:solidFill>
                <a:cs typeface="msmincho" charset="0"/>
              </a:rPr>
              <a:t>/1m </a:t>
            </a:r>
            <a:r>
              <a:rPr lang="en-GB" sz="1300" b="1" dirty="0">
                <a:solidFill>
                  <a:schemeClr val="tx1"/>
                </a:solidFill>
                <a:cs typeface="msmincho" charset="0"/>
              </a:rPr>
              <a:t>cell</a:t>
            </a: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NOAA/NASA/USGS   1996    </a:t>
            </a:r>
            <a:r>
              <a:rPr lang="en-GB" sz="1600" dirty="0" smtClean="0">
                <a:solidFill>
                  <a:srgbClr val="000000"/>
                </a:solidFill>
              </a:rPr>
              <a:t>0.1</a:t>
            </a:r>
            <a:endParaRPr lang="en-GB" sz="16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NOAA/NASA/USGS   1997    </a:t>
            </a:r>
            <a:r>
              <a:rPr lang="en-GB" sz="1600" dirty="0" smtClean="0">
                <a:solidFill>
                  <a:srgbClr val="000000"/>
                </a:solidFill>
              </a:rPr>
              <a:t>0.3</a:t>
            </a:r>
            <a:endParaRPr lang="en-GB" sz="16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NOAA/NASA/USGS   1998    </a:t>
            </a:r>
            <a:r>
              <a:rPr lang="en-GB" sz="1600" dirty="0" smtClean="0">
                <a:solidFill>
                  <a:srgbClr val="000000"/>
                </a:solidFill>
              </a:rPr>
              <a:t>0.2</a:t>
            </a:r>
            <a:endParaRPr lang="en-GB" sz="16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NOAA/NASA/USGS   1999    </a:t>
            </a:r>
            <a:r>
              <a:rPr lang="en-GB" sz="1600" dirty="0" smtClean="0">
                <a:solidFill>
                  <a:srgbClr val="000000"/>
                </a:solidFill>
              </a:rPr>
              <a:t>0.4</a:t>
            </a:r>
            <a:endParaRPr lang="en-GB" sz="16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rgbClr val="008000"/>
                </a:solidFill>
              </a:rPr>
              <a:t>NC Floodplain            </a:t>
            </a:r>
            <a:r>
              <a:rPr lang="en-GB" sz="1600" dirty="0" smtClean="0">
                <a:solidFill>
                  <a:srgbClr val="008000"/>
                </a:solidFill>
              </a:rPr>
              <a:t> 2001    0.1</a:t>
            </a:r>
            <a:endParaRPr lang="en-GB" sz="1600" dirty="0">
              <a:solidFill>
                <a:srgbClr val="008000"/>
              </a:solidFill>
            </a:endParaRP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NASA/USGS               2003    </a:t>
            </a:r>
            <a:r>
              <a:rPr lang="en-GB" sz="1600" dirty="0" smtClean="0">
                <a:solidFill>
                  <a:srgbClr val="000000"/>
                </a:solidFill>
              </a:rPr>
              <a:t>0.6</a:t>
            </a:r>
            <a:endParaRPr lang="en-GB" sz="16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USACE </a:t>
            </a:r>
            <a:r>
              <a:rPr lang="en-GB" sz="1600" dirty="0" err="1">
                <a:solidFill>
                  <a:srgbClr val="000000"/>
                </a:solidFill>
              </a:rPr>
              <a:t>Topobathy</a:t>
            </a:r>
            <a:r>
              <a:rPr lang="en-GB" sz="1600" dirty="0">
                <a:solidFill>
                  <a:srgbClr val="000000"/>
                </a:solidFill>
              </a:rPr>
              <a:t>   </a:t>
            </a:r>
            <a:r>
              <a:rPr lang="en-GB" sz="1600" dirty="0" smtClean="0">
                <a:solidFill>
                  <a:srgbClr val="000000"/>
                </a:solidFill>
              </a:rPr>
              <a:t>   </a:t>
            </a:r>
            <a:r>
              <a:rPr lang="en-GB" sz="1600" dirty="0">
                <a:solidFill>
                  <a:srgbClr val="000000"/>
                </a:solidFill>
              </a:rPr>
              <a:t>2004   </a:t>
            </a:r>
            <a:r>
              <a:rPr lang="en-GB" sz="1600" dirty="0" smtClean="0">
                <a:solidFill>
                  <a:srgbClr val="000000"/>
                </a:solidFill>
              </a:rPr>
              <a:t> 4.0</a:t>
            </a:r>
            <a:endParaRPr lang="en-GB" sz="16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USACE </a:t>
            </a:r>
            <a:r>
              <a:rPr lang="en-GB" sz="1600" dirty="0" err="1">
                <a:solidFill>
                  <a:srgbClr val="000000"/>
                </a:solidFill>
              </a:rPr>
              <a:t>Topobathy</a:t>
            </a:r>
            <a:r>
              <a:rPr lang="en-GB" sz="1600" dirty="0">
                <a:solidFill>
                  <a:srgbClr val="000000"/>
                </a:solidFill>
              </a:rPr>
              <a:t>    </a:t>
            </a:r>
            <a:r>
              <a:rPr lang="en-GB" sz="1600" dirty="0" smtClean="0">
                <a:solidFill>
                  <a:srgbClr val="000000"/>
                </a:solidFill>
              </a:rPr>
              <a:t>  2005    1.2</a:t>
            </a:r>
            <a:endParaRPr lang="en-GB" sz="16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NSF NCALM </a:t>
            </a:r>
            <a:r>
              <a:rPr lang="en-GB" sz="1600" dirty="0" err="1">
                <a:solidFill>
                  <a:srgbClr val="000000"/>
                </a:solidFill>
              </a:rPr>
              <a:t>UoF</a:t>
            </a:r>
            <a:r>
              <a:rPr lang="en-GB" sz="1600" dirty="0">
                <a:solidFill>
                  <a:srgbClr val="000000"/>
                </a:solidFill>
              </a:rPr>
              <a:t>       2006    </a:t>
            </a:r>
            <a:r>
              <a:rPr lang="en-GB" sz="1600" dirty="0" smtClean="0">
                <a:solidFill>
                  <a:srgbClr val="000000"/>
                </a:solidFill>
              </a:rPr>
              <a:t>1.0</a:t>
            </a:r>
            <a:endParaRPr lang="en-GB" sz="16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NSF NCALM </a:t>
            </a:r>
            <a:r>
              <a:rPr lang="en-GB" sz="1600" dirty="0" err="1">
                <a:solidFill>
                  <a:srgbClr val="000000"/>
                </a:solidFill>
              </a:rPr>
              <a:t>UoF</a:t>
            </a:r>
            <a:r>
              <a:rPr lang="en-GB" sz="1600" dirty="0">
                <a:solidFill>
                  <a:srgbClr val="000000"/>
                </a:solidFill>
              </a:rPr>
              <a:t>       2007    </a:t>
            </a:r>
            <a:r>
              <a:rPr lang="en-GB" sz="1600" dirty="0" smtClean="0">
                <a:solidFill>
                  <a:srgbClr val="000000"/>
                </a:solidFill>
              </a:rPr>
              <a:t>1.0</a:t>
            </a:r>
            <a:endParaRPr lang="en-GB" sz="16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rgbClr val="008000"/>
                </a:solidFill>
              </a:rPr>
              <a:t>NOAA                          2008    </a:t>
            </a:r>
            <a:r>
              <a:rPr lang="en-GB" sz="1600" dirty="0" smtClean="0">
                <a:solidFill>
                  <a:srgbClr val="008000"/>
                </a:solidFill>
              </a:rPr>
              <a:t>1.0</a:t>
            </a:r>
            <a:endParaRPr lang="en-GB" sz="1600" dirty="0">
              <a:solidFill>
                <a:srgbClr val="008000"/>
              </a:solidFill>
            </a:endParaRP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chemeClr val="tx1"/>
                </a:solidFill>
              </a:rPr>
              <a:t>USGS                          2009    </a:t>
            </a:r>
            <a:r>
              <a:rPr lang="en-GB" sz="1600" dirty="0" smtClean="0">
                <a:solidFill>
                  <a:schemeClr val="tx1"/>
                </a:solidFill>
              </a:rPr>
              <a:t>5.0</a:t>
            </a: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 smtClean="0">
                <a:solidFill>
                  <a:schemeClr val="tx1"/>
                </a:solidFill>
              </a:rPr>
              <a:t>USACE                        2010</a:t>
            </a: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 smtClean="0">
                <a:solidFill>
                  <a:schemeClr val="tx1"/>
                </a:solidFill>
              </a:rPr>
              <a:t>NOAA                          2011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4800600" y="5726113"/>
            <a:ext cx="23510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500">
                <a:solidFill>
                  <a:srgbClr val="000000"/>
                </a:solidFill>
              </a:rPr>
              <a:t>1m res. DEM, computed by RST, 1998 lidar data</a:t>
            </a: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7018337" y="5737225"/>
            <a:ext cx="2014538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500" dirty="0">
                <a:solidFill>
                  <a:srgbClr val="000000"/>
                </a:solidFill>
              </a:rPr>
              <a:t>2004 </a:t>
            </a:r>
            <a:r>
              <a:rPr lang="en-GB" sz="1500" dirty="0" err="1">
                <a:solidFill>
                  <a:srgbClr val="000000"/>
                </a:solidFill>
              </a:rPr>
              <a:t>lidar</a:t>
            </a:r>
            <a:r>
              <a:rPr lang="en-GB" sz="1500" dirty="0">
                <a:solidFill>
                  <a:srgbClr val="000000"/>
                </a:solidFill>
              </a:rPr>
              <a:t>, 0.3m DEM</a:t>
            </a:r>
          </a:p>
          <a:p>
            <a:pPr>
              <a:lnSpc>
                <a:spcPct val="90000"/>
              </a:lnSpc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500" dirty="0">
                <a:solidFill>
                  <a:srgbClr val="000000"/>
                </a:solidFill>
              </a:rPr>
              <a:t>computed by RST</a:t>
            </a:r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5" r="6998" b="19824"/>
          <a:stretch/>
        </p:blipFill>
        <p:spPr bwMode="auto">
          <a:xfrm>
            <a:off x="6819900" y="3033713"/>
            <a:ext cx="2095500" cy="249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7818" r="6998" b="198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5" t="266" r="13046" b="46353"/>
          <a:stretch/>
        </p:blipFill>
        <p:spPr bwMode="auto">
          <a:xfrm>
            <a:off x="4808538" y="3048000"/>
            <a:ext cx="1935162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421" r="13046" b="312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562600"/>
            <a:ext cx="685800" cy="20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486400" y="5562600"/>
            <a:ext cx="505454" cy="237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1</a:t>
            </a:r>
            <a:r>
              <a:rPr lang="en-US" sz="1000" dirty="0" smtClean="0">
                <a:solidFill>
                  <a:srgbClr val="000000"/>
                </a:solidFill>
              </a:rPr>
              <a:t>00m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7083" y="5943600"/>
            <a:ext cx="3968717" cy="610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point density and spatial coverage  </a:t>
            </a:r>
          </a:p>
          <a:p>
            <a:r>
              <a:rPr lang="en-US" sz="1800" b="1" dirty="0" smtClean="0">
                <a:solidFill>
                  <a:schemeClr val="tx1"/>
                </a:solidFill>
              </a:rPr>
              <a:t>varies for each survey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10488" cy="762000"/>
          </a:xfrm>
        </p:spPr>
        <p:txBody>
          <a:bodyPr/>
          <a:lstStyle/>
          <a:p>
            <a:pPr algn="l">
              <a:defRPr/>
            </a:pPr>
            <a:r>
              <a:rPr lang="en-US" b="1" dirty="0" err="1" smtClean="0">
                <a:solidFill>
                  <a:srgbClr val="663300"/>
                </a:solidFill>
              </a:rPr>
              <a:t>Lidar</a:t>
            </a:r>
            <a:r>
              <a:rPr lang="en-US" b="1" dirty="0" smtClean="0">
                <a:solidFill>
                  <a:srgbClr val="663300"/>
                </a:solidFill>
              </a:rPr>
              <a:t> data series processing </a:t>
            </a:r>
            <a:endParaRPr lang="en-US" b="1" dirty="0">
              <a:solidFill>
                <a:srgbClr val="663300"/>
              </a:solidFill>
            </a:endParaRPr>
          </a:p>
        </p:txBody>
      </p:sp>
      <p:pic>
        <p:nvPicPr>
          <p:cNvPr id="215047" name="Picture 20" descr="RTKDEM2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6" t="31244" r="10564" b="11735"/>
          <a:stretch/>
        </p:blipFill>
        <p:spPr bwMode="auto">
          <a:xfrm>
            <a:off x="4953000" y="930642"/>
            <a:ext cx="3733800" cy="136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8" name="TextBox 24"/>
          <p:cNvSpPr txBox="1">
            <a:spLocks noChangeArrowheads="1"/>
          </p:cNvSpPr>
          <p:nvPr/>
        </p:nvSpPr>
        <p:spPr bwMode="auto">
          <a:xfrm>
            <a:off x="5105400" y="990600"/>
            <a:ext cx="1967205" cy="49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RTKGPS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2001 Lidar 0.2m lower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219200"/>
            <a:ext cx="4343399" cy="5334000"/>
          </a:xfrm>
        </p:spPr>
        <p:txBody>
          <a:bodyPr/>
          <a:lstStyle/>
          <a:p>
            <a:pPr marL="0" indent="0">
              <a:lnSpc>
                <a:spcPct val="100000"/>
              </a:lnSpc>
              <a:defRPr/>
            </a:pPr>
            <a:r>
              <a:rPr lang="en-US" sz="2000" b="1" dirty="0"/>
              <a:t>P</a:t>
            </a:r>
            <a:r>
              <a:rPr lang="en-US" sz="2000" b="1" dirty="0" smtClean="0"/>
              <a:t>oint cloud analysis</a:t>
            </a:r>
            <a:endParaRPr lang="en-US" sz="1400" b="1" dirty="0" smtClean="0"/>
          </a:p>
          <a:p>
            <a:pPr marL="0" indent="0">
              <a:lnSpc>
                <a:spcPct val="100000"/>
              </a:lnSpc>
              <a:defRPr/>
            </a:pPr>
            <a:r>
              <a:rPr lang="en-US" sz="2000" b="1" dirty="0" smtClean="0"/>
              <a:t>DEM interpolation by smoothing spline 0.3 - 2m resolution</a:t>
            </a:r>
          </a:p>
          <a:p>
            <a:pPr marL="0" indent="0">
              <a:lnSpc>
                <a:spcPct val="100000"/>
              </a:lnSpc>
              <a:defRPr/>
            </a:pPr>
            <a:endParaRPr lang="en-US" sz="1400" b="1" dirty="0"/>
          </a:p>
          <a:p>
            <a:pPr marL="0" indent="0">
              <a:lnSpc>
                <a:spcPct val="100000"/>
              </a:lnSpc>
              <a:defRPr/>
            </a:pPr>
            <a:r>
              <a:rPr lang="en-US" sz="2000" b="1" dirty="0"/>
              <a:t>V</a:t>
            </a:r>
            <a:r>
              <a:rPr lang="en-US" sz="2000" b="1" dirty="0" smtClean="0"/>
              <a:t>ertical shifts assessment using </a:t>
            </a:r>
          </a:p>
          <a:p>
            <a:pPr>
              <a:lnSpc>
                <a:spcPct val="100000"/>
              </a:lnSpc>
              <a:spcBef>
                <a:spcPts val="425"/>
              </a:spcBef>
              <a:buFont typeface="Arial"/>
              <a:buChar char="•"/>
              <a:defRPr/>
            </a:pPr>
            <a:r>
              <a:rPr lang="en-US" sz="2000" dirty="0"/>
              <a:t>RTK-GPS along road centerline</a:t>
            </a:r>
          </a:p>
          <a:p>
            <a:pPr>
              <a:lnSpc>
                <a:spcPct val="100000"/>
              </a:lnSpc>
              <a:spcBef>
                <a:spcPts val="425"/>
              </a:spcBef>
              <a:buFont typeface="Arial"/>
              <a:buChar char="•"/>
              <a:defRPr/>
            </a:pPr>
            <a:r>
              <a:rPr lang="en-US" sz="2000" dirty="0" smtClean="0"/>
              <a:t>road geodetic benchmarks </a:t>
            </a:r>
          </a:p>
          <a:p>
            <a:pPr>
              <a:lnSpc>
                <a:spcPct val="100000"/>
              </a:lnSpc>
              <a:spcBef>
                <a:spcPts val="425"/>
              </a:spcBef>
              <a:buFont typeface="Arial"/>
              <a:buChar char="•"/>
              <a:defRPr/>
            </a:pPr>
            <a:r>
              <a:rPr lang="en-US" sz="2000" dirty="0" smtClean="0"/>
              <a:t>max. median shift was -0.20 m</a:t>
            </a:r>
          </a:p>
          <a:p>
            <a:pPr marL="0" indent="0">
              <a:lnSpc>
                <a:spcPct val="100000"/>
              </a:lnSpc>
              <a:spcBef>
                <a:spcPts val="425"/>
              </a:spcBef>
              <a:defRPr/>
            </a:pPr>
            <a:endParaRPr lang="en-US" sz="1400" b="1" dirty="0" smtClean="0"/>
          </a:p>
          <a:p>
            <a:pPr marL="0" indent="0">
              <a:lnSpc>
                <a:spcPct val="100000"/>
              </a:lnSpc>
              <a:spcBef>
                <a:spcPts val="425"/>
              </a:spcBef>
              <a:defRPr/>
            </a:pPr>
            <a:r>
              <a:rPr lang="en-US" sz="2000" b="1" dirty="0" smtClean="0"/>
              <a:t>Horizontal shifts:</a:t>
            </a:r>
          </a:p>
          <a:p>
            <a:pPr marL="0" indent="0">
              <a:lnSpc>
                <a:spcPct val="100000"/>
              </a:lnSpc>
              <a:spcBef>
                <a:spcPts val="425"/>
              </a:spcBef>
              <a:defRPr/>
            </a:pPr>
            <a:r>
              <a:rPr lang="en-US" sz="2000" dirty="0" smtClean="0"/>
              <a:t>using home contours</a:t>
            </a:r>
            <a:endParaRPr lang="en-US" sz="2000" b="1" dirty="0"/>
          </a:p>
          <a:p>
            <a:pPr>
              <a:defRPr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Road </a:t>
            </a:r>
            <a:r>
              <a:rPr lang="en-US" sz="2000" b="1" dirty="0">
                <a:solidFill>
                  <a:schemeClr val="tx1"/>
                </a:solidFill>
              </a:rPr>
              <a:t>geodetic benchmarks: </a:t>
            </a:r>
            <a:r>
              <a:rPr lang="en-US" sz="2000" b="1" dirty="0">
                <a:solidFill>
                  <a:srgbClr val="FF0000"/>
                </a:solidFill>
              </a:rPr>
              <a:t>limited spatial extent and density</a:t>
            </a:r>
          </a:p>
          <a:p>
            <a:pPr>
              <a:defRPr/>
            </a:pPr>
            <a:endParaRPr lang="en-US" sz="2000" b="1" dirty="0" smtClean="0"/>
          </a:p>
        </p:txBody>
      </p:sp>
      <p:sp>
        <p:nvSpPr>
          <p:cNvPr id="215051" name="TextBox 26"/>
          <p:cNvSpPr txBox="1">
            <a:spLocks noChangeArrowheads="1"/>
          </p:cNvSpPr>
          <p:nvPr/>
        </p:nvSpPr>
        <p:spPr bwMode="auto">
          <a:xfrm>
            <a:off x="4876800" y="1981200"/>
            <a:ext cx="3957292" cy="29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0     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road centerline RTK GPS survey       </a:t>
            </a:r>
            <a:r>
              <a:rPr lang="en-US" sz="1200" dirty="0" smtClean="0">
                <a:solidFill>
                  <a:srgbClr val="000000"/>
                </a:solidFill>
              </a:rPr>
              <a:t>2.4km              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5" name="Picture 14" descr="DOTDEMoriggraph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590800"/>
            <a:ext cx="3657600" cy="1905000"/>
          </a:xfrm>
          <a:prstGeom prst="rect">
            <a:avLst/>
          </a:prstGeom>
        </p:spPr>
      </p:pic>
      <p:pic>
        <p:nvPicPr>
          <p:cNvPr id="17" name="Picture 16" descr="DOTDEMcorrectedgraph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55268"/>
            <a:ext cx="3657600" cy="19455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7400" y="6324600"/>
            <a:ext cx="2438400" cy="266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Mitasova et al. 2009, JCR.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8" descr="NH_horiz_shif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3" t="56979" r="49124" b="20336"/>
          <a:stretch/>
        </p:blipFill>
        <p:spPr>
          <a:xfrm>
            <a:off x="3505200" y="4343400"/>
            <a:ext cx="915646" cy="762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562600" y="2362200"/>
            <a:ext cx="2362200" cy="2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before and after correction</a:t>
            </a:r>
            <a:endParaRPr lang="en-US" sz="1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5483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710488" cy="762000"/>
          </a:xfrm>
        </p:spPr>
        <p:txBody>
          <a:bodyPr/>
          <a:lstStyle/>
          <a:p>
            <a:pPr algn="l">
              <a:defRPr/>
            </a:pPr>
            <a:r>
              <a:rPr lang="en-US" b="1" dirty="0" smtClean="0">
                <a:solidFill>
                  <a:srgbClr val="663300"/>
                </a:solidFill>
              </a:rPr>
              <a:t>Road </a:t>
            </a:r>
            <a:r>
              <a:rPr lang="en-US" b="1" dirty="0" err="1" smtClean="0">
                <a:solidFill>
                  <a:srgbClr val="663300"/>
                </a:solidFill>
              </a:rPr>
              <a:t>lidar</a:t>
            </a:r>
            <a:r>
              <a:rPr lang="en-US" b="1" dirty="0" smtClean="0">
                <a:solidFill>
                  <a:srgbClr val="663300"/>
                </a:solidFill>
              </a:rPr>
              <a:t> data: 2012 </a:t>
            </a:r>
            <a:endParaRPr lang="en-US" b="1" dirty="0">
              <a:solidFill>
                <a:srgbClr val="66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495800" cy="182880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425"/>
              </a:spcBef>
              <a:defRPr/>
            </a:pPr>
            <a:r>
              <a:rPr lang="en-US" sz="2000" b="1" dirty="0" smtClean="0">
                <a:solidFill>
                  <a:srgbClr val="008000"/>
                </a:solidFill>
              </a:rPr>
              <a:t>New mobile terrestrial </a:t>
            </a:r>
            <a:r>
              <a:rPr lang="en-US" sz="2000" b="1" dirty="0" err="1" smtClean="0">
                <a:solidFill>
                  <a:srgbClr val="008000"/>
                </a:solidFill>
              </a:rPr>
              <a:t>lidar</a:t>
            </a:r>
            <a:r>
              <a:rPr lang="en-US" sz="2000" b="1" dirty="0" smtClean="0">
                <a:solidFill>
                  <a:srgbClr val="008000"/>
                </a:solidFill>
              </a:rPr>
              <a:t> road survey for all NC coastal </a:t>
            </a:r>
            <a:r>
              <a:rPr lang="en-US" sz="2000" b="1" dirty="0" smtClean="0">
                <a:solidFill>
                  <a:srgbClr val="008000"/>
                </a:solidFill>
              </a:rPr>
              <a:t>counties</a:t>
            </a:r>
          </a:p>
          <a:p>
            <a:pPr>
              <a:lnSpc>
                <a:spcPct val="100000"/>
              </a:lnSpc>
              <a:spcBef>
                <a:spcPts val="425"/>
              </a:spcBef>
              <a:buFont typeface="Arial"/>
              <a:buChar char="•"/>
              <a:defRPr/>
            </a:pPr>
            <a:r>
              <a:rPr lang="en-US" sz="2000" dirty="0" smtClean="0"/>
              <a:t>scan lines: 15-20cm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425"/>
              </a:spcBef>
              <a:buFont typeface="Arial"/>
              <a:buChar char="•"/>
              <a:defRPr/>
            </a:pPr>
            <a:r>
              <a:rPr lang="en-US" sz="2000" dirty="0" smtClean="0"/>
              <a:t>masked </a:t>
            </a:r>
            <a:r>
              <a:rPr lang="en-US" sz="2000" dirty="0" smtClean="0"/>
              <a:t>10cm resolution DEMs</a:t>
            </a:r>
          </a:p>
          <a:p>
            <a:pPr>
              <a:lnSpc>
                <a:spcPct val="100000"/>
              </a:lnSpc>
              <a:spcBef>
                <a:spcPts val="425"/>
              </a:spcBef>
              <a:buFont typeface="Arial"/>
              <a:buChar char="•"/>
              <a:defRPr/>
            </a:pPr>
            <a:r>
              <a:rPr lang="en-US" sz="2000" dirty="0" smtClean="0"/>
              <a:t>captures road profile</a:t>
            </a:r>
          </a:p>
          <a:p>
            <a:pPr>
              <a:defRPr/>
            </a:pPr>
            <a:endParaRPr lang="en-US" sz="2000" b="1" dirty="0"/>
          </a:p>
          <a:p>
            <a:pPr>
              <a:defRPr/>
            </a:pPr>
            <a:endParaRPr lang="en-US" sz="2000" b="1" dirty="0" smtClean="0"/>
          </a:p>
        </p:txBody>
      </p:sp>
      <p:sp>
        <p:nvSpPr>
          <p:cNvPr id="5" name="Rectangle 4"/>
          <p:cNvSpPr/>
          <p:nvPr/>
        </p:nvSpPr>
        <p:spPr bwMode="auto">
          <a:xfrm>
            <a:off x="304800" y="4419600"/>
            <a:ext cx="152400" cy="228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 descr="roads2012JRlid2001cut_03ft_3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800600"/>
            <a:ext cx="3663910" cy="11434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81600" y="5943600"/>
            <a:ext cx="3856920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2001 </a:t>
            </a:r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1m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res. DEM, 2012 </a:t>
            </a:r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0.1m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res. road DEM</a:t>
            </a:r>
            <a:endParaRPr lang="en-US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2" name="Picture 21" descr="barscal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791200"/>
            <a:ext cx="1172884" cy="228600"/>
          </a:xfrm>
          <a:prstGeom prst="rect">
            <a:avLst/>
          </a:prstGeom>
        </p:spPr>
      </p:pic>
      <p:pic>
        <p:nvPicPr>
          <p:cNvPr id="12" name="Picture 11" descr="roadJRingoog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33400"/>
            <a:ext cx="3048000" cy="1774453"/>
          </a:xfrm>
          <a:prstGeom prst="rect">
            <a:avLst/>
          </a:prstGeom>
        </p:spPr>
      </p:pic>
      <p:pic>
        <p:nvPicPr>
          <p:cNvPr id="4" name="Picture 3" descr="points_air2008_road201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4"/>
          <a:stretch/>
        </p:blipFill>
        <p:spPr>
          <a:xfrm>
            <a:off x="5257800" y="2687265"/>
            <a:ext cx="3505200" cy="18847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2600" y="2362200"/>
            <a:ext cx="3200400" cy="32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airborne   +  terrestrial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410200" y="25146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0" y="1219200"/>
            <a:ext cx="2438400" cy="32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I-158                 NC-12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96000" y="4724400"/>
            <a:ext cx="544002" cy="2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20m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91400" y="4876800"/>
            <a:ext cx="544002" cy="2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1</a:t>
            </a:r>
            <a:r>
              <a:rPr lang="en-US" sz="1400" b="1" dirty="0" smtClean="0">
                <a:solidFill>
                  <a:srgbClr val="000000"/>
                </a:solidFill>
              </a:rPr>
              <a:t>0m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6172200"/>
            <a:ext cx="4641415" cy="266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Thanks to Doug Newcomb and Hope Morgan for sharing the data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8" name="Picture 17" descr="profile_rd2012_air200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276600"/>
            <a:ext cx="4114800" cy="2274493"/>
          </a:xfrm>
          <a:prstGeom prst="rect">
            <a:avLst/>
          </a:prstGeom>
        </p:spPr>
      </p:pic>
      <p:pic>
        <p:nvPicPr>
          <p:cNvPr id="16" name="Picture 15" descr="profile_rd2012_air2008-1999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7"/>
          <a:stretch/>
        </p:blipFill>
        <p:spPr>
          <a:xfrm>
            <a:off x="228600" y="3004931"/>
            <a:ext cx="4914477" cy="309106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2133600" y="4648200"/>
            <a:ext cx="762000" cy="68580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51872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5029200" cy="487680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8000"/>
                </a:solidFill>
              </a:rPr>
              <a:t>1D feature change: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/>
              <a:t>shorelines, dune crests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tracing feature migration along transects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000" b="1" dirty="0" smtClean="0">
              <a:solidFill>
                <a:srgbClr val="00009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8000"/>
                </a:solidFill>
              </a:rPr>
              <a:t>2D pattern of elevation change: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/>
              <a:t>d</a:t>
            </a:r>
            <a:r>
              <a:rPr lang="en-US" sz="2000" dirty="0" smtClean="0"/>
              <a:t>ifference of DEMs, volumes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/>
              <a:t>p</a:t>
            </a:r>
            <a:r>
              <a:rPr lang="en-US" sz="2000" dirty="0" smtClean="0"/>
              <a:t>er </a:t>
            </a:r>
            <a:r>
              <a:rPr lang="en-US" sz="2000" dirty="0"/>
              <a:t>cell statistics </a:t>
            </a:r>
            <a:r>
              <a:rPr lang="en-US" sz="2000" dirty="0" smtClean="0"/>
              <a:t>on DEM </a:t>
            </a:r>
            <a:r>
              <a:rPr lang="en-US" sz="2000" dirty="0"/>
              <a:t>time series </a:t>
            </a:r>
            <a:r>
              <a:rPr lang="en-US" sz="2000" dirty="0" smtClean="0"/>
              <a:t>: </a:t>
            </a:r>
            <a:r>
              <a:rPr lang="en-US" sz="2000" b="1" dirty="0" smtClean="0">
                <a:solidFill>
                  <a:srgbClr val="FF0000"/>
                </a:solidFill>
              </a:rPr>
              <a:t>core</a:t>
            </a:r>
            <a:r>
              <a:rPr lang="en-US" sz="2000" b="1" dirty="0" smtClean="0"/>
              <a:t> and </a:t>
            </a:r>
            <a:r>
              <a:rPr lang="en-US" sz="2000" b="1" dirty="0" smtClean="0">
                <a:solidFill>
                  <a:srgbClr val="008000"/>
                </a:solidFill>
              </a:rPr>
              <a:t>envelope</a:t>
            </a:r>
            <a:r>
              <a:rPr lang="en-US" sz="2000" b="1" dirty="0" smtClean="0"/>
              <a:t> concept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000" b="1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8000"/>
                </a:solidFill>
              </a:rPr>
              <a:t>3D space-time cube: </a:t>
            </a:r>
            <a:r>
              <a:rPr lang="en-US" sz="2000" i="1" dirty="0" smtClean="0">
                <a:solidFill>
                  <a:schemeClr val="tx1"/>
                </a:solidFill>
              </a:rPr>
              <a:t>z=f(</a:t>
            </a:r>
            <a:r>
              <a:rPr lang="en-US" sz="2000" i="1" dirty="0" err="1" smtClean="0">
                <a:solidFill>
                  <a:schemeClr val="tx1"/>
                </a:solidFill>
              </a:rPr>
              <a:t>x,y,t</a:t>
            </a:r>
            <a:r>
              <a:rPr lang="en-US" sz="2000" i="1" dirty="0" smtClean="0">
                <a:solidFill>
                  <a:schemeClr val="tx1"/>
                </a:solidFill>
              </a:rPr>
              <a:t>)</a:t>
            </a:r>
          </a:p>
          <a:p>
            <a:pPr>
              <a:defRPr/>
            </a:pPr>
            <a:endParaRPr lang="en-US" sz="1800" b="1" dirty="0" smtClean="0">
              <a:solidFill>
                <a:srgbClr val="00009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4800" y="533400"/>
            <a:ext cx="8262000" cy="609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l"/>
            <a:r>
              <a:rPr lang="en-US" dirty="0" smtClean="0">
                <a:solidFill>
                  <a:srgbClr val="663300"/>
                </a:solidFill>
              </a:rPr>
              <a:t>Measuring and mapping change</a:t>
            </a:r>
            <a:endParaRPr lang="en-US" dirty="0">
              <a:solidFill>
                <a:srgbClr val="663300"/>
              </a:solidFill>
            </a:endParaRPr>
          </a:p>
        </p:txBody>
      </p:sp>
      <p:pic>
        <p:nvPicPr>
          <p:cNvPr id="4" name="Picture 3" descr="NH9908_zslice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4648200"/>
            <a:ext cx="3505235" cy="1447800"/>
          </a:xfrm>
          <a:prstGeom prst="rect">
            <a:avLst/>
          </a:prstGeom>
        </p:spPr>
      </p:pic>
      <p:pic>
        <p:nvPicPr>
          <p:cNvPr id="16" name="Picture 9" descr="NVIZmovi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71800"/>
            <a:ext cx="3515679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27"/>
          <p:cNvGrpSpPr>
            <a:grpSpLocks/>
          </p:cNvGrpSpPr>
          <p:nvPr/>
        </p:nvGrpSpPr>
        <p:grpSpPr bwMode="auto">
          <a:xfrm>
            <a:off x="4914900" y="5240337"/>
            <a:ext cx="1866900" cy="1389063"/>
            <a:chOff x="5727700" y="3352800"/>
            <a:chExt cx="1866900" cy="1389063"/>
          </a:xfrm>
        </p:grpSpPr>
        <p:sp>
          <p:nvSpPr>
            <p:cNvPr id="14" name="Text Box 3"/>
            <p:cNvSpPr txBox="1">
              <a:spLocks noChangeArrowheads="1"/>
            </p:cNvSpPr>
            <p:nvPr/>
          </p:nvSpPr>
          <p:spPr bwMode="auto">
            <a:xfrm>
              <a:off x="6962775" y="4106863"/>
              <a:ext cx="631825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000000"/>
                  </a:solidFill>
                </a:rPr>
                <a:t>Y[m]</a:t>
              </a: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6129338" y="4424363"/>
              <a:ext cx="631825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</a:rPr>
                <a:t>X[m]</a:t>
              </a:r>
            </a:p>
          </p:txBody>
        </p:sp>
        <p:sp>
          <p:nvSpPr>
            <p:cNvPr id="18" name="Line 5"/>
            <p:cNvSpPr>
              <a:spLocks noChangeShapeType="1"/>
            </p:cNvSpPr>
            <p:nvPr/>
          </p:nvSpPr>
          <p:spPr bwMode="auto">
            <a:xfrm flipV="1">
              <a:off x="6324600" y="3352800"/>
              <a:ext cx="1587" cy="82232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6"/>
            <p:cNvSpPr>
              <a:spLocks noChangeShapeType="1"/>
            </p:cNvSpPr>
            <p:nvPr/>
          </p:nvSpPr>
          <p:spPr bwMode="auto">
            <a:xfrm>
              <a:off x="6324600" y="4191000"/>
              <a:ext cx="655637" cy="158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5727700" y="3386138"/>
              <a:ext cx="733425" cy="54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000000"/>
                  </a:solidFill>
                  <a:latin typeface="Calibri" charset="0"/>
                </a:rPr>
                <a:t>Time</a:t>
              </a:r>
            </a:p>
            <a:p>
              <a:pPr eaLnBrk="1" hangingPunct="1"/>
              <a:r>
                <a:rPr lang="en-US" sz="1400">
                  <a:solidFill>
                    <a:srgbClr val="000000"/>
                  </a:solidFill>
                  <a:latin typeface="Calibri" charset="0"/>
                </a:rPr>
                <a:t>[year]</a:t>
              </a:r>
            </a:p>
          </p:txBody>
        </p:sp>
        <p:sp>
          <p:nvSpPr>
            <p:cNvPr id="21" name="Line 8"/>
            <p:cNvSpPr>
              <a:spLocks noChangeShapeType="1"/>
            </p:cNvSpPr>
            <p:nvPr/>
          </p:nvSpPr>
          <p:spPr bwMode="auto">
            <a:xfrm flipH="1">
              <a:off x="5943599" y="4191000"/>
              <a:ext cx="381000" cy="42062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4" descr="transect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8" b="11638"/>
          <a:stretch/>
        </p:blipFill>
        <p:spPr>
          <a:xfrm>
            <a:off x="5943600" y="1219200"/>
            <a:ext cx="2514600" cy="13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38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1" name="Picture 7" descr="Cube_elev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 t="13601" r="12867" b="13982"/>
          <a:stretch/>
        </p:blipFill>
        <p:spPr bwMode="auto">
          <a:xfrm>
            <a:off x="6444707" y="4343400"/>
            <a:ext cx="1708693" cy="160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9" r="11493" b="65370"/>
          <a:stretch>
            <a:fillRect/>
          </a:stretch>
        </p:blipFill>
        <p:spPr bwMode="auto">
          <a:xfrm>
            <a:off x="7589837" y="1949451"/>
            <a:ext cx="995926" cy="9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0643" name="Rectangle 2"/>
          <p:cNvSpPr>
            <a:spLocks noChangeArrowheads="1"/>
          </p:cNvSpPr>
          <p:nvPr/>
        </p:nvSpPr>
        <p:spPr bwMode="auto">
          <a:xfrm>
            <a:off x="622300" y="-1246188"/>
            <a:ext cx="1666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240645" name="Group 27"/>
          <p:cNvGrpSpPr>
            <a:grpSpLocks/>
          </p:cNvGrpSpPr>
          <p:nvPr/>
        </p:nvGrpSpPr>
        <p:grpSpPr bwMode="auto">
          <a:xfrm>
            <a:off x="5105400" y="4343400"/>
            <a:ext cx="1470025" cy="1389063"/>
            <a:chOff x="5727700" y="3352800"/>
            <a:chExt cx="1470025" cy="1389063"/>
          </a:xfrm>
        </p:grpSpPr>
        <p:sp>
          <p:nvSpPr>
            <p:cNvPr id="240667" name="Text Box 3"/>
            <p:cNvSpPr txBox="1">
              <a:spLocks noChangeArrowheads="1"/>
            </p:cNvSpPr>
            <p:nvPr/>
          </p:nvSpPr>
          <p:spPr bwMode="auto">
            <a:xfrm>
              <a:off x="6565900" y="3886200"/>
              <a:ext cx="631825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000000"/>
                  </a:solidFill>
                </a:rPr>
                <a:t>Y[m]</a:t>
              </a:r>
            </a:p>
          </p:txBody>
        </p:sp>
        <p:sp>
          <p:nvSpPr>
            <p:cNvPr id="240668" name="Text Box 4"/>
            <p:cNvSpPr txBox="1">
              <a:spLocks noChangeArrowheads="1"/>
            </p:cNvSpPr>
            <p:nvPr/>
          </p:nvSpPr>
          <p:spPr bwMode="auto">
            <a:xfrm>
              <a:off x="6129338" y="4424363"/>
              <a:ext cx="631825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</a:rPr>
                <a:t>X[m]</a:t>
              </a:r>
            </a:p>
          </p:txBody>
        </p:sp>
        <p:sp>
          <p:nvSpPr>
            <p:cNvPr id="240669" name="Line 5"/>
            <p:cNvSpPr>
              <a:spLocks noChangeShapeType="1"/>
            </p:cNvSpPr>
            <p:nvPr/>
          </p:nvSpPr>
          <p:spPr bwMode="auto">
            <a:xfrm flipV="1">
              <a:off x="6324600" y="3352800"/>
              <a:ext cx="1587" cy="82232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0" name="Line 6"/>
            <p:cNvSpPr>
              <a:spLocks noChangeShapeType="1"/>
            </p:cNvSpPr>
            <p:nvPr/>
          </p:nvSpPr>
          <p:spPr bwMode="auto">
            <a:xfrm>
              <a:off x="6324600" y="4191000"/>
              <a:ext cx="655637" cy="158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1" name="Text Box 7"/>
            <p:cNvSpPr txBox="1">
              <a:spLocks noChangeArrowheads="1"/>
            </p:cNvSpPr>
            <p:nvPr/>
          </p:nvSpPr>
          <p:spPr bwMode="auto">
            <a:xfrm>
              <a:off x="5727700" y="3386138"/>
              <a:ext cx="733425" cy="54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000000"/>
                  </a:solidFill>
                  <a:latin typeface="Calibri" charset="0"/>
                </a:rPr>
                <a:t>Time</a:t>
              </a:r>
            </a:p>
            <a:p>
              <a:pPr eaLnBrk="1" hangingPunct="1"/>
              <a:r>
                <a:rPr lang="en-US" sz="1400">
                  <a:solidFill>
                    <a:srgbClr val="000000"/>
                  </a:solidFill>
                  <a:latin typeface="Calibri" charset="0"/>
                </a:rPr>
                <a:t>[year]</a:t>
              </a:r>
            </a:p>
          </p:txBody>
        </p:sp>
        <p:sp>
          <p:nvSpPr>
            <p:cNvPr id="240672" name="Line 8"/>
            <p:cNvSpPr>
              <a:spLocks noChangeShapeType="1"/>
            </p:cNvSpPr>
            <p:nvPr/>
          </p:nvSpPr>
          <p:spPr bwMode="auto">
            <a:xfrm flipH="1">
              <a:off x="5943599" y="4191000"/>
              <a:ext cx="381000" cy="42062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064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2" r="10002" b="64384"/>
          <a:stretch>
            <a:fillRect/>
          </a:stretch>
        </p:blipFill>
        <p:spPr bwMode="auto">
          <a:xfrm>
            <a:off x="7742237" y="1797050"/>
            <a:ext cx="806933" cy="77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0649" name="Rectangle 17"/>
          <p:cNvSpPr>
            <a:spLocks noChangeArrowheads="1"/>
          </p:cNvSpPr>
          <p:nvPr/>
        </p:nvSpPr>
        <p:spPr bwMode="auto">
          <a:xfrm>
            <a:off x="7300912" y="2286000"/>
            <a:ext cx="2984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b="1" dirty="0">
                <a:solidFill>
                  <a:srgbClr val="000000"/>
                </a:solidFill>
                <a:latin typeface="Calibri" charset="0"/>
              </a:rPr>
              <a:t>t</a:t>
            </a:r>
            <a:r>
              <a:rPr lang="en-US" sz="1400" b="1" baseline="-25000" dirty="0">
                <a:solidFill>
                  <a:srgbClr val="000000"/>
                </a:solidFill>
                <a:latin typeface="Calibri" charset="0"/>
              </a:rPr>
              <a:t>1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1400" b="1" baseline="-250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40650" name="Text Box 18"/>
          <p:cNvSpPr txBox="1">
            <a:spLocks noChangeArrowheads="1"/>
          </p:cNvSpPr>
          <p:nvPr/>
        </p:nvSpPr>
        <p:spPr bwMode="auto">
          <a:xfrm>
            <a:off x="7224712" y="1905000"/>
            <a:ext cx="339725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00"/>
                </a:solidFill>
                <a:latin typeface="Calibri" charset="0"/>
              </a:rPr>
              <a:t>t</a:t>
            </a:r>
            <a:r>
              <a:rPr lang="en-US" sz="1400" b="1" baseline="-25000">
                <a:solidFill>
                  <a:srgbClr val="000000"/>
                </a:solidFill>
                <a:latin typeface="Calibri" charset="0"/>
              </a:rPr>
              <a:t>2</a:t>
            </a:r>
          </a:p>
        </p:txBody>
      </p:sp>
      <p:sp>
        <p:nvSpPr>
          <p:cNvPr id="240651" name="Text Box 20"/>
          <p:cNvSpPr txBox="1">
            <a:spLocks noChangeArrowheads="1"/>
          </p:cNvSpPr>
          <p:nvPr/>
        </p:nvSpPr>
        <p:spPr bwMode="auto">
          <a:xfrm>
            <a:off x="7300912" y="1295400"/>
            <a:ext cx="593725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00"/>
                </a:solidFill>
                <a:latin typeface="Calibri" charset="0"/>
              </a:rPr>
              <a:t>t</a:t>
            </a:r>
            <a:r>
              <a:rPr lang="en-US" sz="1400" b="1" baseline="-25000">
                <a:solidFill>
                  <a:srgbClr val="000000"/>
                </a:solidFill>
                <a:latin typeface="Calibri" charset="0"/>
              </a:rPr>
              <a:t>n</a:t>
            </a:r>
          </a:p>
        </p:txBody>
      </p:sp>
      <p:pic>
        <p:nvPicPr>
          <p:cNvPr id="240652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032375"/>
            <a:ext cx="1619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0653" name="Text Box 23"/>
          <p:cNvSpPr txBox="1">
            <a:spLocks noChangeArrowheads="1"/>
          </p:cNvSpPr>
          <p:nvPr/>
        </p:nvSpPr>
        <p:spPr bwMode="auto">
          <a:xfrm>
            <a:off x="8458200" y="4953000"/>
            <a:ext cx="3429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000000"/>
                </a:solidFill>
                <a:latin typeface="Calibri" charset="0"/>
              </a:rPr>
              <a:t>15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alibri" charset="0"/>
              </a:rPr>
              <a:t>  7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alibri" charset="0"/>
              </a:rPr>
              <a:t>  0 m</a:t>
            </a:r>
          </a:p>
        </p:txBody>
      </p:sp>
      <p:sp>
        <p:nvSpPr>
          <p:cNvPr id="240654" name="Text Box 25"/>
          <p:cNvSpPr txBox="1">
            <a:spLocks noChangeArrowheads="1"/>
          </p:cNvSpPr>
          <p:nvPr/>
        </p:nvSpPr>
        <p:spPr bwMode="auto">
          <a:xfrm>
            <a:off x="7315200" y="3124200"/>
            <a:ext cx="152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i="1" dirty="0" smtClean="0">
                <a:solidFill>
                  <a:srgbClr val="000000"/>
                </a:solidFill>
                <a:latin typeface="Calibri" charset="0"/>
              </a:rPr>
              <a:t>interpolate</a:t>
            </a:r>
          </a:p>
          <a:p>
            <a:pPr algn="ctr" eaLnBrk="1" hangingPunct="1"/>
            <a:r>
              <a:rPr lang="en-US" sz="1800" i="1" dirty="0" smtClean="0">
                <a:solidFill>
                  <a:srgbClr val="000000"/>
                </a:solidFill>
                <a:latin typeface="Calibri" charset="0"/>
              </a:rPr>
              <a:t>point clouds</a:t>
            </a:r>
            <a:endParaRPr lang="en-US" sz="1800" i="1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24065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4" r="16135" b="64153"/>
          <a:stretch>
            <a:fillRect/>
          </a:stretch>
        </p:blipFill>
        <p:spPr bwMode="auto">
          <a:xfrm>
            <a:off x="7894637" y="1339851"/>
            <a:ext cx="868363" cy="84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457200" y="228600"/>
            <a:ext cx="83423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360" tIns="51480" rIns="99360" bIns="51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3600" b="1" dirty="0" smtClean="0">
                <a:solidFill>
                  <a:srgbClr val="663300"/>
                </a:solidFill>
              </a:rPr>
              <a:t>Terrain evolution in space-time cube</a:t>
            </a:r>
          </a:p>
        </p:txBody>
      </p:sp>
      <p:sp>
        <p:nvSpPr>
          <p:cNvPr id="33" name="Text Box 28"/>
          <p:cNvSpPr txBox="1">
            <a:spLocks noChangeArrowheads="1"/>
          </p:cNvSpPr>
          <p:nvPr/>
        </p:nvSpPr>
        <p:spPr bwMode="auto">
          <a:xfrm>
            <a:off x="381000" y="1524000"/>
            <a:ext cx="5410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norm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How did terrain evolve at a given elevation?</a:t>
            </a:r>
          </a:p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How does evolution pattern change with elevation?</a:t>
            </a:r>
          </a:p>
          <a:p>
            <a:pPr>
              <a:lnSpc>
                <a:spcPct val="100000"/>
              </a:lnSpc>
              <a:buClrTx/>
              <a:buFontTx/>
              <a:buNone/>
              <a:defRPr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buClrTx/>
              <a:defRPr/>
            </a:pPr>
            <a:r>
              <a:rPr lang="en-US" b="1" dirty="0" smtClean="0">
                <a:solidFill>
                  <a:srgbClr val="008000"/>
                </a:solidFill>
              </a:rPr>
              <a:t>Create space-time voxel model</a:t>
            </a:r>
          </a:p>
          <a:p>
            <a:pPr algn="ctr">
              <a:lnSpc>
                <a:spcPct val="110000"/>
              </a:lnSpc>
              <a:buClrTx/>
              <a:defRPr/>
            </a:pPr>
            <a:r>
              <a:rPr lang="en-US" b="1" i="1" dirty="0" smtClean="0">
                <a:solidFill>
                  <a:srgbClr val="008000"/>
                </a:solidFill>
              </a:rPr>
              <a:t>z=f(</a:t>
            </a:r>
            <a:r>
              <a:rPr lang="en-US" b="1" i="1" dirty="0" err="1" smtClean="0">
                <a:solidFill>
                  <a:srgbClr val="008000"/>
                </a:solidFill>
              </a:rPr>
              <a:t>x,y,t</a:t>
            </a:r>
            <a:r>
              <a:rPr lang="en-US" b="1" i="1" dirty="0" smtClean="0">
                <a:solidFill>
                  <a:srgbClr val="008000"/>
                </a:solidFill>
              </a:rPr>
              <a:t>)</a:t>
            </a:r>
          </a:p>
          <a:p>
            <a:pPr algn="ctr">
              <a:lnSpc>
                <a:spcPct val="110000"/>
              </a:lnSpc>
              <a:buClrTx/>
              <a:defRPr/>
            </a:pPr>
            <a:endParaRPr lang="en-US" b="1" dirty="0" smtClean="0">
              <a:solidFill>
                <a:srgbClr val="C5000B"/>
              </a:solidFill>
            </a:endParaRPr>
          </a:p>
          <a:p>
            <a:pPr marL="342900" indent="-342900">
              <a:lnSpc>
                <a:spcPct val="110000"/>
              </a:lnSpc>
              <a:buClrTx/>
              <a:buFont typeface="Arial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stack time series of DEMs 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0000"/>
              </a:lnSpc>
              <a:buClrTx/>
              <a:buFont typeface="Arial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interpolate </a:t>
            </a:r>
            <a:r>
              <a:rPr lang="en-US" sz="2000" dirty="0">
                <a:solidFill>
                  <a:schemeClr val="tx1"/>
                </a:solidFill>
              </a:rPr>
              <a:t>t</a:t>
            </a:r>
            <a:r>
              <a:rPr lang="en-US" sz="2000" dirty="0" smtClean="0">
                <a:solidFill>
                  <a:schemeClr val="tx1"/>
                </a:solidFill>
              </a:rPr>
              <a:t>ime series of (</a:t>
            </a:r>
            <a:r>
              <a:rPr lang="en-US" sz="2000" dirty="0" err="1" smtClean="0">
                <a:solidFill>
                  <a:schemeClr val="tx1"/>
                </a:solidFill>
              </a:rPr>
              <a:t>x,y,z</a:t>
            </a:r>
            <a:r>
              <a:rPr lang="en-US" sz="2000" dirty="0" smtClean="0">
                <a:solidFill>
                  <a:schemeClr val="tx1"/>
                </a:solidFill>
              </a:rPr>
              <a:t>) point clouds using </a:t>
            </a:r>
            <a:r>
              <a:rPr lang="en-US" sz="2000" dirty="0" err="1" smtClean="0">
                <a:solidFill>
                  <a:schemeClr val="tx1"/>
                </a:solidFill>
              </a:rPr>
              <a:t>trivariate</a:t>
            </a:r>
            <a:r>
              <a:rPr lang="en-US" sz="2000" dirty="0" smtClean="0">
                <a:solidFill>
                  <a:schemeClr val="tx1"/>
                </a:solidFill>
              </a:rPr>
              <a:t> spline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buClrTx/>
              <a:buFontTx/>
              <a:buNone/>
              <a:defRPr/>
            </a:pPr>
            <a:endParaRPr lang="en-US" sz="1200" dirty="0">
              <a:solidFill>
                <a:srgbClr val="C5000B"/>
              </a:solidFill>
            </a:endParaRPr>
          </a:p>
          <a:p>
            <a:pPr>
              <a:buClrTx/>
              <a:buFontTx/>
              <a:buNone/>
              <a:defRPr/>
            </a:pPr>
            <a:endParaRPr lang="en-US" sz="2000" b="1" dirty="0" smtClean="0">
              <a:solidFill>
                <a:srgbClr val="C5000B"/>
              </a:solidFill>
            </a:endParaRPr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t="20767" r="3954"/>
          <a:stretch>
            <a:fillRect/>
          </a:stretch>
        </p:blipFill>
        <p:spPr bwMode="auto">
          <a:xfrm>
            <a:off x="5638800" y="1447800"/>
            <a:ext cx="1402366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954" t="20767" r="39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5" name="Text Box 25"/>
          <p:cNvSpPr txBox="1">
            <a:spLocks noChangeArrowheads="1"/>
          </p:cNvSpPr>
          <p:nvPr/>
        </p:nvSpPr>
        <p:spPr bwMode="auto">
          <a:xfrm>
            <a:off x="5410200" y="3200400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i="1" dirty="0" smtClean="0">
                <a:solidFill>
                  <a:srgbClr val="000000"/>
                </a:solidFill>
                <a:latin typeface="Calibri" charset="0"/>
              </a:rPr>
              <a:t>stack 2D </a:t>
            </a:r>
            <a:r>
              <a:rPr lang="en-US" sz="1800" i="1" dirty="0" err="1" smtClean="0">
                <a:solidFill>
                  <a:srgbClr val="000000"/>
                </a:solidFill>
                <a:latin typeface="Calibri" charset="0"/>
              </a:rPr>
              <a:t>rasters</a:t>
            </a:r>
            <a:endParaRPr lang="en-US" sz="1800" i="1" dirty="0" smtClean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053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orelinesfix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4" r="18862" b="27451"/>
          <a:stretch/>
        </p:blipFill>
        <p:spPr>
          <a:xfrm rot="10800000">
            <a:off x="609600" y="1832811"/>
            <a:ext cx="1708696" cy="4567989"/>
          </a:xfrm>
          <a:prstGeom prst="rect">
            <a:avLst/>
          </a:prstGeom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622300" y="-1246188"/>
            <a:ext cx="16668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777398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360" tIns="51480" rIns="99360" bIns="51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3000"/>
              </a:lnSpc>
              <a:buSzPct val="100000"/>
              <a:defRPr/>
            </a:pPr>
            <a:r>
              <a:rPr lang="en-US" sz="3600" b="1" dirty="0" smtClean="0">
                <a:solidFill>
                  <a:srgbClr val="663300"/>
                </a:solidFill>
              </a:rPr>
              <a:t>Shoreline evolution at </a:t>
            </a:r>
            <a:r>
              <a:rPr lang="en-US" sz="3600" b="1" dirty="0" err="1" smtClean="0">
                <a:solidFill>
                  <a:srgbClr val="663300"/>
                </a:solidFill>
              </a:rPr>
              <a:t>Rodanthe</a:t>
            </a:r>
            <a:r>
              <a:rPr lang="en-US" sz="3600" b="1" dirty="0" smtClean="0">
                <a:solidFill>
                  <a:srgbClr val="663300"/>
                </a:solidFill>
              </a:rPr>
              <a:t> </a:t>
            </a:r>
          </a:p>
        </p:txBody>
      </p:sp>
      <p:pic>
        <p:nvPicPr>
          <p:cNvPr id="31770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477000"/>
            <a:ext cx="876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1524000" y="6400800"/>
            <a:ext cx="48577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200m</a:t>
            </a: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3429000" y="4362450"/>
            <a:ext cx="519113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2011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2009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2008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2005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2004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2003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2003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2001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1999</a:t>
            </a:r>
          </a:p>
        </p:txBody>
      </p:sp>
      <p:pic>
        <p:nvPicPr>
          <p:cNvPr id="5" name="Picture 4" descr="legend_bcyr_discret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-717" r="38232"/>
          <a:stretch/>
        </p:blipFill>
        <p:spPr>
          <a:xfrm rot="10800000">
            <a:off x="3886198" y="4419600"/>
            <a:ext cx="266600" cy="1600200"/>
          </a:xfrm>
          <a:prstGeom prst="rect">
            <a:avLst/>
          </a:prstGeom>
        </p:spPr>
      </p:pic>
      <p:pic>
        <p:nvPicPr>
          <p:cNvPr id="6" name="Picture 5" descr="Nort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20000">
            <a:off x="833555" y="5512699"/>
            <a:ext cx="218159" cy="4106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0" y="6172200"/>
            <a:ext cx="2380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z=0.5m, colored by year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066800"/>
            <a:ext cx="5334000" cy="668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Standard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representation: contours extracted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from series of DEMs</a:t>
            </a:r>
            <a:endParaRPr lang="en-US" sz="200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6" name="Picture 15" descr="Rodanthe_postIrene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914400"/>
            <a:ext cx="2986320" cy="170791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943958" y="942226"/>
            <a:ext cx="685442" cy="353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cs typeface="msgothic" charset="0"/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23516560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v05_lines_bcyrNb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" t="29976" r="29379" b="13090"/>
          <a:stretch/>
        </p:blipFill>
        <p:spPr>
          <a:xfrm>
            <a:off x="4181992" y="2496307"/>
            <a:ext cx="4335258" cy="3904493"/>
          </a:xfrm>
          <a:prstGeom prst="rect">
            <a:avLst/>
          </a:prstGeom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622300" y="-1246188"/>
            <a:ext cx="16668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777398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360" tIns="51480" rIns="99360" bIns="51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3000"/>
              </a:lnSpc>
              <a:buSzPct val="100000"/>
              <a:defRPr/>
            </a:pPr>
            <a:r>
              <a:rPr lang="en-US" sz="3600" b="1" dirty="0" smtClean="0">
                <a:solidFill>
                  <a:srgbClr val="663300"/>
                </a:solidFill>
              </a:rPr>
              <a:t>Shoreline evolution at </a:t>
            </a:r>
            <a:r>
              <a:rPr lang="en-US" sz="3600" b="1" dirty="0" err="1" smtClean="0">
                <a:solidFill>
                  <a:srgbClr val="663300"/>
                </a:solidFill>
              </a:rPr>
              <a:t>Rodanthe</a:t>
            </a:r>
            <a:r>
              <a:rPr lang="en-US" sz="3600" b="1" dirty="0" smtClean="0">
                <a:solidFill>
                  <a:srgbClr val="663300"/>
                </a:solidFill>
              </a:rPr>
              <a:t> </a:t>
            </a:r>
          </a:p>
        </p:txBody>
      </p:sp>
      <p:pic>
        <p:nvPicPr>
          <p:cNvPr id="31770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15000"/>
            <a:ext cx="876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5943600" y="5638800"/>
            <a:ext cx="48577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200m</a:t>
            </a: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3429000" y="4362450"/>
            <a:ext cx="519113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2011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2009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2008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2005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2004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2003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2003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2001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1999</a:t>
            </a:r>
          </a:p>
        </p:txBody>
      </p:sp>
      <p:pic>
        <p:nvPicPr>
          <p:cNvPr id="5" name="Picture 4" descr="legend_bcyr_discret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-717" r="38232"/>
          <a:stretch/>
        </p:blipFill>
        <p:spPr>
          <a:xfrm rot="10800000">
            <a:off x="3886198" y="4419600"/>
            <a:ext cx="266600" cy="1600200"/>
          </a:xfrm>
          <a:prstGeom prst="rect">
            <a:avLst/>
          </a:prstGeom>
        </p:spPr>
      </p:pic>
      <p:pic>
        <p:nvPicPr>
          <p:cNvPr id="6" name="Picture 5" descr="Nort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20000">
            <a:off x="5176955" y="4750698"/>
            <a:ext cx="218159" cy="410652"/>
          </a:xfrm>
          <a:prstGeom prst="rect">
            <a:avLst/>
          </a:prstGeom>
        </p:spPr>
      </p:pic>
      <p:pic>
        <p:nvPicPr>
          <p:cNvPr id="15" name="Picture 14" descr="shorelinesfix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4" r="18862" b="27451"/>
          <a:stretch/>
        </p:blipFill>
        <p:spPr>
          <a:xfrm rot="10800000">
            <a:off x="609600" y="1832811"/>
            <a:ext cx="1708696" cy="45679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0" y="6172200"/>
            <a:ext cx="2380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z=0.5m, colored by year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066800"/>
            <a:ext cx="5257800" cy="668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N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ew representation as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isosurface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using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Space-Time Cube concept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7" name="Picture 16" descr="elev10_9911_timebyr3_linesallplan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819401"/>
            <a:ext cx="1280365" cy="105919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3810000" y="2286000"/>
            <a:ext cx="0" cy="762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3200400" y="3048000"/>
            <a:ext cx="609600" cy="76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3810000" y="3048000"/>
            <a:ext cx="304800" cy="3048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" name="Rectangle 29"/>
          <p:cNvSpPr/>
          <p:nvPr/>
        </p:nvSpPr>
        <p:spPr>
          <a:xfrm>
            <a:off x="3200400" y="2209800"/>
            <a:ext cx="633682" cy="4955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T</a:t>
            </a:r>
            <a:r>
              <a:rPr lang="en-US" sz="1400" dirty="0" smtClean="0">
                <a:solidFill>
                  <a:schemeClr val="tx1"/>
                </a:solidFill>
              </a:rPr>
              <a:t>ime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[year]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6" name="Picture 15" descr="Rodanthe_postIrene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914400"/>
            <a:ext cx="2986320" cy="1707912"/>
          </a:xfrm>
          <a:prstGeom prst="rect">
            <a:avLst/>
          </a:prstGeom>
        </p:spPr>
      </p:pic>
      <p:sp>
        <p:nvSpPr>
          <p:cNvPr id="31756" name="Line 12"/>
          <p:cNvSpPr>
            <a:spLocks noChangeShapeType="1"/>
          </p:cNvSpPr>
          <p:nvPr/>
        </p:nvSpPr>
        <p:spPr bwMode="auto">
          <a:xfrm flipH="1">
            <a:off x="6324600" y="1828800"/>
            <a:ext cx="381000" cy="20574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943958" y="942226"/>
            <a:ext cx="685442" cy="353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cs typeface="msgothic" charset="0"/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41805451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76562</TotalTime>
  <Words>1282</Words>
  <Application>Microsoft Macintosh PowerPoint</Application>
  <PresentationFormat>On-screen Show (4:3)</PresentationFormat>
  <Paragraphs>328</Paragraphs>
  <Slides>19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Space-Time Cube Analytics of Evolving Landforms Captured by Airborne and Terrestrial Lidar </vt:lpstr>
      <vt:lpstr>PowerPoint Presentation</vt:lpstr>
      <vt:lpstr>Coastal airborne lidar: 1996 - 2011</vt:lpstr>
      <vt:lpstr>Lidar data series processing </vt:lpstr>
      <vt:lpstr>Road lidar data: 2012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Back-island dune migration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Geomorphometry II: spatial and temporal terrain analysis</dc:title>
  <cp:lastModifiedBy>Helena Mitasova User</cp:lastModifiedBy>
  <cp:revision>327</cp:revision>
  <cp:lastPrinted>2012-11-24T19:09:22Z</cp:lastPrinted>
  <dcterms:created xsi:type="dcterms:W3CDTF">2010-07-15T16:52:41Z</dcterms:created>
  <dcterms:modified xsi:type="dcterms:W3CDTF">2012-12-02T04:48:42Z</dcterms:modified>
</cp:coreProperties>
</file>