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</p:sldMasterIdLst>
  <p:notesMasterIdLst>
    <p:notesMasterId r:id="rId56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303" r:id="rId17"/>
    <p:sldId id="270" r:id="rId18"/>
    <p:sldId id="272" r:id="rId19"/>
    <p:sldId id="307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304" r:id="rId45"/>
    <p:sldId id="305" r:id="rId46"/>
    <p:sldId id="310" r:id="rId47"/>
    <p:sldId id="297" r:id="rId48"/>
    <p:sldId id="298" r:id="rId49"/>
    <p:sldId id="308" r:id="rId50"/>
    <p:sldId id="299" r:id="rId51"/>
    <p:sldId id="300" r:id="rId52"/>
    <p:sldId id="301" r:id="rId53"/>
    <p:sldId id="309" r:id="rId54"/>
    <p:sldId id="302" r:id="rId55"/>
  </p:sldIdLst>
  <p:sldSz cx="9144000" cy="6858000" type="screen4x3"/>
  <p:notesSz cx="6858000" cy="9144000"/>
  <p:defaultTextStyle>
    <a:defPPr>
      <a:defRPr lang="en-GB"/>
    </a:defPPr>
    <a:lvl1pPr algn="l" defTabSz="457200" rtl="0" eaLnBrk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1pPr>
    <a:lvl2pPr marL="742950" indent="-285750" algn="l" defTabSz="457200" rtl="0" eaLnBrk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2pPr>
    <a:lvl3pPr marL="1143000" indent="-228600" algn="l" defTabSz="457200" rtl="0" eaLnBrk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3pPr>
    <a:lvl4pPr marL="1600200" indent="-228600" algn="l" defTabSz="457200" rtl="0" eaLnBrk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4pPr>
    <a:lvl5pPr marL="2057400" indent="-228600" algn="l" defTabSz="457200" rtl="0" eaLnBrk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69" d="100"/>
          <a:sy n="169" d="100"/>
        </p:scale>
        <p:origin x="-176" y="-11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notesMaster" Target="notesMasters/notes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38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38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en-GB"/>
          </a:p>
        </p:txBody>
      </p:sp>
      <p:sp>
        <p:nvSpPr>
          <p:cNvPr id="4104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4063" cy="342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05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1263" cy="410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38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en-GB"/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38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fld id="{30B9D0F1-5D65-0E4F-88FD-9B03AA0D7B7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8971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8E3B615-796B-5C45-956E-16C32A5A443E}" type="slidenum">
              <a:rPr lang="en-GB"/>
              <a:pPr/>
              <a:t>1</a:t>
            </a:fld>
            <a:endParaRPr lang="en-GB"/>
          </a:p>
        </p:txBody>
      </p:sp>
      <p:sp>
        <p:nvSpPr>
          <p:cNvPr id="5324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2850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5244399-6C31-BA4A-ABE3-3CF721E39BD3}" type="slidenum">
              <a:rPr lang="en-GB"/>
              <a:pPr/>
              <a:t>10</a:t>
            </a:fld>
            <a:endParaRPr lang="en-GB"/>
          </a:p>
        </p:txBody>
      </p:sp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6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A72B79-B815-2C48-8442-504C0294EB9A}" type="slidenum">
              <a:rPr lang="en-GB"/>
              <a:pPr/>
              <a:t>11</a:t>
            </a:fld>
            <a:endParaRPr lang="en-GB"/>
          </a:p>
        </p:txBody>
      </p:sp>
      <p:sp>
        <p:nvSpPr>
          <p:cNvPr id="6348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5EB5B3B-989F-4B40-A923-420B1237F1CD}" type="slidenum">
              <a:rPr lang="en-GB"/>
              <a:pPr/>
              <a:t>12</a:t>
            </a:fld>
            <a:endParaRPr lang="en-GB"/>
          </a:p>
        </p:txBody>
      </p:sp>
      <p:sp>
        <p:nvSpPr>
          <p:cNvPr id="64513" name="Text Box 1"/>
          <p:cNvSpPr txBox="1">
            <a:spLocks noChangeArrowheads="1"/>
          </p:cNvSpPr>
          <p:nvPr/>
        </p:nvSpPr>
        <p:spPr bwMode="auto">
          <a:xfrm>
            <a:off x="-1985963" y="-4579938"/>
            <a:ext cx="19516726" cy="146383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2850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35A7898-C4A3-D140-BF7A-BB6749CC9DC5}" type="slidenum">
              <a:rPr lang="en-GB"/>
              <a:pPr/>
              <a:t>13</a:t>
            </a:fld>
            <a:endParaRPr lang="en-GB"/>
          </a:p>
        </p:txBody>
      </p:sp>
      <p:sp>
        <p:nvSpPr>
          <p:cNvPr id="65537" name="Text Box 1"/>
          <p:cNvSpPr txBox="1">
            <a:spLocks noChangeArrowheads="1"/>
          </p:cNvSpPr>
          <p:nvPr/>
        </p:nvSpPr>
        <p:spPr bwMode="auto">
          <a:xfrm>
            <a:off x="-1985963" y="-4579938"/>
            <a:ext cx="19516726" cy="146383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3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512763" y="4383088"/>
            <a:ext cx="5959475" cy="4117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3000"/>
              </a:lnSpc>
              <a:spcBef>
                <a:spcPts val="450"/>
              </a:spcBef>
            </a:pPr>
            <a:r>
              <a:rPr lang="en-GB">
                <a:cs typeface="msgothic" charset="0"/>
              </a:rPr>
              <a:t>Add here slide with unmanned lidar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F40596B-AA1E-1B4D-BBC3-143BB924B0F0}" type="slidenum">
              <a:rPr lang="en-GB"/>
              <a:pPr/>
              <a:t>15</a:t>
            </a:fld>
            <a:endParaRPr lang="en-GB"/>
          </a:p>
        </p:txBody>
      </p:sp>
      <p:sp>
        <p:nvSpPr>
          <p:cNvPr id="67585" name="Text Box 1"/>
          <p:cNvSpPr txBox="1">
            <a:spLocks noChangeArrowheads="1"/>
          </p:cNvSpPr>
          <p:nvPr/>
        </p:nvSpPr>
        <p:spPr bwMode="auto">
          <a:xfrm>
            <a:off x="-1985963" y="-4579938"/>
            <a:ext cx="19516726" cy="146383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8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2850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132FBF9-FFB9-E045-B16C-DBB5562B2A9D}" type="slidenum">
              <a:rPr lang="en-GB"/>
              <a:pPr/>
              <a:t>16</a:t>
            </a:fld>
            <a:endParaRPr lang="en-GB"/>
          </a:p>
        </p:txBody>
      </p:sp>
      <p:sp>
        <p:nvSpPr>
          <p:cNvPr id="69633" name="Text Box 1"/>
          <p:cNvSpPr txBox="1">
            <a:spLocks noChangeArrowheads="1"/>
          </p:cNvSpPr>
          <p:nvPr/>
        </p:nvSpPr>
        <p:spPr bwMode="auto">
          <a:xfrm>
            <a:off x="-10674350" y="-914400"/>
            <a:ext cx="19516725" cy="146383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2850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619BA378-9290-E342-B2AC-70A8792F21AA}" type="slidenum">
              <a:rPr lang="en-GB" smtClean="0"/>
              <a:pPr>
                <a:defRPr/>
              </a:pPr>
              <a:t>17</a:t>
            </a:fld>
            <a:endParaRPr lang="en-GB" smtClean="0"/>
          </a:p>
        </p:txBody>
      </p:sp>
      <p:sp>
        <p:nvSpPr>
          <p:cNvPr id="35841" name="Text Box 1"/>
          <p:cNvSpPr txBox="1">
            <a:spLocks noChangeArrowheads="1"/>
          </p:cNvSpPr>
          <p:nvPr/>
        </p:nvSpPr>
        <p:spPr bwMode="auto">
          <a:xfrm>
            <a:off x="-1751013" y="-4164013"/>
            <a:ext cx="17221201" cy="133080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pPr>
              <a:defRPr/>
            </a:pPr>
            <a:endParaRPr lang="en-US"/>
          </a:p>
        </p:txBody>
      </p:sp>
      <p:sp>
        <p:nvSpPr>
          <p:cNvPr id="35842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1813"/>
            <a:ext cx="5478463" cy="41084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C1E7A0D-84B3-BF47-B719-599B39882418}" type="slidenum">
              <a:rPr lang="en-GB"/>
              <a:pPr/>
              <a:t>18</a:t>
            </a:fld>
            <a:endParaRPr lang="en-GB"/>
          </a:p>
        </p:txBody>
      </p:sp>
      <p:sp>
        <p:nvSpPr>
          <p:cNvPr id="70657" name="Text Box 1"/>
          <p:cNvSpPr txBox="1">
            <a:spLocks noChangeArrowheads="1"/>
          </p:cNvSpPr>
          <p:nvPr/>
        </p:nvSpPr>
        <p:spPr bwMode="auto">
          <a:xfrm>
            <a:off x="-10674350" y="-914400"/>
            <a:ext cx="19516725" cy="146383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2850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AF7B671-1B07-894C-847C-572E3E1FF3F7}" type="slidenum">
              <a:rPr lang="en-GB"/>
              <a:pPr/>
              <a:t>19</a:t>
            </a:fld>
            <a:endParaRPr lang="en-GB"/>
          </a:p>
        </p:txBody>
      </p:sp>
      <p:sp>
        <p:nvSpPr>
          <p:cNvPr id="71681" name="Text Box 1"/>
          <p:cNvSpPr txBox="1">
            <a:spLocks noChangeArrowheads="1"/>
          </p:cNvSpPr>
          <p:nvPr/>
        </p:nvSpPr>
        <p:spPr bwMode="auto">
          <a:xfrm>
            <a:off x="-1985963" y="-4579938"/>
            <a:ext cx="19516726" cy="146383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2850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43E27F1-12C9-7E42-ACE0-E18845DE2E57}" type="slidenum">
              <a:rPr lang="en-GB"/>
              <a:pPr/>
              <a:t>20</a:t>
            </a:fld>
            <a:endParaRPr lang="en-GB"/>
          </a:p>
        </p:txBody>
      </p:sp>
      <p:sp>
        <p:nvSpPr>
          <p:cNvPr id="72705" name="Text Box 1"/>
          <p:cNvSpPr txBox="1">
            <a:spLocks noChangeArrowheads="1"/>
          </p:cNvSpPr>
          <p:nvPr/>
        </p:nvSpPr>
        <p:spPr bwMode="auto">
          <a:xfrm>
            <a:off x="-8969375" y="0"/>
            <a:ext cx="19516725" cy="146383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2850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1B83D39-F670-0C4C-8C5D-504D8E04AFAB}" type="slidenum">
              <a:rPr lang="en-GB"/>
              <a:pPr/>
              <a:t>2</a:t>
            </a:fld>
            <a:endParaRPr lang="en-GB"/>
          </a:p>
        </p:txBody>
      </p:sp>
      <p:sp>
        <p:nvSpPr>
          <p:cNvPr id="5427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2850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87F05B0-1145-0B4D-BA27-3A004AD7CA75}" type="slidenum">
              <a:rPr lang="en-GB"/>
              <a:pPr/>
              <a:t>21</a:t>
            </a:fld>
            <a:endParaRPr lang="en-GB"/>
          </a:p>
        </p:txBody>
      </p:sp>
      <p:sp>
        <p:nvSpPr>
          <p:cNvPr id="7372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BCFA40F-1813-6C43-93FA-7B4B3768C05E}" type="slidenum">
              <a:rPr lang="en-GB"/>
              <a:pPr/>
              <a:t>22</a:t>
            </a:fld>
            <a:endParaRPr lang="en-GB"/>
          </a:p>
        </p:txBody>
      </p:sp>
      <p:sp>
        <p:nvSpPr>
          <p:cNvPr id="7475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B1CF29A-98BF-414B-AE02-7394262B7D81}" type="slidenum">
              <a:rPr lang="en-GB"/>
              <a:pPr/>
              <a:t>23</a:t>
            </a:fld>
            <a:endParaRPr lang="en-GB"/>
          </a:p>
        </p:txBody>
      </p:sp>
      <p:sp>
        <p:nvSpPr>
          <p:cNvPr id="7577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7A719E1-4423-FC43-9D91-E46533D86AEE}" type="slidenum">
              <a:rPr lang="en-GB"/>
              <a:pPr/>
              <a:t>24</a:t>
            </a:fld>
            <a:endParaRPr lang="en-GB"/>
          </a:p>
        </p:txBody>
      </p:sp>
      <p:sp>
        <p:nvSpPr>
          <p:cNvPr id="7680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BAEB4DD-85A6-EE44-991C-BE251DE02CDE}" type="slidenum">
              <a:rPr lang="en-GB"/>
              <a:pPr/>
              <a:t>25</a:t>
            </a:fld>
            <a:endParaRPr lang="en-GB"/>
          </a:p>
        </p:txBody>
      </p:sp>
      <p:sp>
        <p:nvSpPr>
          <p:cNvPr id="7782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7BFEA46-8D4D-4040-8FE4-DDE546AB0432}" type="slidenum">
              <a:rPr lang="en-GB"/>
              <a:pPr/>
              <a:t>26</a:t>
            </a:fld>
            <a:endParaRPr lang="en-GB"/>
          </a:p>
        </p:txBody>
      </p:sp>
      <p:sp>
        <p:nvSpPr>
          <p:cNvPr id="7884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3C73DF5-C39B-3B45-9BF3-08486A4D8EA5}" type="slidenum">
              <a:rPr lang="en-GB"/>
              <a:pPr/>
              <a:t>27</a:t>
            </a:fld>
            <a:endParaRPr lang="en-GB"/>
          </a:p>
        </p:txBody>
      </p:sp>
      <p:sp>
        <p:nvSpPr>
          <p:cNvPr id="7987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F8EC113-82CC-914D-ACC1-D8E8611E26D9}" type="slidenum">
              <a:rPr lang="en-GB"/>
              <a:pPr/>
              <a:t>28</a:t>
            </a:fld>
            <a:endParaRPr lang="en-GB"/>
          </a:p>
        </p:txBody>
      </p:sp>
      <p:sp>
        <p:nvSpPr>
          <p:cNvPr id="8089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8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C608563-B4CA-4C4D-917F-213D3A8DDB00}" type="slidenum">
              <a:rPr lang="en-GB"/>
              <a:pPr/>
              <a:t>29</a:t>
            </a:fld>
            <a:endParaRPr lang="en-GB"/>
          </a:p>
        </p:txBody>
      </p:sp>
      <p:sp>
        <p:nvSpPr>
          <p:cNvPr id="8192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4EC076A-7F8E-6241-9599-AFE837EA634F}" type="slidenum">
              <a:rPr lang="en-GB"/>
              <a:pPr/>
              <a:t>30</a:t>
            </a:fld>
            <a:endParaRPr lang="en-GB"/>
          </a:p>
        </p:txBody>
      </p:sp>
      <p:sp>
        <p:nvSpPr>
          <p:cNvPr id="8294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4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F5D1133-0233-E14D-BA2C-BB4BAEE0726F}" type="slidenum">
              <a:rPr lang="en-GB"/>
              <a:pPr/>
              <a:t>3</a:t>
            </a:fld>
            <a:endParaRPr lang="en-GB"/>
          </a:p>
        </p:txBody>
      </p:sp>
      <p:sp>
        <p:nvSpPr>
          <p:cNvPr id="5529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2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D1E0494-4571-5344-9AFE-283E0248CD67}" type="slidenum">
              <a:rPr lang="en-GB"/>
              <a:pPr/>
              <a:t>31</a:t>
            </a:fld>
            <a:endParaRPr lang="en-GB"/>
          </a:p>
        </p:txBody>
      </p:sp>
      <p:sp>
        <p:nvSpPr>
          <p:cNvPr id="8396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01CFC4-EC6C-EB4A-B7F5-8C33F717F609}" type="slidenum">
              <a:rPr lang="en-GB"/>
              <a:pPr/>
              <a:t>32</a:t>
            </a:fld>
            <a:endParaRPr lang="en-GB"/>
          </a:p>
        </p:txBody>
      </p:sp>
      <p:sp>
        <p:nvSpPr>
          <p:cNvPr id="8499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9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6A4BB7B-DEBC-9B4B-9DD0-833C0426F35A}" type="slidenum">
              <a:rPr lang="en-GB"/>
              <a:pPr/>
              <a:t>33</a:t>
            </a:fld>
            <a:endParaRPr lang="en-GB"/>
          </a:p>
        </p:txBody>
      </p:sp>
      <p:sp>
        <p:nvSpPr>
          <p:cNvPr id="8601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CF0653F-D90B-D144-A699-97AC80A87732}" type="slidenum">
              <a:rPr lang="en-GB"/>
              <a:pPr/>
              <a:t>34</a:t>
            </a:fld>
            <a:endParaRPr lang="en-GB"/>
          </a:p>
        </p:txBody>
      </p:sp>
      <p:sp>
        <p:nvSpPr>
          <p:cNvPr id="8704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8A2988F-1177-5D4F-A5A7-B833B6D97355}" type="slidenum">
              <a:rPr lang="en-GB"/>
              <a:pPr/>
              <a:t>35</a:t>
            </a:fld>
            <a:endParaRPr lang="en-GB"/>
          </a:p>
        </p:txBody>
      </p:sp>
      <p:sp>
        <p:nvSpPr>
          <p:cNvPr id="8806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6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2850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AD37677-0052-CF4C-99A6-0B254C6A92FB}" type="slidenum">
              <a:rPr lang="en-GB"/>
              <a:pPr/>
              <a:t>36</a:t>
            </a:fld>
            <a:endParaRPr lang="en-GB"/>
          </a:p>
        </p:txBody>
      </p:sp>
      <p:sp>
        <p:nvSpPr>
          <p:cNvPr id="8908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7704B43-04B1-C34F-B3F6-6009D49A9798}" type="slidenum">
              <a:rPr lang="en-GB"/>
              <a:pPr/>
              <a:t>37</a:t>
            </a:fld>
            <a:endParaRPr lang="en-GB"/>
          </a:p>
        </p:txBody>
      </p:sp>
      <p:sp>
        <p:nvSpPr>
          <p:cNvPr id="9011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1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550AD4E-B8FD-1449-A06B-FF580A0DED8E}" type="slidenum">
              <a:rPr lang="en-GB"/>
              <a:pPr/>
              <a:t>38</a:t>
            </a:fld>
            <a:endParaRPr lang="en-GB"/>
          </a:p>
        </p:txBody>
      </p:sp>
      <p:sp>
        <p:nvSpPr>
          <p:cNvPr id="9113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3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18D69D6-65D7-DF4E-A32F-D2CE742C49F5}" type="slidenum">
              <a:rPr lang="en-GB"/>
              <a:pPr/>
              <a:t>39</a:t>
            </a:fld>
            <a:endParaRPr lang="en-GB"/>
          </a:p>
        </p:txBody>
      </p:sp>
      <p:sp>
        <p:nvSpPr>
          <p:cNvPr id="9216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6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97463AE-F1B1-C249-BB46-CDE70FDA5841}" type="slidenum">
              <a:rPr lang="en-GB"/>
              <a:pPr/>
              <a:t>40</a:t>
            </a:fld>
            <a:endParaRPr lang="en-GB"/>
          </a:p>
        </p:txBody>
      </p:sp>
      <p:sp>
        <p:nvSpPr>
          <p:cNvPr id="9318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8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EF9EEAC-1E63-9C4D-8C57-3C50BB116CCE}" type="slidenum">
              <a:rPr lang="en-GB"/>
              <a:pPr/>
              <a:t>4</a:t>
            </a:fld>
            <a:endParaRPr lang="en-GB"/>
          </a:p>
        </p:txBody>
      </p:sp>
      <p:sp>
        <p:nvSpPr>
          <p:cNvPr id="5632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D8A1073-426B-F74D-BD0D-1D3C367B9B74}" type="slidenum">
              <a:rPr lang="en-GB"/>
              <a:pPr/>
              <a:t>41</a:t>
            </a:fld>
            <a:endParaRPr lang="en-GB"/>
          </a:p>
        </p:txBody>
      </p:sp>
      <p:sp>
        <p:nvSpPr>
          <p:cNvPr id="9420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D8A1073-426B-F74D-BD0D-1D3C367B9B74}" type="slidenum">
              <a:rPr lang="en-GB"/>
              <a:pPr/>
              <a:t>42</a:t>
            </a:fld>
            <a:endParaRPr lang="en-GB"/>
          </a:p>
        </p:txBody>
      </p:sp>
      <p:sp>
        <p:nvSpPr>
          <p:cNvPr id="9420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D8A1073-426B-F74D-BD0D-1D3C367B9B74}" type="slidenum">
              <a:rPr lang="en-GB"/>
              <a:pPr/>
              <a:t>43</a:t>
            </a:fld>
            <a:endParaRPr lang="en-GB"/>
          </a:p>
        </p:txBody>
      </p:sp>
      <p:sp>
        <p:nvSpPr>
          <p:cNvPr id="9420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D8A1073-426B-F74D-BD0D-1D3C367B9B74}" type="slidenum">
              <a:rPr lang="en-GB"/>
              <a:pPr/>
              <a:t>44</a:t>
            </a:fld>
            <a:endParaRPr lang="en-GB"/>
          </a:p>
        </p:txBody>
      </p:sp>
      <p:sp>
        <p:nvSpPr>
          <p:cNvPr id="9420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19091D8-3AF1-A448-9B2D-81A12914C777}" type="slidenum">
              <a:rPr lang="en-GB"/>
              <a:pPr/>
              <a:t>45</a:t>
            </a:fld>
            <a:endParaRPr lang="en-GB"/>
          </a:p>
        </p:txBody>
      </p:sp>
      <p:sp>
        <p:nvSpPr>
          <p:cNvPr id="9523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400D1F0-3301-5640-832A-2860D40E14C1}" type="slidenum">
              <a:rPr lang="en-GB"/>
              <a:pPr/>
              <a:t>46</a:t>
            </a:fld>
            <a:endParaRPr lang="en-GB"/>
          </a:p>
        </p:txBody>
      </p:sp>
      <p:sp>
        <p:nvSpPr>
          <p:cNvPr id="9625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685800"/>
            <a:ext cx="4491038" cy="3367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Road </a:t>
            </a:r>
            <a:r>
              <a:rPr lang="en-US" dirty="0" err="1" smtClean="0"/>
              <a:t>lidar</a:t>
            </a:r>
            <a:r>
              <a:rPr lang="en-US" dirty="0" smtClean="0"/>
              <a:t> 15cm profiles, sub 1cm along profile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815DD5C-4946-5C48-BCF0-E9708121CB07}" type="slidenum">
              <a:rPr lang="en-GB" smtClean="0"/>
              <a:pPr>
                <a:defRPr/>
              </a:pPr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2059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8DDBBED-4AB1-3844-81B5-2C6D193CA564}" type="slidenum">
              <a:rPr lang="en-GB"/>
              <a:pPr/>
              <a:t>48</a:t>
            </a:fld>
            <a:endParaRPr lang="en-GB"/>
          </a:p>
        </p:txBody>
      </p:sp>
      <p:sp>
        <p:nvSpPr>
          <p:cNvPr id="9728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45E4A3F-0688-CC45-BFC2-F82AF82D7FFF}" type="slidenum">
              <a:rPr lang="en-GB"/>
              <a:pPr/>
              <a:t>49</a:t>
            </a:fld>
            <a:endParaRPr lang="en-GB"/>
          </a:p>
        </p:txBody>
      </p:sp>
      <p:sp>
        <p:nvSpPr>
          <p:cNvPr id="9830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A8C954C-F09D-4247-8AAB-7F4287677E4F}" type="slidenum">
              <a:rPr lang="en-GB"/>
              <a:pPr/>
              <a:t>50</a:t>
            </a:fld>
            <a:endParaRPr lang="en-GB"/>
          </a:p>
        </p:txBody>
      </p:sp>
      <p:sp>
        <p:nvSpPr>
          <p:cNvPr id="9932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54BCEBB-7E71-4949-8280-5980302E2594}" type="slidenum">
              <a:rPr lang="en-GB"/>
              <a:pPr/>
              <a:t>5</a:t>
            </a:fld>
            <a:endParaRPr lang="en-GB"/>
          </a:p>
        </p:txBody>
      </p:sp>
      <p:sp>
        <p:nvSpPr>
          <p:cNvPr id="5734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4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FB88FC6-DF62-E840-AB8E-EDA58AE277D7}" type="slidenum">
              <a:rPr lang="en-GB"/>
              <a:pPr/>
              <a:t>52</a:t>
            </a:fld>
            <a:endParaRPr lang="en-GB"/>
          </a:p>
        </p:txBody>
      </p:sp>
      <p:sp>
        <p:nvSpPr>
          <p:cNvPr id="10035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5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2850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E9F1EBC-8A0A-8142-BF87-E9C94206AF67}" type="slidenum">
              <a:rPr lang="en-GB"/>
              <a:pPr/>
              <a:t>6</a:t>
            </a:fld>
            <a:endParaRPr lang="en-GB"/>
          </a:p>
        </p:txBody>
      </p:sp>
      <p:sp>
        <p:nvSpPr>
          <p:cNvPr id="5836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22420E-CACB-544A-A8D5-8C128619166B}" type="slidenum">
              <a:rPr lang="en-GB"/>
              <a:pPr/>
              <a:t>7</a:t>
            </a:fld>
            <a:endParaRPr lang="en-GB"/>
          </a:p>
        </p:txBody>
      </p:sp>
      <p:sp>
        <p:nvSpPr>
          <p:cNvPr id="5939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3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70486C5-F86D-0140-813E-2DE87315068B}" type="slidenum">
              <a:rPr lang="en-GB"/>
              <a:pPr/>
              <a:t>8</a:t>
            </a:fld>
            <a:endParaRPr lang="en-GB"/>
          </a:p>
        </p:txBody>
      </p:sp>
      <p:sp>
        <p:nvSpPr>
          <p:cNvPr id="6041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7F4DE60-F378-044E-BF11-BB1F92DF178F}" type="slidenum">
              <a:rPr lang="en-GB"/>
              <a:pPr/>
              <a:t>9</a:t>
            </a:fld>
            <a:endParaRPr lang="en-GB"/>
          </a:p>
        </p:txBody>
      </p:sp>
      <p:sp>
        <p:nvSpPr>
          <p:cNvPr id="6144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0C3A7A2-860D-624C-BEE1-9E329CFF149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31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612BD60-8FED-A54E-8168-83883160879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85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0338" y="463550"/>
            <a:ext cx="1939925" cy="56245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2138" cy="56245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D49705C-B051-D84C-AAA2-84D71AB165C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2420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4463" cy="14271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897063" cy="449263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1371600" y="6248400"/>
            <a:ext cx="6392863" cy="449263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897063" cy="449263"/>
          </a:xfrm>
        </p:spPr>
        <p:txBody>
          <a:bodyPr/>
          <a:lstStyle>
            <a:lvl1pPr>
              <a:defRPr/>
            </a:lvl1pPr>
          </a:lstStyle>
          <a:p>
            <a:fld id="{023DED94-61DE-FF47-99EB-AA8700A0BF1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54500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9EF1811-3F51-7740-A869-2B731846FD7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393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806046C-CDB1-EF4C-A1E3-87EA6B02320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7812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06B9A33-090D-C84B-B708-FD9C0C3B331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6414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3838" cy="4518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4963"/>
            <a:ext cx="4035425" cy="4518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C9FAA15-D14C-6947-9D42-5C7642CFB61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4019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97E87F3-F1F6-694C-BD99-B2EBBBFA0DE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0626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F5BE040-EE6C-5044-B5B0-ED191FAF760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433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9363CEE-65C9-EC47-AEB1-F29D0651E03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044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14899A2-AD69-F34C-AA8E-1CBB3B41C54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4893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1D73C3B-6B68-7F4C-9E56-E2722D3271C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3066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75D278E-47F8-4644-A4C4-3D5794663A5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3115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AF9E31A-EC95-0C43-9385-65662F35DE1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642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4638" y="273050"/>
            <a:ext cx="2054225" cy="58499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5038" cy="58499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E4181F1-06F1-7845-A825-C42FF885C32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22905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391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637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88930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22700" cy="4311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06588"/>
            <a:ext cx="3824287" cy="4311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2945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4439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39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E274BC3-7CB5-FD40-A36E-5545CFF1E54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67009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19361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0126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11671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1517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1450" y="569913"/>
            <a:ext cx="1949450" cy="5648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1513" y="569913"/>
            <a:ext cx="5697537" cy="5648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950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5238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981200"/>
            <a:ext cx="3806825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982C08F-633C-7148-AAE6-1F58A695BD8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5244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896A40C-9A4F-1B47-89BE-33AA25D1625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293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518592E-15F1-DA44-A351-5340FFC9138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697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17B8954-ECC9-1848-BC16-A50A401D213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546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EEF8C5B-805F-3841-BC67-6ADF20CED9E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053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5A88EA8-C914-064E-9D93-3763C96729B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7256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64463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4463" cy="410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8970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1371600" y="6248400"/>
            <a:ext cx="63928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4A4A"/>
                </a:solidFill>
              </a:defRPr>
            </a:lvl1pPr>
          </a:lstStyle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970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fld id="{6BE34EA6-AE11-5E4A-930F-9F27A7B9CDA9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84" r:id="rId12"/>
  </p:sldLayoutIdLst>
  <p:hf sldNum="0" hdr="0" dt="0"/>
  <p:txStyles>
    <p:titleStyle>
      <a:lvl1pPr algn="ctr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2pPr>
      <a:lvl3pPr marL="1143000" indent="-228600" algn="ctr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3pPr>
      <a:lvl4pPr marL="1600200" indent="-228600" algn="ctr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4pPr>
      <a:lvl5pPr marL="2057400" indent="-228600" algn="ctr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ctr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6pPr>
      <a:lvl7pPr marL="2971800" indent="-228600" algn="ctr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7pPr>
      <a:lvl8pPr marL="3429000" indent="-228600" algn="ctr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8pPr>
      <a:lvl9pPr marL="3886200" indent="-228600" algn="ctr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lnSpc>
          <a:spcPct val="93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lnSpc>
          <a:spcPct val="93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lnSpc>
          <a:spcPct val="93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1663" cy="113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1663" cy="451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6813"/>
            <a:ext cx="2122488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+mn-lt"/>
                <a:cs typeface="Bitstream Vera Sans" charset="0"/>
              </a:defRPr>
            </a:lvl1pPr>
          </a:lstStyle>
          <a:p>
            <a:endParaRPr lang="en-GB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375" y="6246813"/>
            <a:ext cx="2890838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+mn-lt"/>
                <a:cs typeface="Bitstream Vera Sans" charset="0"/>
              </a:defRPr>
            </a:lvl1pPr>
          </a:lstStyle>
          <a:p>
            <a:endParaRPr lang="en-GB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75" y="6246813"/>
            <a:ext cx="2122488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+mn-lt"/>
                <a:cs typeface="Bitstream Vera Sans" charset="0"/>
              </a:defRPr>
            </a:lvl1pPr>
          </a:lstStyle>
          <a:p>
            <a:fld id="{6B38512B-3020-9543-88CD-8B8A300527A6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457200" rtl="0" fontAlgn="base" hangingPunct="0">
        <a:lnSpc>
          <a:spcPct val="6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6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2pPr>
      <a:lvl3pPr marL="1143000" indent="-228600" algn="ctr" defTabSz="457200" rtl="0" fontAlgn="base" hangingPunct="0">
        <a:lnSpc>
          <a:spcPct val="6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3pPr>
      <a:lvl4pPr marL="1600200" indent="-228600" algn="ctr" defTabSz="457200" rtl="0" fontAlgn="base" hangingPunct="0">
        <a:lnSpc>
          <a:spcPct val="6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4pPr>
      <a:lvl5pPr marL="2057400" indent="-228600" algn="ctr" defTabSz="457200" rtl="0" fontAlgn="base" hangingPunct="0">
        <a:lnSpc>
          <a:spcPct val="6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5pPr>
      <a:lvl6pPr marL="2514600" indent="-228600" algn="ctr" defTabSz="457200" rtl="0" fontAlgn="base" hangingPunct="0">
        <a:lnSpc>
          <a:spcPct val="6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6pPr>
      <a:lvl7pPr marL="2971800" indent="-228600" algn="ctr" defTabSz="457200" rtl="0" fontAlgn="base" hangingPunct="0">
        <a:lnSpc>
          <a:spcPct val="6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7pPr>
      <a:lvl8pPr marL="3429000" indent="-228600" algn="ctr" defTabSz="457200" rtl="0" fontAlgn="base" hangingPunct="0">
        <a:lnSpc>
          <a:spcPct val="6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8pPr>
      <a:lvl9pPr marL="3886200" indent="-228600" algn="ctr" defTabSz="457200" rtl="0" fontAlgn="base" hangingPunct="0">
        <a:lnSpc>
          <a:spcPct val="6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9pPr>
    </p:titleStyle>
    <p:bodyStyle>
      <a:lvl1pPr marL="342900" indent="-342900" algn="l" defTabSz="457200" rtl="0" fontAlgn="base" hangingPunct="0">
        <a:lnSpc>
          <a:spcPct val="64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64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 hangingPunct="0">
        <a:lnSpc>
          <a:spcPct val="64000"/>
        </a:lnSpc>
        <a:spcBef>
          <a:spcPts val="513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 hangingPunct="0">
        <a:lnSpc>
          <a:spcPct val="64000"/>
        </a:lnSpc>
        <a:spcBef>
          <a:spcPts val="413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 hangingPunct="0">
        <a:lnSpc>
          <a:spcPct val="64000"/>
        </a:lnSpc>
        <a:spcBef>
          <a:spcPts val="413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 hangingPunct="0">
        <a:lnSpc>
          <a:spcPct val="64000"/>
        </a:lnSpc>
        <a:spcBef>
          <a:spcPts val="413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 hangingPunct="0">
        <a:lnSpc>
          <a:spcPct val="64000"/>
        </a:lnSpc>
        <a:spcBef>
          <a:spcPts val="413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 hangingPunct="0">
        <a:lnSpc>
          <a:spcPct val="64000"/>
        </a:lnSpc>
        <a:spcBef>
          <a:spcPts val="413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 hangingPunct="0">
        <a:lnSpc>
          <a:spcPct val="64000"/>
        </a:lnSpc>
        <a:spcBef>
          <a:spcPts val="413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569913"/>
            <a:ext cx="7799387" cy="113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99387" cy="431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fontAlgn="base" hangingPunct="0">
        <a:lnSpc>
          <a:spcPct val="7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7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2pPr>
      <a:lvl3pPr marL="1143000" indent="-228600" algn="ctr" defTabSz="457200" rtl="0" fontAlgn="base" hangingPunct="0">
        <a:lnSpc>
          <a:spcPct val="7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3pPr>
      <a:lvl4pPr marL="1600200" indent="-228600" algn="ctr" defTabSz="457200" rtl="0" fontAlgn="base" hangingPunct="0">
        <a:lnSpc>
          <a:spcPct val="7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4pPr>
      <a:lvl5pPr marL="2057400" indent="-228600" algn="ctr" defTabSz="457200" rtl="0" fontAlgn="base" hangingPunct="0">
        <a:lnSpc>
          <a:spcPct val="7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5pPr>
      <a:lvl6pPr marL="2514600" indent="-228600" algn="ctr" defTabSz="457200" rtl="0" fontAlgn="base" hangingPunct="0">
        <a:lnSpc>
          <a:spcPct val="7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6pPr>
      <a:lvl7pPr marL="2971800" indent="-228600" algn="ctr" defTabSz="457200" rtl="0" fontAlgn="base" hangingPunct="0">
        <a:lnSpc>
          <a:spcPct val="7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7pPr>
      <a:lvl8pPr marL="3429000" indent="-228600" algn="ctr" defTabSz="457200" rtl="0" fontAlgn="base" hangingPunct="0">
        <a:lnSpc>
          <a:spcPct val="7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8pPr>
      <a:lvl9pPr marL="3886200" indent="-228600" algn="ctr" defTabSz="457200" rtl="0" fontAlgn="base" hangingPunct="0">
        <a:lnSpc>
          <a:spcPct val="7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9pPr>
    </p:titleStyle>
    <p:bodyStyle>
      <a:lvl1pPr marL="342900" indent="-342900" algn="l" defTabSz="457200" rtl="0" fontAlgn="base" hangingPunct="0">
        <a:lnSpc>
          <a:spcPct val="77000"/>
        </a:lnSpc>
        <a:spcBef>
          <a:spcPts val="72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77000"/>
        </a:lnSpc>
        <a:spcBef>
          <a:spcPts val="62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 hangingPunct="0">
        <a:lnSpc>
          <a:spcPct val="77000"/>
        </a:lnSpc>
        <a:spcBef>
          <a:spcPts val="538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 hangingPunct="0">
        <a:lnSpc>
          <a:spcPct val="77000"/>
        </a:lnSpc>
        <a:spcBef>
          <a:spcPts val="438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 hangingPunct="0">
        <a:lnSpc>
          <a:spcPct val="77000"/>
        </a:lnSpc>
        <a:spcBef>
          <a:spcPts val="438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 hangingPunct="0">
        <a:lnSpc>
          <a:spcPct val="77000"/>
        </a:lnSpc>
        <a:spcBef>
          <a:spcPts val="438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 hangingPunct="0">
        <a:lnSpc>
          <a:spcPct val="77000"/>
        </a:lnSpc>
        <a:spcBef>
          <a:spcPts val="438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 hangingPunct="0">
        <a:lnSpc>
          <a:spcPct val="77000"/>
        </a:lnSpc>
        <a:spcBef>
          <a:spcPts val="438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 hangingPunct="0">
        <a:lnSpc>
          <a:spcPct val="77000"/>
        </a:lnSpc>
        <a:spcBef>
          <a:spcPts val="438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png"/><Relationship Id="rId6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6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4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4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jpeg"/><Relationship Id="rId8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4" Type="http://schemas.openxmlformats.org/officeDocument/2006/relationships/image" Target="../media/image72.png"/><Relationship Id="rId5" Type="http://schemas.openxmlformats.org/officeDocument/2006/relationships/image" Target="../media/image73.jpg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8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8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72.png"/><Relationship Id="rId7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51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31838" y="1555750"/>
            <a:ext cx="7772400" cy="1169988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/>
              <a:t>Geomorphometry I: </a:t>
            </a:r>
            <a:br>
              <a:rPr lang="en-GB" sz="4000"/>
            </a:br>
            <a:r>
              <a:rPr lang="en-GB"/>
              <a:t>Terrain modeling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3367088"/>
            <a:ext cx="6400800" cy="1487487"/>
          </a:xfrm>
          <a:ln/>
        </p:spPr>
        <p:txBody>
          <a:bodyPr lIns="90000" tIns="46800" rIns="90000" bIns="46800"/>
          <a:lstStyle/>
          <a:p>
            <a:pPr marL="0" indent="0" algn="ctr"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GB" sz="2800">
                <a:solidFill>
                  <a:srgbClr val="004A4A"/>
                </a:solidFill>
              </a:rPr>
              <a:t>Geospatial Analysis and Modeling: </a:t>
            </a:r>
          </a:p>
          <a:p>
            <a:pPr marL="0" indent="0" algn="ctr"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GB" sz="2800">
                <a:solidFill>
                  <a:srgbClr val="004A4A"/>
                </a:solidFill>
              </a:rPr>
              <a:t>Lecture notes</a:t>
            </a:r>
          </a:p>
          <a:p>
            <a:pPr marL="0" indent="0" algn="ctr"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GB" sz="2800">
                <a:solidFill>
                  <a:srgbClr val="004A4A"/>
                </a:solidFill>
              </a:rPr>
              <a:t>Helena Mitasova, NCSU MEAS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5935663"/>
            <a:ext cx="1371600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143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57188"/>
            <a:ext cx="7772400" cy="854075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Mathematical terrain models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71488" y="1309688"/>
            <a:ext cx="8596312" cy="1052512"/>
          </a:xfrm>
          <a:ln/>
        </p:spPr>
        <p:txBody>
          <a:bodyPr lIns="90000" tIns="46800" rIns="90000" bIns="46800"/>
          <a:lstStyle/>
          <a:p>
            <a:pPr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GB" sz="2400" b="1"/>
              <a:t>Is the bivariate function representation general enough?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457200" y="5029200"/>
            <a:ext cx="8229600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sz="2000"/>
              <a:t>General 3D surface defined using </a:t>
            </a:r>
          </a:p>
          <a:p>
            <a:r>
              <a:rPr lang="en-GB" sz="2000"/>
              <a:t>parametric representation: </a:t>
            </a:r>
            <a:r>
              <a:rPr lang="en-GB" sz="2000" i="1"/>
              <a:t>x=f(u,v), y=g(u,v), z=h(u,v,),</a:t>
            </a:r>
            <a:r>
              <a:rPr lang="en-GB" sz="2000"/>
              <a:t> </a:t>
            </a:r>
          </a:p>
          <a:p>
            <a:r>
              <a:rPr lang="en-GB" sz="2000"/>
              <a:t>Supported by K3DSurf, CAD</a:t>
            </a:r>
          </a:p>
          <a:p>
            <a:r>
              <a:rPr lang="en-GB" sz="2000"/>
              <a:t>GIS: </a:t>
            </a:r>
            <a:r>
              <a:rPr lang="en-GB" sz="2000" b="1"/>
              <a:t>3D vector model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3962400" cy="278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752600"/>
            <a:ext cx="2789238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7010400" y="2286000"/>
            <a:ext cx="76200" cy="2743200"/>
          </a:xfrm>
          <a:prstGeom prst="line">
            <a:avLst/>
          </a:prstGeom>
          <a:noFill/>
          <a:ln w="34920">
            <a:solidFill>
              <a:srgbClr val="0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3" name="Oval 7"/>
          <p:cNvSpPr>
            <a:spLocks noChangeArrowheads="1"/>
          </p:cNvSpPr>
          <p:nvPr/>
        </p:nvSpPr>
        <p:spPr bwMode="auto">
          <a:xfrm>
            <a:off x="6934200" y="2209800"/>
            <a:ext cx="152400" cy="152400"/>
          </a:xfrm>
          <a:prstGeom prst="ellipse">
            <a:avLst/>
          </a:prstGeom>
          <a:noFill/>
          <a:ln w="19080">
            <a:solidFill>
              <a:srgbClr val="D71B1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4" name="Oval 8"/>
          <p:cNvSpPr>
            <a:spLocks noChangeArrowheads="1"/>
          </p:cNvSpPr>
          <p:nvPr/>
        </p:nvSpPr>
        <p:spPr bwMode="auto">
          <a:xfrm>
            <a:off x="6934200" y="2819400"/>
            <a:ext cx="152400" cy="152400"/>
          </a:xfrm>
          <a:prstGeom prst="ellipse">
            <a:avLst/>
          </a:prstGeom>
          <a:noFill/>
          <a:ln w="19080">
            <a:solidFill>
              <a:srgbClr val="D71B1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5" name="Oval 9"/>
          <p:cNvSpPr>
            <a:spLocks noChangeArrowheads="1"/>
          </p:cNvSpPr>
          <p:nvPr/>
        </p:nvSpPr>
        <p:spPr bwMode="auto">
          <a:xfrm>
            <a:off x="7010400" y="4800600"/>
            <a:ext cx="152400" cy="152400"/>
          </a:xfrm>
          <a:prstGeom prst="ellipse">
            <a:avLst/>
          </a:prstGeom>
          <a:noFill/>
          <a:ln w="19080">
            <a:solidFill>
              <a:srgbClr val="D71B1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1536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82600"/>
            <a:ext cx="7772400" cy="604838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Terrain mapping technologies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31838" y="1371600"/>
            <a:ext cx="7772400" cy="4846638"/>
          </a:xfrm>
          <a:ln/>
        </p:spPr>
        <p:txBody>
          <a:bodyPr lIns="90000" tIns="46800" rIns="90000" bIns="46800"/>
          <a:lstStyle/>
          <a:p>
            <a:pPr marL="334963" indent="-334963">
              <a:spcBef>
                <a:spcPts val="500"/>
              </a:spcBef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GB" sz="2400" b="1"/>
              <a:t>Continuous surface measured at discrete points</a:t>
            </a:r>
          </a:p>
          <a:p>
            <a:pPr marL="334963" indent="-334963">
              <a:buFont typeface="Arial" charset="0"/>
              <a:buChar char="•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GB" sz="2000"/>
              <a:t>Human selected points (GPS, total station, photogrammetry)</a:t>
            </a:r>
          </a:p>
          <a:p>
            <a:pPr marL="334963" indent="-334963">
              <a:buFont typeface="Arial" charset="0"/>
              <a:buChar char="•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GB" sz="2000"/>
              <a:t>Automated point sampling (lidar, RTK GPS, sonar)</a:t>
            </a:r>
          </a:p>
          <a:p>
            <a:pPr marL="334963" indent="-334963">
              <a:spcBef>
                <a:spcPts val="500"/>
              </a:spcBef>
              <a:buClrTx/>
              <a:buSzTx/>
              <a:buFontTx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endParaRPr lang="en-GB" sz="2400" b="1"/>
          </a:p>
          <a:p>
            <a:pPr marL="334963" indent="-334963">
              <a:spcBef>
                <a:spcPts val="500"/>
              </a:spcBef>
              <a:buClrTx/>
              <a:buSzTx/>
              <a:buFontTx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GB" sz="2400" b="1"/>
              <a:t>Land terrain mapping</a:t>
            </a:r>
          </a:p>
          <a:p>
            <a:pPr marL="334963" indent="-334963">
              <a:spcBef>
                <a:spcPts val="500"/>
              </a:spcBef>
              <a:buFont typeface="Arial" charset="0"/>
              <a:buChar char="•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GB" sz="2000"/>
              <a:t>Stereophotogrammetry: mass points and breaklines</a:t>
            </a:r>
          </a:p>
          <a:p>
            <a:pPr marL="334963" indent="-334963">
              <a:spcBef>
                <a:spcPts val="500"/>
              </a:spcBef>
              <a:buFont typeface="Arial" charset="0"/>
              <a:buChar char="•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GB" sz="2000"/>
              <a:t>IFSARE: raster, Lidar: point cloud</a:t>
            </a:r>
          </a:p>
          <a:p>
            <a:pPr marL="334963" indent="-334963">
              <a:spcBef>
                <a:spcPts val="500"/>
              </a:spcBef>
              <a:buFont typeface="Arial" charset="0"/>
              <a:buChar char="•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GB" sz="2000"/>
              <a:t>On-ground 3d laser scanner: point cloud</a:t>
            </a:r>
          </a:p>
          <a:p>
            <a:pPr marL="334963" indent="-334963">
              <a:spcBef>
                <a:spcPts val="500"/>
              </a:spcBef>
              <a:buFont typeface="Arial" charset="0"/>
              <a:buChar char="•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GB" sz="2000"/>
              <a:t>RTK GPS: point profiles</a:t>
            </a:r>
          </a:p>
          <a:p>
            <a:pPr marL="334963" indent="-334963">
              <a:spcBef>
                <a:spcPts val="500"/>
              </a:spcBef>
              <a:buClrTx/>
              <a:buSzTx/>
              <a:buFontTx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endParaRPr lang="en-GB" sz="2000" b="1"/>
          </a:p>
          <a:p>
            <a:pPr marL="334963" indent="-334963">
              <a:spcBef>
                <a:spcPts val="500"/>
              </a:spcBef>
              <a:buClrTx/>
              <a:buSzTx/>
              <a:buFontTx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GB" sz="2400" b="1"/>
              <a:t>Bathymetry mapping</a:t>
            </a:r>
          </a:p>
          <a:p>
            <a:pPr marL="334963" indent="-334963">
              <a:spcBef>
                <a:spcPts val="500"/>
              </a:spcBef>
              <a:buClrTx/>
              <a:buSzTx/>
              <a:buFontTx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GB" sz="2000"/>
              <a:t>single and multiple beam sonar</a:t>
            </a:r>
          </a:p>
          <a:p>
            <a:pPr marL="334963" indent="-334963">
              <a:spcBef>
                <a:spcPts val="500"/>
              </a:spcBef>
              <a:buClrTx/>
              <a:buSzTx/>
              <a:buFontTx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endParaRPr lang="en-GB" sz="200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31838" y="365125"/>
            <a:ext cx="7772400" cy="603250"/>
          </a:xfrm>
          <a:ln/>
        </p:spPr>
        <p:txBody>
          <a:bodyPr lIns="92160" tIns="46080" rIns="92160" bIns="46080" anchor="t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cs typeface="msmincho" charset="0"/>
              </a:rPr>
              <a:t>Mapping Technology: land</a:t>
            </a:r>
          </a:p>
        </p:txBody>
      </p:sp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381000" y="4419600"/>
            <a:ext cx="1973263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/>
            <a:r>
              <a:rPr lang="en-US" sz="2000" b="1">
                <a:solidFill>
                  <a:srgbClr val="280099"/>
                </a:solidFill>
                <a:cs typeface="msmincho" charset="0"/>
              </a:rPr>
              <a:t>RTKGPS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2166938" cy="277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988" y="1371600"/>
            <a:ext cx="2143125" cy="256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6248400" y="5410200"/>
            <a:ext cx="2582863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/>
            <a:r>
              <a:rPr lang="en-US" sz="2000" b="1">
                <a:solidFill>
                  <a:srgbClr val="280099"/>
                </a:solidFill>
                <a:cs typeface="msmincho" charset="0"/>
              </a:rPr>
              <a:t>On-ground laser scanner</a:t>
            </a: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38" y="1512888"/>
            <a:ext cx="1555750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2817813" y="4343400"/>
            <a:ext cx="2781300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/>
            <a:r>
              <a:rPr lang="en-US" sz="2000" b="1">
                <a:solidFill>
                  <a:srgbClr val="280099"/>
                </a:solidFill>
                <a:cs typeface="msmincho" charset="0"/>
              </a:rPr>
              <a:t>LIDAR: Light Detection</a:t>
            </a:r>
          </a:p>
          <a:p>
            <a:pPr eaLnBrk="1"/>
            <a:r>
              <a:rPr lang="en-US" sz="2000" b="1">
                <a:solidFill>
                  <a:srgbClr val="280099"/>
                </a:solidFill>
                <a:cs typeface="msmincho" charset="0"/>
              </a:rPr>
              <a:t>and Ranging</a:t>
            </a:r>
          </a:p>
          <a:p>
            <a:pPr eaLnBrk="1"/>
            <a:endParaRPr lang="en-US" sz="2000" b="1" i="1">
              <a:solidFill>
                <a:srgbClr val="280099"/>
              </a:solidFill>
              <a:cs typeface="msmincho" charset="0"/>
            </a:endParaRPr>
          </a:p>
          <a:p>
            <a:pPr eaLnBrk="1"/>
            <a:r>
              <a:rPr lang="en-US" sz="2000" b="1" i="1">
                <a:solidFill>
                  <a:srgbClr val="280099"/>
                </a:solidFill>
                <a:cs typeface="msmincho" charset="0"/>
              </a:rPr>
              <a:t>USGS/NOAA/NASA</a:t>
            </a:r>
          </a:p>
          <a:p>
            <a:pPr eaLnBrk="1"/>
            <a:r>
              <a:rPr lang="en-US" sz="2000" b="1" i="1">
                <a:solidFill>
                  <a:srgbClr val="280099"/>
                </a:solidFill>
                <a:cs typeface="msmincho" charset="0"/>
              </a:rPr>
              <a:t> ATM-II, EAARL</a:t>
            </a:r>
          </a:p>
          <a:p>
            <a:pPr eaLnBrk="1"/>
            <a:endParaRPr lang="en-US" sz="2000" b="1" i="1">
              <a:solidFill>
                <a:srgbClr val="280099"/>
              </a:solidFill>
              <a:cs typeface="msmincho" charset="0"/>
            </a:endParaRPr>
          </a:p>
        </p:txBody>
      </p:sp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0"/>
          <a:stretch>
            <a:fillRect/>
          </a:stretch>
        </p:blipFill>
        <p:spPr bwMode="auto">
          <a:xfrm>
            <a:off x="5965825" y="1295400"/>
            <a:ext cx="2797175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02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657225" y="6172200"/>
            <a:ext cx="587375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/>
              <a:t>Haiti LIDAR:http://www.wired.com/wiredscience/2010/01/haiti-3d-flyover/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226425" cy="514350"/>
          </a:xfrm>
          <a:ln/>
        </p:spPr>
        <p:txBody>
          <a:bodyPr lIns="92160" tIns="46080" rIns="92160" bIns="46080" anchor="t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600" b="1" dirty="0">
                <a:solidFill>
                  <a:srgbClr val="663300"/>
                </a:solidFill>
                <a:latin typeface="Arial"/>
                <a:cs typeface="Arial"/>
              </a:rPr>
              <a:t>Mapping technology: bathymetry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3581400" cy="302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5105400" y="5486400"/>
            <a:ext cx="2582863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/>
            <a:r>
              <a:rPr lang="en-GB" sz="2000" b="1">
                <a:cs typeface="msmincho" charset="0"/>
              </a:rPr>
              <a:t>Bathymetry:</a:t>
            </a:r>
          </a:p>
          <a:p>
            <a:pPr eaLnBrk="1"/>
            <a:r>
              <a:rPr lang="en-GB" sz="2000" b="1">
                <a:solidFill>
                  <a:srgbClr val="280099"/>
                </a:solidFill>
                <a:cs typeface="msmincho" charset="0"/>
              </a:rPr>
              <a:t>multibeam sonar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76400"/>
            <a:ext cx="35814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990600" y="5486400"/>
            <a:ext cx="3352800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/>
            <a:r>
              <a:rPr lang="en-GB" sz="2000" b="1">
                <a:cs typeface="msmincho" charset="0"/>
              </a:rPr>
              <a:t>Nearshore Bathymetry:</a:t>
            </a:r>
          </a:p>
          <a:p>
            <a:pPr eaLnBrk="1"/>
            <a:r>
              <a:rPr lang="en-GB" sz="2000" b="1">
                <a:solidFill>
                  <a:srgbClr val="280099"/>
                </a:solidFill>
                <a:cs typeface="msmincho" charset="0"/>
              </a:rPr>
              <a:t>single beam sonar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lev_datapointsJ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" t="11854" r="2407"/>
          <a:stretch/>
        </p:blipFill>
        <p:spPr>
          <a:xfrm>
            <a:off x="182033" y="814155"/>
            <a:ext cx="8779934" cy="60438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76179" y="228600"/>
            <a:ext cx="7391642" cy="6140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660066"/>
                </a:solidFill>
              </a:rPr>
              <a:t>Elevation data: point distribution</a:t>
            </a:r>
            <a:endParaRPr lang="en-US" sz="3600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25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77825" y="196850"/>
            <a:ext cx="7920038" cy="509588"/>
          </a:xfrm>
          <a:ln/>
        </p:spPr>
        <p:txBody>
          <a:bodyPr lIns="92160" tIns="46080" rIns="92160" bIns="46080" anchor="t"/>
          <a:lstStyle/>
          <a:p>
            <a:pPr>
              <a:lnSpc>
                <a:spcPct val="76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Elevation data: accuracy</a:t>
            </a:r>
          </a:p>
        </p:txBody>
      </p:sp>
      <p:pic>
        <p:nvPicPr>
          <p:cNvPr id="2" name="Picture 1" descr="elev_datapointsJRaccu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2"/>
            <a:ext cx="8991600" cy="674236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AutoShape 3"/>
          <p:cNvSpPr>
            <a:spLocks noChangeArrowheads="1"/>
          </p:cNvSpPr>
          <p:nvPr/>
        </p:nvSpPr>
        <p:spPr bwMode="auto">
          <a:xfrm>
            <a:off x="1285875" y="914401"/>
            <a:ext cx="514350" cy="373063"/>
          </a:xfrm>
          <a:prstGeom prst="roundRect">
            <a:avLst>
              <a:gd name="adj" fmla="val 426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AutoShape 6"/>
          <p:cNvSpPr>
            <a:spLocks noChangeArrowheads="1"/>
          </p:cNvSpPr>
          <p:nvPr/>
        </p:nvSpPr>
        <p:spPr bwMode="auto">
          <a:xfrm>
            <a:off x="3932241" y="906464"/>
            <a:ext cx="514350" cy="373063"/>
          </a:xfrm>
          <a:prstGeom prst="roundRect">
            <a:avLst>
              <a:gd name="adj" fmla="val 426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5808663" y="4468813"/>
            <a:ext cx="31242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800">
                <a:solidFill>
                  <a:srgbClr val="000000"/>
                </a:solidFill>
              </a:rPr>
              <a:t>substantially improved </a:t>
            </a:r>
          </a:p>
          <a:p>
            <a:pPr>
              <a:lnSpc>
                <a:spcPct val="9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800">
                <a:solidFill>
                  <a:srgbClr val="000000"/>
                </a:solidFill>
              </a:rPr>
              <a:t>representation of structures</a:t>
            </a:r>
          </a:p>
          <a:p>
            <a:pPr>
              <a:lnSpc>
                <a:spcPct val="9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800">
                <a:solidFill>
                  <a:srgbClr val="000000"/>
                </a:solidFill>
              </a:rPr>
              <a:t>but </a:t>
            </a:r>
            <a:r>
              <a:rPr lang="en-GB" sz="1800">
                <a:solidFill>
                  <a:srgbClr val="D71B11"/>
                </a:solidFill>
              </a:rPr>
              <a:t>much larger</a:t>
            </a:r>
            <a:r>
              <a:rPr lang="en-GB" sz="1800">
                <a:solidFill>
                  <a:srgbClr val="000000"/>
                </a:solidFill>
              </a:rPr>
              <a:t> data sets </a:t>
            </a:r>
          </a:p>
        </p:txBody>
      </p:sp>
      <p:pic>
        <p:nvPicPr>
          <p:cNvPr id="2151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" t="22061" r="5478" b="25069"/>
          <a:stretch>
            <a:fillRect/>
          </a:stretch>
        </p:blipFill>
        <p:spPr bwMode="auto">
          <a:xfrm>
            <a:off x="3260725" y="3784600"/>
            <a:ext cx="2378075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478" t="22061" r="5478" b="2506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1518" name="Rectangle 14"/>
          <p:cNvSpPr>
            <a:spLocks noChangeArrowheads="1"/>
          </p:cNvSpPr>
          <p:nvPr/>
        </p:nvSpPr>
        <p:spPr bwMode="auto">
          <a:xfrm>
            <a:off x="533400" y="5867400"/>
            <a:ext cx="2590800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>
                <a:solidFill>
                  <a:srgbClr val="000000"/>
                </a:solidFill>
              </a:rPr>
              <a:t>1m res. DEM, computed by RST, 1998 lidar data</a:t>
            </a:r>
          </a:p>
        </p:txBody>
      </p:sp>
      <p:sp>
        <p:nvSpPr>
          <p:cNvPr id="21519" name="Rectangle 15"/>
          <p:cNvSpPr>
            <a:spLocks noChangeArrowheads="1"/>
          </p:cNvSpPr>
          <p:nvPr/>
        </p:nvSpPr>
        <p:spPr bwMode="auto">
          <a:xfrm>
            <a:off x="5826125" y="5483225"/>
            <a:ext cx="309245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>
                <a:solidFill>
                  <a:srgbClr val="000000"/>
                </a:solidFill>
              </a:rPr>
              <a:t>2004 lidar, 0.5m resolution DEM</a:t>
            </a:r>
          </a:p>
          <a:p>
            <a:pPr>
              <a:lnSpc>
                <a:spcPct val="9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>
                <a:solidFill>
                  <a:srgbClr val="000000"/>
                </a:solidFill>
              </a:rPr>
              <a:t>binned and computed by RST</a:t>
            </a:r>
          </a:p>
          <a:p>
            <a:pPr>
              <a:lnSpc>
                <a:spcPct val="9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>
                <a:solidFill>
                  <a:srgbClr val="000000"/>
                </a:solidFill>
              </a:rPr>
              <a:t>(smoothes out the noise and fills</a:t>
            </a:r>
          </a:p>
          <a:p>
            <a:pPr>
              <a:lnSpc>
                <a:spcPct val="9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>
                <a:solidFill>
                  <a:srgbClr val="000000"/>
                </a:solidFill>
              </a:rPr>
              <a:t>in the gaps)</a:t>
            </a:r>
          </a:p>
        </p:txBody>
      </p:sp>
      <p:pic>
        <p:nvPicPr>
          <p:cNvPr id="2" name="Picture 1" descr="elev_datapointsdensit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955"/>
            <a:ext cx="8839200" cy="662809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381000"/>
            <a:ext cx="8016875" cy="581025"/>
          </a:xfrm>
        </p:spPr>
        <p:txBody>
          <a:bodyPr lIns="83598" tIns="41799" rIns="83598" bIns="41799" anchor="t"/>
          <a:lstStyle/>
          <a:p>
            <a:pPr algn="l">
              <a:lnSpc>
                <a:spcPct val="100000"/>
              </a:lnSpc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r>
              <a:rPr lang="en-GB" dirty="0" smtClean="0">
                <a:solidFill>
                  <a:srgbClr val="663300"/>
                </a:solidFill>
              </a:rPr>
              <a:t>Coastal </a:t>
            </a:r>
            <a:r>
              <a:rPr lang="en-GB" dirty="0">
                <a:solidFill>
                  <a:srgbClr val="663300"/>
                </a:solidFill>
              </a:rPr>
              <a:t>a</a:t>
            </a:r>
            <a:r>
              <a:rPr lang="en-GB" dirty="0" smtClean="0">
                <a:solidFill>
                  <a:srgbClr val="663300"/>
                </a:solidFill>
              </a:rPr>
              <a:t>irborne </a:t>
            </a:r>
            <a:r>
              <a:rPr lang="en-GB" dirty="0" err="1" smtClean="0">
                <a:solidFill>
                  <a:srgbClr val="663300"/>
                </a:solidFill>
              </a:rPr>
              <a:t>lidar</a:t>
            </a:r>
            <a:r>
              <a:rPr lang="en-GB" dirty="0" smtClean="0">
                <a:solidFill>
                  <a:srgbClr val="663300"/>
                </a:solidFill>
              </a:rPr>
              <a:t>: 1996 - 2011</a:t>
            </a:r>
            <a:endParaRPr lang="en-GB" dirty="0">
              <a:solidFill>
                <a:srgbClr val="663300"/>
              </a:solidFill>
            </a:endParaRPr>
          </a:p>
        </p:txBody>
      </p:sp>
      <p:grpSp>
        <p:nvGrpSpPr>
          <p:cNvPr id="212994" name="Group 2"/>
          <p:cNvGrpSpPr>
            <a:grpSpLocks/>
          </p:cNvGrpSpPr>
          <p:nvPr/>
        </p:nvGrpSpPr>
        <p:grpSpPr bwMode="auto">
          <a:xfrm>
            <a:off x="5592763" y="1184275"/>
            <a:ext cx="577850" cy="336550"/>
            <a:chOff x="815" y="822"/>
            <a:chExt cx="401" cy="234"/>
          </a:xfrm>
        </p:grpSpPr>
        <p:sp>
          <p:nvSpPr>
            <p:cNvPr id="7171" name="AutoShape 3"/>
            <p:cNvSpPr>
              <a:spLocks noChangeArrowheads="1"/>
            </p:cNvSpPr>
            <p:nvPr/>
          </p:nvSpPr>
          <p:spPr bwMode="auto">
            <a:xfrm>
              <a:off x="817" y="822"/>
              <a:ext cx="323" cy="234"/>
            </a:xfrm>
            <a:prstGeom prst="roundRect">
              <a:avLst>
                <a:gd name="adj" fmla="val 4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72" name="Text Box 4"/>
            <p:cNvSpPr txBox="1">
              <a:spLocks noChangeArrowheads="1"/>
            </p:cNvSpPr>
            <p:nvPr/>
          </p:nvSpPr>
          <p:spPr bwMode="auto">
            <a:xfrm>
              <a:off x="815" y="822"/>
              <a:ext cx="401" cy="1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sgothic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sgothic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sgothic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sgothic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sgothic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sgothic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sgothic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sgothic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sgothic" charset="0"/>
                </a:defRPr>
              </a:lvl9pPr>
            </a:lstStyle>
            <a:p>
              <a:pPr>
                <a:lnSpc>
                  <a:spcPct val="74000"/>
                </a:lnSpc>
                <a:buClrTx/>
                <a:buFontTx/>
                <a:buNone/>
                <a:defRPr/>
              </a:pPr>
              <a:r>
                <a:rPr lang="en-GB" sz="1800" smtClean="0">
                  <a:solidFill>
                    <a:srgbClr val="DC2300"/>
                  </a:solidFill>
                  <a:cs typeface="msmincho" charset="0"/>
                </a:rPr>
                <a:t> </a:t>
              </a:r>
              <a:r>
                <a:rPr lang="en-GB" sz="1800" b="1" smtClean="0">
                  <a:cs typeface="msmincho" charset="0"/>
                </a:rPr>
                <a:t>1998</a:t>
              </a:r>
            </a:p>
          </p:txBody>
        </p:sp>
      </p:grpSp>
      <p:grpSp>
        <p:nvGrpSpPr>
          <p:cNvPr id="212995" name="Group 5"/>
          <p:cNvGrpSpPr>
            <a:grpSpLocks/>
          </p:cNvGrpSpPr>
          <p:nvPr/>
        </p:nvGrpSpPr>
        <p:grpSpPr bwMode="auto">
          <a:xfrm>
            <a:off x="7667625" y="1182688"/>
            <a:ext cx="590550" cy="338137"/>
            <a:chOff x="2256" y="821"/>
            <a:chExt cx="410" cy="235"/>
          </a:xfrm>
        </p:grpSpPr>
        <p:sp>
          <p:nvSpPr>
            <p:cNvPr id="7174" name="AutoShape 6"/>
            <p:cNvSpPr>
              <a:spLocks noChangeArrowheads="1"/>
            </p:cNvSpPr>
            <p:nvPr/>
          </p:nvSpPr>
          <p:spPr bwMode="auto">
            <a:xfrm>
              <a:off x="2260" y="821"/>
              <a:ext cx="324" cy="235"/>
            </a:xfrm>
            <a:prstGeom prst="roundRect">
              <a:avLst>
                <a:gd name="adj" fmla="val 4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75" name="Text Box 7"/>
            <p:cNvSpPr txBox="1">
              <a:spLocks noChangeArrowheads="1"/>
            </p:cNvSpPr>
            <p:nvPr/>
          </p:nvSpPr>
          <p:spPr bwMode="auto">
            <a:xfrm>
              <a:off x="2256" y="821"/>
              <a:ext cx="41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sgothic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sgothic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sgothic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sgothic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sgothic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sgothic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sgothic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sgothic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sgothic" charset="0"/>
                </a:defRPr>
              </a:lvl9pPr>
            </a:lstStyle>
            <a:p>
              <a:pPr>
                <a:lnSpc>
                  <a:spcPct val="77000"/>
                </a:lnSpc>
                <a:buClrTx/>
                <a:buFontTx/>
                <a:buNone/>
                <a:defRPr/>
              </a:pPr>
              <a:r>
                <a:rPr lang="en-GB" sz="2000" smtClean="0">
                  <a:solidFill>
                    <a:srgbClr val="DC2300"/>
                  </a:solidFill>
                  <a:cs typeface="msmincho" charset="0"/>
                </a:rPr>
                <a:t> </a:t>
              </a:r>
              <a:r>
                <a:rPr lang="en-GB" sz="1800" b="1" smtClean="0">
                  <a:cs typeface="msmincho" charset="0"/>
                </a:rPr>
                <a:t>2004</a:t>
              </a:r>
            </a:p>
          </p:txBody>
        </p:sp>
      </p:grp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" b="44688"/>
          <a:stretch>
            <a:fillRect/>
          </a:stretch>
        </p:blipFill>
        <p:spPr bwMode="auto">
          <a:xfrm>
            <a:off x="4856163" y="1455738"/>
            <a:ext cx="4065587" cy="137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991" b="4468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533400" y="1295400"/>
            <a:ext cx="3802063" cy="465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2452" rIns="81639" bIns="42452">
            <a:spAutoFit/>
          </a:bodyPr>
          <a:lstStyle/>
          <a:p>
            <a:pPr>
              <a:lnSpc>
                <a:spcPct val="84000"/>
              </a:lnSpc>
              <a:spcBef>
                <a:spcPts val="249"/>
              </a:spcBef>
              <a:spcAft>
                <a:spcPts val="249"/>
              </a:spcAft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r>
              <a:rPr lang="en-GB" sz="1800" b="1" dirty="0">
                <a:solidFill>
                  <a:schemeClr val="tx1"/>
                </a:solidFill>
                <a:cs typeface="msmincho" charset="0"/>
              </a:rPr>
              <a:t>Agency                 </a:t>
            </a:r>
            <a:r>
              <a:rPr lang="en-GB" sz="1800" b="1" dirty="0" smtClean="0">
                <a:solidFill>
                  <a:schemeClr val="tx1"/>
                </a:solidFill>
                <a:cs typeface="msmincho" charset="0"/>
              </a:rPr>
              <a:t>  Year  </a:t>
            </a:r>
            <a:r>
              <a:rPr lang="en-GB" sz="1300" b="1" dirty="0" err="1" smtClean="0">
                <a:solidFill>
                  <a:schemeClr val="tx1"/>
                </a:solidFill>
                <a:cs typeface="msmincho" charset="0"/>
              </a:rPr>
              <a:t>pts</a:t>
            </a:r>
            <a:r>
              <a:rPr lang="en-GB" sz="1300" b="1" dirty="0" smtClean="0">
                <a:solidFill>
                  <a:schemeClr val="tx1"/>
                </a:solidFill>
                <a:cs typeface="msmincho" charset="0"/>
              </a:rPr>
              <a:t>/1m </a:t>
            </a:r>
            <a:r>
              <a:rPr lang="en-GB" sz="1300" b="1" dirty="0">
                <a:solidFill>
                  <a:schemeClr val="tx1"/>
                </a:solidFill>
                <a:cs typeface="msmincho" charset="0"/>
              </a:rPr>
              <a:t>cell</a:t>
            </a:r>
          </a:p>
          <a:p>
            <a:pPr>
              <a:lnSpc>
                <a:spcPct val="100000"/>
              </a:lnSpc>
              <a:spcBef>
                <a:spcPts val="249"/>
              </a:spcBef>
              <a:spcAft>
                <a:spcPts val="249"/>
              </a:spcAft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r>
              <a:rPr lang="en-GB" sz="1600" dirty="0">
                <a:solidFill>
                  <a:srgbClr val="000000"/>
                </a:solidFill>
              </a:rPr>
              <a:t>NOAA/NASA/USGS   1996    </a:t>
            </a:r>
            <a:r>
              <a:rPr lang="en-GB" sz="1600" dirty="0" smtClean="0">
                <a:solidFill>
                  <a:srgbClr val="000000"/>
                </a:solidFill>
              </a:rPr>
              <a:t>0.1</a:t>
            </a:r>
            <a:endParaRPr lang="en-GB" sz="16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249"/>
              </a:spcBef>
              <a:spcAft>
                <a:spcPts val="249"/>
              </a:spcAft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r>
              <a:rPr lang="en-GB" sz="1600" dirty="0">
                <a:solidFill>
                  <a:srgbClr val="000000"/>
                </a:solidFill>
              </a:rPr>
              <a:t>NOAA/NASA/USGS   1997    </a:t>
            </a:r>
            <a:r>
              <a:rPr lang="en-GB" sz="1600" dirty="0" smtClean="0">
                <a:solidFill>
                  <a:srgbClr val="000000"/>
                </a:solidFill>
              </a:rPr>
              <a:t>0.3</a:t>
            </a:r>
            <a:endParaRPr lang="en-GB" sz="16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249"/>
              </a:spcBef>
              <a:spcAft>
                <a:spcPts val="249"/>
              </a:spcAft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r>
              <a:rPr lang="en-GB" sz="1600" dirty="0">
                <a:solidFill>
                  <a:srgbClr val="000000"/>
                </a:solidFill>
              </a:rPr>
              <a:t>NOAA/NASA/USGS   1998    </a:t>
            </a:r>
            <a:r>
              <a:rPr lang="en-GB" sz="1600" dirty="0" smtClean="0">
                <a:solidFill>
                  <a:srgbClr val="000000"/>
                </a:solidFill>
              </a:rPr>
              <a:t>0.2</a:t>
            </a:r>
            <a:endParaRPr lang="en-GB" sz="16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249"/>
              </a:spcBef>
              <a:spcAft>
                <a:spcPts val="249"/>
              </a:spcAft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r>
              <a:rPr lang="en-GB" sz="1600" dirty="0">
                <a:solidFill>
                  <a:srgbClr val="000000"/>
                </a:solidFill>
              </a:rPr>
              <a:t>NOAA/NASA/USGS   1999    </a:t>
            </a:r>
            <a:r>
              <a:rPr lang="en-GB" sz="1600" dirty="0" smtClean="0">
                <a:solidFill>
                  <a:srgbClr val="000000"/>
                </a:solidFill>
              </a:rPr>
              <a:t>0.4</a:t>
            </a:r>
            <a:endParaRPr lang="en-GB" sz="16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249"/>
              </a:spcBef>
              <a:spcAft>
                <a:spcPts val="249"/>
              </a:spcAft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r>
              <a:rPr lang="en-GB" sz="1600" dirty="0">
                <a:solidFill>
                  <a:srgbClr val="008000"/>
                </a:solidFill>
              </a:rPr>
              <a:t>NC Floodplain            </a:t>
            </a:r>
            <a:r>
              <a:rPr lang="en-GB" sz="1600" dirty="0" smtClean="0">
                <a:solidFill>
                  <a:srgbClr val="008000"/>
                </a:solidFill>
              </a:rPr>
              <a:t> 2001    0.1</a:t>
            </a:r>
            <a:endParaRPr lang="en-GB" sz="1600" dirty="0">
              <a:solidFill>
                <a:srgbClr val="008000"/>
              </a:solidFill>
            </a:endParaRPr>
          </a:p>
          <a:p>
            <a:pPr>
              <a:lnSpc>
                <a:spcPct val="100000"/>
              </a:lnSpc>
              <a:spcBef>
                <a:spcPts val="249"/>
              </a:spcBef>
              <a:spcAft>
                <a:spcPts val="249"/>
              </a:spcAft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r>
              <a:rPr lang="en-GB" sz="1600" dirty="0">
                <a:solidFill>
                  <a:srgbClr val="000000"/>
                </a:solidFill>
              </a:rPr>
              <a:t>NASA/USGS               2003    </a:t>
            </a:r>
            <a:r>
              <a:rPr lang="en-GB" sz="1600" dirty="0" smtClean="0">
                <a:solidFill>
                  <a:srgbClr val="000000"/>
                </a:solidFill>
              </a:rPr>
              <a:t>0.6</a:t>
            </a:r>
            <a:endParaRPr lang="en-GB" sz="16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249"/>
              </a:spcBef>
              <a:spcAft>
                <a:spcPts val="249"/>
              </a:spcAft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r>
              <a:rPr lang="en-GB" sz="1600" dirty="0">
                <a:solidFill>
                  <a:srgbClr val="000000"/>
                </a:solidFill>
              </a:rPr>
              <a:t>USACE </a:t>
            </a:r>
            <a:r>
              <a:rPr lang="en-GB" sz="1600" dirty="0" err="1">
                <a:solidFill>
                  <a:srgbClr val="000000"/>
                </a:solidFill>
              </a:rPr>
              <a:t>Topobathy</a:t>
            </a:r>
            <a:r>
              <a:rPr lang="en-GB" sz="1600" dirty="0">
                <a:solidFill>
                  <a:srgbClr val="000000"/>
                </a:solidFill>
              </a:rPr>
              <a:t>   </a:t>
            </a:r>
            <a:r>
              <a:rPr lang="en-GB" sz="1600" dirty="0" smtClean="0">
                <a:solidFill>
                  <a:srgbClr val="000000"/>
                </a:solidFill>
              </a:rPr>
              <a:t>   </a:t>
            </a:r>
            <a:r>
              <a:rPr lang="en-GB" sz="1600" dirty="0">
                <a:solidFill>
                  <a:srgbClr val="000000"/>
                </a:solidFill>
              </a:rPr>
              <a:t>2004   </a:t>
            </a:r>
            <a:r>
              <a:rPr lang="en-GB" sz="1600" dirty="0" smtClean="0">
                <a:solidFill>
                  <a:srgbClr val="000000"/>
                </a:solidFill>
              </a:rPr>
              <a:t> 4.0</a:t>
            </a:r>
            <a:endParaRPr lang="en-GB" sz="16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249"/>
              </a:spcBef>
              <a:spcAft>
                <a:spcPts val="249"/>
              </a:spcAft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r>
              <a:rPr lang="en-GB" sz="1600" dirty="0">
                <a:solidFill>
                  <a:srgbClr val="000000"/>
                </a:solidFill>
              </a:rPr>
              <a:t>USACE </a:t>
            </a:r>
            <a:r>
              <a:rPr lang="en-GB" sz="1600" dirty="0" err="1">
                <a:solidFill>
                  <a:srgbClr val="000000"/>
                </a:solidFill>
              </a:rPr>
              <a:t>Topobathy</a:t>
            </a:r>
            <a:r>
              <a:rPr lang="en-GB" sz="1600" dirty="0">
                <a:solidFill>
                  <a:srgbClr val="000000"/>
                </a:solidFill>
              </a:rPr>
              <a:t>    </a:t>
            </a:r>
            <a:r>
              <a:rPr lang="en-GB" sz="1600" dirty="0" smtClean="0">
                <a:solidFill>
                  <a:srgbClr val="000000"/>
                </a:solidFill>
              </a:rPr>
              <a:t>  2005    1.2</a:t>
            </a:r>
            <a:endParaRPr lang="en-GB" sz="16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249"/>
              </a:spcBef>
              <a:spcAft>
                <a:spcPts val="249"/>
              </a:spcAft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r>
              <a:rPr lang="en-GB" sz="1600" dirty="0">
                <a:solidFill>
                  <a:srgbClr val="000000"/>
                </a:solidFill>
              </a:rPr>
              <a:t>NSF NCALM </a:t>
            </a:r>
            <a:r>
              <a:rPr lang="en-GB" sz="1600" dirty="0" err="1">
                <a:solidFill>
                  <a:srgbClr val="000000"/>
                </a:solidFill>
              </a:rPr>
              <a:t>UoF</a:t>
            </a:r>
            <a:r>
              <a:rPr lang="en-GB" sz="1600" dirty="0">
                <a:solidFill>
                  <a:srgbClr val="000000"/>
                </a:solidFill>
              </a:rPr>
              <a:t>       2006    </a:t>
            </a:r>
            <a:r>
              <a:rPr lang="en-GB" sz="1600" dirty="0" smtClean="0">
                <a:solidFill>
                  <a:srgbClr val="000000"/>
                </a:solidFill>
              </a:rPr>
              <a:t>1.0</a:t>
            </a:r>
            <a:endParaRPr lang="en-GB" sz="16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249"/>
              </a:spcBef>
              <a:spcAft>
                <a:spcPts val="249"/>
              </a:spcAft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r>
              <a:rPr lang="en-GB" sz="1600" dirty="0">
                <a:solidFill>
                  <a:srgbClr val="000000"/>
                </a:solidFill>
              </a:rPr>
              <a:t>NSF NCALM </a:t>
            </a:r>
            <a:r>
              <a:rPr lang="en-GB" sz="1600" dirty="0" err="1">
                <a:solidFill>
                  <a:srgbClr val="000000"/>
                </a:solidFill>
              </a:rPr>
              <a:t>UoF</a:t>
            </a:r>
            <a:r>
              <a:rPr lang="en-GB" sz="1600" dirty="0">
                <a:solidFill>
                  <a:srgbClr val="000000"/>
                </a:solidFill>
              </a:rPr>
              <a:t>       2007    </a:t>
            </a:r>
            <a:r>
              <a:rPr lang="en-GB" sz="1600" dirty="0" smtClean="0">
                <a:solidFill>
                  <a:srgbClr val="000000"/>
                </a:solidFill>
              </a:rPr>
              <a:t>1.0</a:t>
            </a:r>
            <a:endParaRPr lang="en-GB" sz="16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249"/>
              </a:spcBef>
              <a:spcAft>
                <a:spcPts val="249"/>
              </a:spcAft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r>
              <a:rPr lang="en-GB" sz="1600" dirty="0">
                <a:solidFill>
                  <a:srgbClr val="008000"/>
                </a:solidFill>
              </a:rPr>
              <a:t>NOAA                          2008    </a:t>
            </a:r>
            <a:r>
              <a:rPr lang="en-GB" sz="1600" dirty="0" smtClean="0">
                <a:solidFill>
                  <a:srgbClr val="008000"/>
                </a:solidFill>
              </a:rPr>
              <a:t>1.0</a:t>
            </a:r>
            <a:endParaRPr lang="en-GB" sz="1600" dirty="0">
              <a:solidFill>
                <a:srgbClr val="008000"/>
              </a:solidFill>
            </a:endParaRPr>
          </a:p>
          <a:p>
            <a:pPr>
              <a:lnSpc>
                <a:spcPct val="100000"/>
              </a:lnSpc>
              <a:spcBef>
                <a:spcPts val="249"/>
              </a:spcBef>
              <a:spcAft>
                <a:spcPts val="249"/>
              </a:spcAft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r>
              <a:rPr lang="en-GB" sz="1600" dirty="0">
                <a:solidFill>
                  <a:schemeClr val="tx1"/>
                </a:solidFill>
              </a:rPr>
              <a:t>USGS                          2009    </a:t>
            </a:r>
            <a:r>
              <a:rPr lang="en-GB" sz="1600" dirty="0" smtClean="0">
                <a:solidFill>
                  <a:schemeClr val="tx1"/>
                </a:solidFill>
              </a:rPr>
              <a:t>5.0</a:t>
            </a:r>
          </a:p>
          <a:p>
            <a:pPr>
              <a:lnSpc>
                <a:spcPct val="100000"/>
              </a:lnSpc>
              <a:spcBef>
                <a:spcPts val="249"/>
              </a:spcBef>
              <a:spcAft>
                <a:spcPts val="249"/>
              </a:spcAft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r>
              <a:rPr lang="en-GB" sz="1600" dirty="0" smtClean="0">
                <a:solidFill>
                  <a:schemeClr val="tx1"/>
                </a:solidFill>
              </a:rPr>
              <a:t>USACE                        2010</a:t>
            </a:r>
          </a:p>
          <a:p>
            <a:pPr>
              <a:lnSpc>
                <a:spcPct val="100000"/>
              </a:lnSpc>
              <a:spcBef>
                <a:spcPts val="249"/>
              </a:spcBef>
              <a:spcAft>
                <a:spcPts val="249"/>
              </a:spcAft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r>
              <a:rPr lang="en-GB" sz="1600" dirty="0" smtClean="0">
                <a:solidFill>
                  <a:schemeClr val="tx1"/>
                </a:solidFill>
              </a:rPr>
              <a:t>NOAA                          2011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4800600" y="5726113"/>
            <a:ext cx="23510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2452" rIns="81639" bIns="42452">
            <a:spAutoFit/>
          </a:bodyPr>
          <a:lstStyle/>
          <a:p>
            <a:pPr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r>
              <a:rPr lang="en-GB" sz="1500">
                <a:solidFill>
                  <a:srgbClr val="000000"/>
                </a:solidFill>
              </a:rPr>
              <a:t>1m res. DEM, computed by RST, 1998 lidar data</a:t>
            </a:r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7018337" y="5737225"/>
            <a:ext cx="2014538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/>
          <a:p>
            <a:pPr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r>
              <a:rPr lang="en-GB" sz="1500" dirty="0">
                <a:solidFill>
                  <a:srgbClr val="000000"/>
                </a:solidFill>
              </a:rPr>
              <a:t>2004 </a:t>
            </a:r>
            <a:r>
              <a:rPr lang="en-GB" sz="1500" dirty="0" err="1">
                <a:solidFill>
                  <a:srgbClr val="000000"/>
                </a:solidFill>
              </a:rPr>
              <a:t>lidar</a:t>
            </a:r>
            <a:r>
              <a:rPr lang="en-GB" sz="1500" dirty="0">
                <a:solidFill>
                  <a:srgbClr val="000000"/>
                </a:solidFill>
              </a:rPr>
              <a:t>, 0.3m DEM</a:t>
            </a:r>
          </a:p>
          <a:p>
            <a:pPr>
              <a:lnSpc>
                <a:spcPct val="90000"/>
              </a:lnSpc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r>
              <a:rPr lang="en-GB" sz="1500" dirty="0">
                <a:solidFill>
                  <a:srgbClr val="000000"/>
                </a:solidFill>
              </a:rPr>
              <a:t>computed by RST</a:t>
            </a:r>
          </a:p>
        </p:txBody>
      </p:sp>
      <p:pic>
        <p:nvPicPr>
          <p:cNvPr id="7180" name="Picture 1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5" r="6998" b="19824"/>
          <a:stretch/>
        </p:blipFill>
        <p:spPr bwMode="auto">
          <a:xfrm>
            <a:off x="6819900" y="3033713"/>
            <a:ext cx="2095500" cy="249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7818" r="6998" b="1982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5" t="266" r="13046" b="46353"/>
          <a:stretch/>
        </p:blipFill>
        <p:spPr bwMode="auto">
          <a:xfrm>
            <a:off x="4808538" y="3048000"/>
            <a:ext cx="1935162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5421" r="13046" b="3124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5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562600"/>
            <a:ext cx="685800" cy="203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486400" y="5562600"/>
            <a:ext cx="505454" cy="237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1</a:t>
            </a:r>
            <a:r>
              <a:rPr lang="en-US" sz="1000" dirty="0" smtClean="0">
                <a:solidFill>
                  <a:srgbClr val="000000"/>
                </a:solidFill>
              </a:rPr>
              <a:t>00m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7083" y="5943600"/>
            <a:ext cx="3968717" cy="6107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point density and spatial coverage  </a:t>
            </a:r>
          </a:p>
          <a:p>
            <a:r>
              <a:rPr lang="en-US" sz="1800" b="1" dirty="0" smtClean="0">
                <a:solidFill>
                  <a:schemeClr val="tx1"/>
                </a:solidFill>
              </a:rPr>
              <a:t>varies for each survey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2899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06375" y="254000"/>
            <a:ext cx="8242300" cy="498475"/>
          </a:xfrm>
          <a:ln/>
        </p:spPr>
        <p:txBody>
          <a:bodyPr lIns="92160" tIns="46080" rIns="92160" bIns="46080" anchor="t"/>
          <a:lstStyle/>
          <a:p>
            <a:pPr>
              <a:lnSpc>
                <a:spcPct val="74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Ground based laser scanner data</a:t>
            </a: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5502275" y="6011863"/>
            <a:ext cx="295592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>
                <a:solidFill>
                  <a:srgbClr val="000000"/>
                </a:solidFill>
              </a:rPr>
              <a:t>0.1m res. DEM and rgb image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1"/>
          <a:stretch>
            <a:fillRect/>
          </a:stretch>
        </p:blipFill>
        <p:spPr bwMode="auto">
          <a:xfrm>
            <a:off x="458788" y="998538"/>
            <a:ext cx="4341812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57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3741738"/>
            <a:ext cx="3429000" cy="212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4" r="28271" b="6726"/>
          <a:stretch>
            <a:fillRect/>
          </a:stretch>
        </p:blipFill>
        <p:spPr bwMode="auto">
          <a:xfrm>
            <a:off x="5029200" y="769938"/>
            <a:ext cx="3789363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6594" r="28271" b="672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685800" y="5956300"/>
            <a:ext cx="2695575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/>
              <a:t>Point cloud and image</a:t>
            </a:r>
          </a:p>
        </p:txBody>
      </p:sp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343400"/>
            <a:ext cx="3878263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48000"/>
            <a:ext cx="4459288" cy="356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5334000" y="1447800"/>
            <a:ext cx="3265488" cy="111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000000"/>
                </a:solidFill>
              </a:rPr>
              <a:t>Hatteras Island before 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000000"/>
                </a:solidFill>
              </a:rPr>
              <a:t>And after Isabel 2003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533400" y="4267200"/>
            <a:ext cx="31242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000000"/>
                </a:solidFill>
              </a:rPr>
              <a:t>Bathy-topo survey 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000000"/>
                </a:solidFill>
              </a:rPr>
              <a:t>of the breach: 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b="1">
                <a:solidFill>
                  <a:srgbClr val="2323DC"/>
                </a:solidFill>
              </a:rPr>
              <a:t>single beam sonar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b="1">
                <a:solidFill>
                  <a:srgbClr val="DC2300"/>
                </a:solidFill>
              </a:rPr>
              <a:t>RTK GPS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b="1">
                <a:solidFill>
                  <a:srgbClr val="000000"/>
                </a:solidFill>
              </a:rPr>
              <a:t>semiautomated 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b="1">
                <a:solidFill>
                  <a:srgbClr val="000000"/>
                </a:solidFill>
              </a:rPr>
              <a:t>point selection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228600" y="585788"/>
            <a:ext cx="8534400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lnSpc>
                <a:spcPct val="83000"/>
              </a:lnSpc>
            </a:pPr>
            <a:r>
              <a:rPr lang="en-GB" sz="3600" b="1">
                <a:solidFill>
                  <a:srgbClr val="4C1900"/>
                </a:solidFill>
                <a:cs typeface="msmincho" charset="0"/>
              </a:rPr>
              <a:t>Elevation data: beach and bathymetry</a:t>
            </a: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4938713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1143000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Outline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31838" y="1819275"/>
            <a:ext cx="7772400" cy="3713163"/>
          </a:xfrm>
          <a:ln/>
        </p:spPr>
        <p:txBody>
          <a:bodyPr lIns="90000" tIns="46800" rIns="90000" bIns="46800"/>
          <a:lstStyle/>
          <a:p>
            <a:pPr marL="334963" indent="-334963">
              <a:spcBef>
                <a:spcPts val="688"/>
              </a:spcBef>
              <a:spcAft>
                <a:spcPts val="288"/>
              </a:spcAft>
              <a:buFont typeface="Arial" charset="0"/>
              <a:buChar char="•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400" b="1"/>
              <a:t>Definitions</a:t>
            </a:r>
          </a:p>
          <a:p>
            <a:pPr marL="334963" indent="-334963">
              <a:spcBef>
                <a:spcPts val="688"/>
              </a:spcBef>
              <a:spcAft>
                <a:spcPts val="288"/>
              </a:spcAft>
              <a:buFont typeface="Arial" charset="0"/>
              <a:buChar char="•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400" b="1"/>
              <a:t>3D mapping technologies</a:t>
            </a:r>
          </a:p>
          <a:p>
            <a:pPr marL="334963" indent="-334963">
              <a:spcBef>
                <a:spcPts val="688"/>
              </a:spcBef>
              <a:spcAft>
                <a:spcPts val="288"/>
              </a:spcAft>
              <a:buFont typeface="Arial" charset="0"/>
              <a:buChar char="•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400" b="1"/>
              <a:t>mathematical and digital terrain models</a:t>
            </a:r>
          </a:p>
          <a:p>
            <a:pPr marL="334963" indent="-334963">
              <a:spcBef>
                <a:spcPts val="688"/>
              </a:spcBef>
              <a:spcAft>
                <a:spcPts val="288"/>
              </a:spcAft>
              <a:buFont typeface="Arial" charset="0"/>
              <a:buChar char="•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400" b="1"/>
              <a:t>point clouds, multiple return data</a:t>
            </a:r>
          </a:p>
          <a:p>
            <a:pPr marL="334963" indent="-334963">
              <a:spcBef>
                <a:spcPts val="688"/>
              </a:spcBef>
              <a:spcAft>
                <a:spcPts val="288"/>
              </a:spcAft>
              <a:buFont typeface="Arial" charset="0"/>
              <a:buChar char="•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400" b="1"/>
              <a:t>triangular irregular networks</a:t>
            </a:r>
          </a:p>
          <a:p>
            <a:pPr marL="334963" indent="-334963">
              <a:spcBef>
                <a:spcPts val="688"/>
              </a:spcBef>
              <a:spcAft>
                <a:spcPts val="288"/>
              </a:spcAft>
              <a:buFont typeface="Arial" charset="0"/>
              <a:buChar char="•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400" b="1"/>
              <a:t>regular grid (raster)</a:t>
            </a:r>
          </a:p>
          <a:p>
            <a:pPr marL="334963" indent="-334963">
              <a:spcBef>
                <a:spcPts val="688"/>
              </a:spcBef>
              <a:spcAft>
                <a:spcPts val="288"/>
              </a:spcAft>
              <a:buFont typeface="Arial" charset="0"/>
              <a:buChar char="•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400" b="1"/>
              <a:t>isolines and meshes</a:t>
            </a:r>
          </a:p>
          <a:p>
            <a:pPr marL="334963" indent="-334963">
              <a:spcBef>
                <a:spcPts val="688"/>
              </a:spcBef>
              <a:spcAft>
                <a:spcPts val="288"/>
              </a:spcAft>
              <a:buFont typeface="Arial" charset="0"/>
              <a:buChar char="•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400" b="1"/>
              <a:t>point cloud analysis and binning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27188"/>
            <a:ext cx="8915400" cy="386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57200" y="511175"/>
            <a:ext cx="6491288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lnSpc>
                <a:spcPct val="83000"/>
              </a:lnSpc>
            </a:pPr>
            <a:r>
              <a:rPr lang="en-GB" sz="3600" b="1">
                <a:solidFill>
                  <a:srgbClr val="4C1900"/>
                </a:solidFill>
                <a:cs typeface="msmincho" charset="0"/>
              </a:rPr>
              <a:t>Post Isabel Hatteras Breach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2560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85750"/>
            <a:ext cx="7772400" cy="854075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Digital terrain representations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1981200"/>
            <a:ext cx="7772400" cy="2524125"/>
          </a:xfrm>
          <a:ln/>
        </p:spPr>
        <p:txBody>
          <a:bodyPr lIns="90000" tIns="46800" rIns="90000" bIns="46800"/>
          <a:lstStyle/>
          <a:p>
            <a:pPr marL="334963" indent="-334963">
              <a:spcBef>
                <a:spcPts val="788"/>
              </a:spcBef>
              <a:spcAft>
                <a:spcPts val="288"/>
              </a:spcAft>
              <a:buFont typeface="Arial" charset="0"/>
              <a:buChar char="•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600" b="1">
                <a:solidFill>
                  <a:srgbClr val="000066"/>
                </a:solidFill>
              </a:rPr>
              <a:t>Point clouds</a:t>
            </a:r>
            <a:r>
              <a:rPr lang="en-GB" sz="2600" b="1"/>
              <a:t> – measured data </a:t>
            </a:r>
          </a:p>
          <a:p>
            <a:pPr marL="334963" indent="-334963">
              <a:spcBef>
                <a:spcPts val="788"/>
              </a:spcBef>
              <a:spcAft>
                <a:spcPts val="288"/>
              </a:spcAft>
              <a:buFont typeface="Arial" charset="0"/>
              <a:buChar char="•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600" b="1">
                <a:solidFill>
                  <a:srgbClr val="000066"/>
                </a:solidFill>
              </a:rPr>
              <a:t>TIN</a:t>
            </a:r>
            <a:r>
              <a:rPr lang="en-GB" sz="2600" b="1"/>
              <a:t> – Triangular Irregular Network </a:t>
            </a:r>
          </a:p>
          <a:p>
            <a:pPr marL="334963" indent="-334963">
              <a:spcBef>
                <a:spcPts val="788"/>
              </a:spcBef>
              <a:spcAft>
                <a:spcPts val="288"/>
              </a:spcAft>
              <a:buFont typeface="Arial" charset="0"/>
              <a:buChar char="•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600" b="1">
                <a:solidFill>
                  <a:srgbClr val="000066"/>
                </a:solidFill>
              </a:rPr>
              <a:t>Regular grid</a:t>
            </a:r>
            <a:r>
              <a:rPr lang="en-GB" sz="2600" b="1"/>
              <a:t> (raster) </a:t>
            </a:r>
          </a:p>
          <a:p>
            <a:pPr marL="334963" indent="-334963">
              <a:spcBef>
                <a:spcPts val="788"/>
              </a:spcBef>
              <a:spcAft>
                <a:spcPts val="288"/>
              </a:spcAft>
              <a:buFont typeface="Arial" charset="0"/>
              <a:buChar char="•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600" b="1">
                <a:solidFill>
                  <a:srgbClr val="000066"/>
                </a:solidFill>
              </a:rPr>
              <a:t>Contours</a:t>
            </a:r>
            <a:r>
              <a:rPr lang="en-GB" sz="2600" b="1"/>
              <a:t> - elevation isolines </a:t>
            </a:r>
          </a:p>
          <a:p>
            <a:pPr marL="334963" indent="-334963">
              <a:spcBef>
                <a:spcPts val="788"/>
              </a:spcBef>
              <a:spcAft>
                <a:spcPts val="288"/>
              </a:spcAft>
              <a:buFont typeface="Arial" charset="0"/>
              <a:buChar char="•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600" b="1">
                <a:solidFill>
                  <a:srgbClr val="000066"/>
                </a:solidFill>
              </a:rPr>
              <a:t>Mesh</a:t>
            </a:r>
            <a:r>
              <a:rPr lang="en-GB" sz="2600" b="1"/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266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85750"/>
            <a:ext cx="7772400" cy="854075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Point clouds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31838" y="1382713"/>
            <a:ext cx="7772400" cy="4725987"/>
          </a:xfrm>
          <a:ln/>
        </p:spPr>
        <p:txBody>
          <a:bodyPr lIns="90000" tIns="46800" rIns="90000" bIns="46800"/>
          <a:lstStyle/>
          <a:p>
            <a:pPr marL="334963" indent="-334963">
              <a:spcBef>
                <a:spcPts val="1350"/>
              </a:spcBef>
              <a:spcAft>
                <a:spcPts val="850"/>
              </a:spcAft>
              <a:buFont typeface="Arial" charset="0"/>
              <a:buChar char="•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600" b="1">
                <a:solidFill>
                  <a:srgbClr val="000080"/>
                </a:solidFill>
              </a:rPr>
              <a:t>Set of </a:t>
            </a:r>
            <a:r>
              <a:rPr lang="en-GB" sz="2600" b="1" i="1">
                <a:solidFill>
                  <a:srgbClr val="000080"/>
                </a:solidFill>
              </a:rPr>
              <a:t>(x, y, z, r, i, ...)</a:t>
            </a:r>
            <a:r>
              <a:rPr lang="en-GB" sz="2600" b="1">
                <a:solidFill>
                  <a:srgbClr val="000080"/>
                </a:solidFill>
              </a:rPr>
              <a:t> measured points</a:t>
            </a:r>
            <a:r>
              <a:rPr lang="en-GB" sz="2600" b="1"/>
              <a:t> reflected from Earth surface or objects on or above it, where </a:t>
            </a:r>
            <a:r>
              <a:rPr lang="en-GB" sz="2600" b="1" i="1">
                <a:solidFill>
                  <a:srgbClr val="000066"/>
                </a:solidFill>
              </a:rPr>
              <a:t>x,y,z</a:t>
            </a:r>
            <a:r>
              <a:rPr lang="en-GB" sz="2600" b="1"/>
              <a:t> are georeferenced coordinates, </a:t>
            </a:r>
            <a:r>
              <a:rPr lang="en-GB" sz="2600" b="1" i="1">
                <a:solidFill>
                  <a:srgbClr val="000066"/>
                </a:solidFill>
              </a:rPr>
              <a:t>r</a:t>
            </a:r>
            <a:r>
              <a:rPr lang="en-GB" sz="2600" b="1"/>
              <a:t> is the return number and </a:t>
            </a:r>
            <a:r>
              <a:rPr lang="en-GB" sz="2600" b="1" i="1">
                <a:solidFill>
                  <a:srgbClr val="000066"/>
                </a:solidFill>
              </a:rPr>
              <a:t>i</a:t>
            </a:r>
            <a:r>
              <a:rPr lang="en-GB" sz="2600" b="1"/>
              <a:t> is intensity, </a:t>
            </a:r>
            <a:r>
              <a:rPr lang="en-GB" sz="2600" b="1" i="1">
                <a:solidFill>
                  <a:srgbClr val="000066"/>
                </a:solidFill>
              </a:rPr>
              <a:t>r:g:b</a:t>
            </a:r>
            <a:r>
              <a:rPr lang="en-GB" sz="2600" b="1"/>
              <a:t> may be also measured </a:t>
            </a:r>
          </a:p>
          <a:p>
            <a:pPr marL="334963" indent="-334963">
              <a:spcBef>
                <a:spcPts val="1350"/>
              </a:spcBef>
              <a:spcAft>
                <a:spcPts val="850"/>
              </a:spcAft>
              <a:buFont typeface="Arial" charset="0"/>
              <a:buChar char="•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600" b="1"/>
              <a:t>Provided in </a:t>
            </a:r>
          </a:p>
          <a:p>
            <a:pPr marL="735013" lvl="1" indent="-277813">
              <a:buFont typeface="Arial" charset="0"/>
              <a:buChar char="–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600" b="1">
                <a:solidFill>
                  <a:srgbClr val="000080"/>
                </a:solidFill>
              </a:rPr>
              <a:t>ASCII</a:t>
            </a:r>
            <a:r>
              <a:rPr lang="en-GB" sz="2600" b="1"/>
              <a:t> (x,y,z, ...) format </a:t>
            </a:r>
          </a:p>
          <a:p>
            <a:pPr marL="735013" lvl="1" indent="-277813">
              <a:buFont typeface="Arial" charset="0"/>
              <a:buChar char="–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600" b="1"/>
              <a:t>binary </a:t>
            </a:r>
            <a:r>
              <a:rPr lang="en-GB" sz="2600" b="1">
                <a:solidFill>
                  <a:srgbClr val="000080"/>
                </a:solidFill>
              </a:rPr>
              <a:t>LAS format</a:t>
            </a:r>
            <a:r>
              <a:rPr lang="en-GB" sz="2600" b="1"/>
              <a:t> (header, record info, x,y,z,i, scan dir, edge of flight line, classification, etc.), industry lidar data exchange format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85750"/>
            <a:ext cx="7772400" cy="854075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Point clouds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143000"/>
            <a:ext cx="7772400" cy="4903788"/>
          </a:xfrm>
          <a:ln/>
        </p:spPr>
        <p:txBody>
          <a:bodyPr lIns="90000" tIns="46800" rIns="90000" bIns="46800"/>
          <a:lstStyle/>
          <a:p>
            <a:pPr>
              <a:spcBef>
                <a:spcPts val="788"/>
              </a:spcBef>
              <a:spcAft>
                <a:spcPts val="288"/>
              </a:spcAft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400" b="1"/>
              <a:t>Processing: </a:t>
            </a:r>
          </a:p>
          <a:p>
            <a:pPr marL="735013" lvl="1" indent="-277813">
              <a:buFont typeface="Arial" charset="0"/>
              <a:buChar char="–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400" b="1"/>
              <a:t>filtering outliers (birds etc.)</a:t>
            </a:r>
          </a:p>
          <a:p>
            <a:pPr marL="735013" lvl="1" indent="-277813">
              <a:buFont typeface="Arial" charset="0"/>
              <a:buChar char="–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400" b="1"/>
              <a:t>bare earth point extraction</a:t>
            </a:r>
          </a:p>
          <a:p>
            <a:pPr marL="735013" lvl="1" indent="-277813">
              <a:buFont typeface="Arial" charset="0"/>
              <a:buChar char="–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400" b="1"/>
              <a:t>canopy extraction</a:t>
            </a:r>
          </a:p>
          <a:p>
            <a:pPr marL="735013" lvl="1" indent="-277813">
              <a:buFont typeface="Arial" charset="0"/>
              <a:buChar char="–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400" b="1"/>
              <a:t>structures and power lines extraction </a:t>
            </a:r>
          </a:p>
          <a:p>
            <a:pPr>
              <a:spcBef>
                <a:spcPts val="788"/>
              </a:spcBef>
              <a:spcAft>
                <a:spcPts val="288"/>
              </a:spcAft>
              <a:buClrTx/>
              <a:buSz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US" sz="2400" b="1"/>
          </a:p>
          <a:p>
            <a:pPr>
              <a:spcBef>
                <a:spcPts val="788"/>
              </a:spcBef>
              <a:spcAft>
                <a:spcPts val="288"/>
              </a:spcAft>
              <a:buClrTx/>
              <a:buSz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400" b="1"/>
              <a:t>Public data sources (http in Summary slide):</a:t>
            </a:r>
          </a:p>
          <a:p>
            <a:pPr>
              <a:spcBef>
                <a:spcPts val="788"/>
              </a:spcBef>
              <a:spcAft>
                <a:spcPts val="288"/>
              </a:spcAft>
              <a:buClrTx/>
              <a:buSz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400" b="1">
                <a:solidFill>
                  <a:srgbClr val="000066"/>
                </a:solidFill>
              </a:rPr>
              <a:t>CLICK:</a:t>
            </a:r>
            <a:r>
              <a:rPr lang="en-US" sz="2400" b="1"/>
              <a:t> raw point clouds usually in LAS format </a:t>
            </a:r>
          </a:p>
          <a:p>
            <a:pPr>
              <a:spcBef>
                <a:spcPts val="788"/>
              </a:spcBef>
              <a:spcAft>
                <a:spcPts val="288"/>
              </a:spcAft>
              <a:buClrTx/>
              <a:buSz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400" b="1">
                <a:solidFill>
                  <a:srgbClr val="000066"/>
                </a:solidFill>
              </a:rPr>
              <a:t>LDART:</a:t>
            </a:r>
            <a:r>
              <a:rPr lang="en-US" sz="2400" b="1"/>
              <a:t> costal point clouds with on-fly binning</a:t>
            </a:r>
          </a:p>
          <a:p>
            <a:pPr>
              <a:spcBef>
                <a:spcPts val="788"/>
              </a:spcBef>
              <a:spcAft>
                <a:spcPts val="288"/>
              </a:spcAft>
              <a:buClrTx/>
              <a:buSz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400" b="1">
                <a:solidFill>
                  <a:srgbClr val="000066"/>
                </a:solidFill>
              </a:rPr>
              <a:t>NC Floodplain Mapping:</a:t>
            </a:r>
            <a:r>
              <a:rPr lang="en-US" sz="2400" b="1"/>
              <a:t> bare Earth: points, 20ft DEM and 50ft DEM with carved channels</a:t>
            </a:r>
            <a:r>
              <a:rPr lang="en-US" sz="2600" b="1"/>
              <a:t> 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2867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57188"/>
            <a:ext cx="7772400" cy="854075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Point clouds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31838" y="1265238"/>
            <a:ext cx="7772400" cy="803275"/>
          </a:xfrm>
          <a:ln/>
        </p:spPr>
        <p:txBody>
          <a:bodyPr lIns="90000" tIns="46800" rIns="90000" bIns="46800"/>
          <a:lstStyle/>
          <a:p>
            <a:pPr>
              <a:spcBef>
                <a:spcPts val="500"/>
              </a:spcBef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600" b="1">
                <a:solidFill>
                  <a:srgbClr val="000080"/>
                </a:solidFill>
              </a:rPr>
              <a:t>Multiple return point cloud</a:t>
            </a:r>
            <a:r>
              <a:rPr lang="en-US" sz="2400" b="1"/>
              <a:t> data from 2001 NC Flood mapping program – yellow is first return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2286000"/>
            <a:ext cx="4297362" cy="384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325" y="2967038"/>
            <a:ext cx="2978150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5299075" y="5865813"/>
            <a:ext cx="37433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/>
              <a:t>Image from LIDAR primer, Geospatial solutions 2002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296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57188"/>
            <a:ext cx="7772400" cy="763587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TIN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1219200"/>
            <a:ext cx="7772400" cy="5060950"/>
          </a:xfrm>
          <a:ln/>
        </p:spPr>
        <p:txBody>
          <a:bodyPr lIns="90000" tIns="46800" rIns="90000" bIns="46800"/>
          <a:lstStyle/>
          <a:p>
            <a:pPr marL="334963" indent="-334963">
              <a:spcBef>
                <a:spcPts val="1075"/>
              </a:spcBef>
              <a:spcAft>
                <a:spcPts val="575"/>
              </a:spcAft>
              <a:buFont typeface="Arial" charset="0"/>
              <a:buChar char="•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600" b="1">
                <a:solidFill>
                  <a:srgbClr val="000080"/>
                </a:solidFill>
              </a:rPr>
              <a:t>Triangular Irregular Network:</a:t>
            </a:r>
            <a:r>
              <a:rPr lang="en-GB" sz="2600" b="1"/>
              <a:t> constructed from the measured points by triangulation </a:t>
            </a:r>
            <a:r>
              <a:rPr lang="en-GB" sz="2000" b="1"/>
              <a:t>(before computer age this technique was used for manual interpolation of contours from surveyed points)</a:t>
            </a:r>
          </a:p>
          <a:p>
            <a:pPr marL="334963" indent="-334963">
              <a:spcBef>
                <a:spcPts val="1075"/>
              </a:spcBef>
              <a:spcAft>
                <a:spcPts val="575"/>
              </a:spcAft>
              <a:buFont typeface="Arial" charset="0"/>
              <a:buChar char="•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600" b="1">
                <a:solidFill>
                  <a:srgbClr val="000080"/>
                </a:solidFill>
              </a:rPr>
              <a:t>Delaunay Triangulation</a:t>
            </a:r>
            <a:r>
              <a:rPr lang="en-GB" sz="2600" b="1"/>
              <a:t>: maximizes the smallest angle of the triangles to avoid skinny triangles</a:t>
            </a:r>
          </a:p>
          <a:p>
            <a:pPr marL="334963" indent="-334963">
              <a:spcBef>
                <a:spcPts val="1075"/>
              </a:spcBef>
              <a:spcAft>
                <a:spcPts val="575"/>
              </a:spcAft>
              <a:buFont typeface="Arial" charset="0"/>
              <a:buChar char="•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600" b="1">
                <a:solidFill>
                  <a:srgbClr val="000080"/>
                </a:solidFill>
              </a:rPr>
              <a:t>Constrained Delaunay Triangulation</a:t>
            </a:r>
            <a:r>
              <a:rPr lang="en-GB" sz="2600" b="1"/>
              <a:t> – includes  predefined edges that cannot be flipped</a:t>
            </a:r>
          </a:p>
          <a:p>
            <a:pPr marL="334963" indent="-334963">
              <a:spcBef>
                <a:spcPts val="1075"/>
              </a:spcBef>
              <a:spcAft>
                <a:spcPts val="575"/>
              </a:spcAft>
              <a:buFont typeface="Arial" charset="0"/>
              <a:buChar char="•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600" b="1"/>
              <a:t>TIN is a </a:t>
            </a:r>
            <a:r>
              <a:rPr lang="en-GB" sz="2600" b="1">
                <a:solidFill>
                  <a:srgbClr val="000080"/>
                </a:solidFill>
              </a:rPr>
              <a:t>vector data model</a:t>
            </a:r>
            <a:r>
              <a:rPr lang="en-GB" sz="2600" b="1"/>
              <a:t> representation, that usually </a:t>
            </a:r>
            <a:r>
              <a:rPr lang="en-GB" sz="2600" b="1">
                <a:solidFill>
                  <a:srgbClr val="D71B11"/>
                </a:solidFill>
              </a:rPr>
              <a:t>preserves the original data</a:t>
            </a:r>
            <a:r>
              <a:rPr lang="en-GB" sz="2600" b="1"/>
              <a:t> points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307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57188"/>
            <a:ext cx="7772400" cy="763587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TIN</a:t>
            </a:r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31838" y="1371600"/>
            <a:ext cx="7681912" cy="831850"/>
          </a:xfrm>
          <a:ln/>
        </p:spPr>
        <p:txBody>
          <a:bodyPr lIns="90000" tIns="46800" rIns="90000" bIns="46800"/>
          <a:lstStyle/>
          <a:p>
            <a:pPr>
              <a:spcBef>
                <a:spcPts val="1075"/>
              </a:spcBef>
              <a:spcAft>
                <a:spcPts val="575"/>
              </a:spcAft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GB" sz="2600" b="1" i="1"/>
              <a:t>Given points                      Delaunay TIN                   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lum bright="-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2103438"/>
            <a:ext cx="4332287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34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13" y="2011363"/>
            <a:ext cx="4481512" cy="384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5" name="Line 5"/>
          <p:cNvSpPr>
            <a:spLocks noChangeShapeType="1"/>
          </p:cNvSpPr>
          <p:nvPr/>
        </p:nvSpPr>
        <p:spPr bwMode="auto">
          <a:xfrm>
            <a:off x="6858000" y="3565525"/>
            <a:ext cx="274638" cy="731838"/>
          </a:xfrm>
          <a:prstGeom prst="line">
            <a:avLst/>
          </a:prstGeom>
          <a:noFill/>
          <a:ln w="9360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>
            <a:off x="6583363" y="3932238"/>
            <a:ext cx="639762" cy="1587"/>
          </a:xfrm>
          <a:prstGeom prst="line">
            <a:avLst/>
          </a:prstGeom>
          <a:noFill/>
          <a:ln w="936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79413"/>
            <a:ext cx="7772400" cy="763587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TIN</a:t>
            </a: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31838" y="1371600"/>
            <a:ext cx="7681912" cy="831850"/>
          </a:xfrm>
          <a:ln/>
        </p:spPr>
        <p:txBody>
          <a:bodyPr lIns="90000" tIns="46800" rIns="90000" bIns="46800"/>
          <a:lstStyle/>
          <a:p>
            <a:pPr>
              <a:spcBef>
                <a:spcPts val="1075"/>
              </a:spcBef>
              <a:spcAft>
                <a:spcPts val="575"/>
              </a:spcAft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GB" sz="2200" b="1" i="1"/>
              <a:t>Delaunay TIN   from random points and contour points</a:t>
            </a:r>
            <a:r>
              <a:rPr lang="en-GB" sz="2600" b="1" i="1"/>
              <a:t>                </a:t>
            </a:r>
          </a:p>
        </p:txBody>
      </p:sp>
      <p:sp>
        <p:nvSpPr>
          <p:cNvPr id="31747" name="Line 3"/>
          <p:cNvSpPr>
            <a:spLocks noChangeShapeType="1"/>
          </p:cNvSpPr>
          <p:nvPr/>
        </p:nvSpPr>
        <p:spPr bwMode="auto">
          <a:xfrm>
            <a:off x="6858000" y="3565525"/>
            <a:ext cx="274638" cy="731838"/>
          </a:xfrm>
          <a:prstGeom prst="line">
            <a:avLst/>
          </a:prstGeom>
          <a:noFill/>
          <a:ln w="9360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>
            <a:off x="6583363" y="3932238"/>
            <a:ext cx="639762" cy="1587"/>
          </a:xfrm>
          <a:prstGeom prst="line">
            <a:avLst/>
          </a:prstGeom>
          <a:noFill/>
          <a:ln w="936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2359025"/>
            <a:ext cx="38862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862138"/>
            <a:ext cx="4114800" cy="225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521200"/>
            <a:ext cx="2743200" cy="119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327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57188"/>
            <a:ext cx="7772400" cy="763587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TIN properties</a:t>
            </a: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39763" y="1528763"/>
            <a:ext cx="7772400" cy="4414837"/>
          </a:xfrm>
          <a:ln/>
        </p:spPr>
        <p:txBody>
          <a:bodyPr lIns="90000" tIns="46800" rIns="90000" bIns="46800"/>
          <a:lstStyle/>
          <a:p>
            <a:pPr marL="334963" indent="-334963">
              <a:spcBef>
                <a:spcPts val="500"/>
              </a:spcBef>
              <a:buFont typeface="Arial" charset="0"/>
              <a:buChar char="•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400" b="1"/>
              <a:t>requires pre-defined breaklines for man-made features, valleys, faults, etc.</a:t>
            </a:r>
          </a:p>
          <a:p>
            <a:pPr marL="334963" indent="-334963">
              <a:buFont typeface="Arial" charset="0"/>
              <a:buChar char="•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400" b="1"/>
              <a:t>density of TIN is adjusted to surface complexity </a:t>
            </a:r>
          </a:p>
          <a:p>
            <a:pPr marL="334963" indent="-334963">
              <a:buFont typeface="Arial" charset="0"/>
              <a:buChar char="•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400" b="1"/>
              <a:t>additional points may need to be interpolated to create smooth surface</a:t>
            </a:r>
          </a:p>
          <a:p>
            <a:pPr marL="334963" indent="-334963">
              <a:spcBef>
                <a:spcPts val="500"/>
              </a:spcBef>
              <a:buClrTx/>
              <a:buSzTx/>
              <a:buFontTx/>
              <a:buNone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endParaRPr lang="en-GB" sz="2400" b="1"/>
          </a:p>
          <a:p>
            <a:pPr marL="334963" indent="-334963">
              <a:spcBef>
                <a:spcPts val="500"/>
              </a:spcBef>
              <a:buClrTx/>
              <a:buSzTx/>
              <a:buFontTx/>
              <a:buNone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400" b="1"/>
              <a:t>When to use TIN: </a:t>
            </a:r>
          </a:p>
          <a:p>
            <a:pPr marL="334963" indent="-334963">
              <a:spcBef>
                <a:spcPts val="500"/>
              </a:spcBef>
              <a:buFont typeface="Arial" charset="0"/>
              <a:buChar char="•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400" b="1"/>
              <a:t>engineering applications, </a:t>
            </a:r>
          </a:p>
          <a:p>
            <a:pPr marL="334963" indent="-334963">
              <a:spcBef>
                <a:spcPts val="500"/>
              </a:spcBef>
              <a:buFont typeface="Arial" charset="0"/>
              <a:buChar char="•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400" b="1"/>
              <a:t>manual modification of model is desired(design), </a:t>
            </a:r>
          </a:p>
          <a:p>
            <a:pPr marL="334963" indent="-334963">
              <a:spcBef>
                <a:spcPts val="500"/>
              </a:spcBef>
              <a:buFont typeface="Arial" charset="0"/>
              <a:buChar char="•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400" b="1"/>
              <a:t>complex faults need to be represented, </a:t>
            </a:r>
          </a:p>
          <a:p>
            <a:pPr marL="334963" indent="-334963">
              <a:spcBef>
                <a:spcPts val="500"/>
              </a:spcBef>
              <a:buFont typeface="Arial" charset="0"/>
              <a:buChar char="•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400" b="1"/>
              <a:t>multiscale representation for visualization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337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57188"/>
            <a:ext cx="7772400" cy="763587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TIN issues</a:t>
            </a: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31838" y="1189038"/>
            <a:ext cx="7772400" cy="4343400"/>
          </a:xfrm>
          <a:ln/>
        </p:spPr>
        <p:txBody>
          <a:bodyPr lIns="90000" tIns="46800" rIns="90000" bIns="46800"/>
          <a:lstStyle/>
          <a:p>
            <a:pPr marL="334963" indent="-334963">
              <a:spcBef>
                <a:spcPts val="500"/>
              </a:spcBef>
              <a:buFont typeface="Arial" charset="0"/>
              <a:buChar char="•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400" b="1"/>
              <a:t>discontinuity in first derivative along edges: artificial triangular structures on the surface </a:t>
            </a:r>
          </a:p>
          <a:p>
            <a:pPr marL="334963" indent="-334963">
              <a:buFont typeface="Arial" charset="0"/>
              <a:buChar char="•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400" b="1"/>
              <a:t>dams can be created across valleys if stream is not defined as a breakline</a:t>
            </a:r>
          </a:p>
          <a:p>
            <a:pPr marL="334963" indent="-334963">
              <a:buFont typeface="Arial" charset="0"/>
              <a:buChar char="•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400" b="1"/>
              <a:t>if input are points on contours: flats on the top of hills or ridges if no peaks are defined 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81400"/>
            <a:ext cx="5486400" cy="256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6402388" y="5051425"/>
            <a:ext cx="2363787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000000"/>
                </a:solidFill>
              </a:rPr>
              <a:t>Image by 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000000"/>
                </a:solidFill>
              </a:rPr>
              <a:t>TERRASTREAM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000000"/>
                </a:solidFill>
              </a:rPr>
              <a:t>Dept. of Computer Science,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000000"/>
                </a:solidFill>
              </a:rPr>
              <a:t>Duke University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82600"/>
            <a:ext cx="7772400" cy="604838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Definitions 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31838" y="1417638"/>
            <a:ext cx="7772400" cy="4191000"/>
          </a:xfrm>
          <a:ln/>
        </p:spPr>
        <p:txBody>
          <a:bodyPr lIns="90000" tIns="46800" rIns="90000" bIns="46800"/>
          <a:lstStyle/>
          <a:p>
            <a:pPr marL="334963" indent="-334963">
              <a:spcBef>
                <a:spcPts val="1075"/>
              </a:spcBef>
              <a:spcAft>
                <a:spcPts val="575"/>
              </a:spcAft>
              <a:buFont typeface="Arial" charset="0"/>
              <a:buChar char="•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400" b="1" i="1">
                <a:solidFill>
                  <a:srgbClr val="000080"/>
                </a:solidFill>
              </a:rPr>
              <a:t>Land (bare earth) surface:</a:t>
            </a:r>
            <a:r>
              <a:rPr lang="en-GB" sz="2400" b="1" i="1"/>
              <a:t>                             </a:t>
            </a:r>
            <a:r>
              <a:rPr lang="en-GB" sz="2400" b="1"/>
              <a:t>interface between solid Earth and atmosphere/anthroposphere/biosphere</a:t>
            </a:r>
          </a:p>
          <a:p>
            <a:pPr marL="334963" indent="-334963">
              <a:spcBef>
                <a:spcPts val="1075"/>
              </a:spcBef>
              <a:spcAft>
                <a:spcPts val="575"/>
              </a:spcAft>
              <a:buFont typeface="Arial" charset="0"/>
              <a:buChar char="•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400" b="1" i="1">
                <a:solidFill>
                  <a:srgbClr val="000080"/>
                </a:solidFill>
              </a:rPr>
              <a:t>Terrain surface</a:t>
            </a:r>
            <a:r>
              <a:rPr lang="en-GB" sz="2400" b="1" i="1"/>
              <a:t> : </a:t>
            </a:r>
            <a:r>
              <a:rPr lang="en-GB" sz="2400" b="1"/>
              <a:t>interface between</a:t>
            </a:r>
            <a:r>
              <a:rPr lang="en-GB" sz="2400" b="1" i="1"/>
              <a:t> </a:t>
            </a:r>
            <a:r>
              <a:rPr lang="en-GB" sz="2400" b="1"/>
              <a:t>Earth with water, vegetation, structures and atmosphere</a:t>
            </a:r>
          </a:p>
          <a:p>
            <a:pPr marL="334963" indent="-334963">
              <a:spcBef>
                <a:spcPts val="1075"/>
              </a:spcBef>
              <a:spcAft>
                <a:spcPts val="575"/>
              </a:spcAft>
              <a:buFont typeface="Arial" charset="0"/>
              <a:buChar char="•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400" b="1" i="1">
                <a:solidFill>
                  <a:srgbClr val="000080"/>
                </a:solidFill>
              </a:rPr>
              <a:t>Bathymetry: </a:t>
            </a:r>
            <a:r>
              <a:rPr lang="en-GB" sz="2400" b="1"/>
              <a:t>interface between</a:t>
            </a:r>
            <a:r>
              <a:rPr lang="en-GB" sz="2400" b="1" i="1">
                <a:solidFill>
                  <a:srgbClr val="000080"/>
                </a:solidFill>
              </a:rPr>
              <a:t> </a:t>
            </a:r>
            <a:r>
              <a:rPr lang="en-GB" sz="2400" b="1"/>
              <a:t>solid Earth surface and hydrosphere (bottom surface of lakes, rivers and ocean) </a:t>
            </a:r>
          </a:p>
          <a:p>
            <a:pPr marL="334963" indent="-334963">
              <a:spcBef>
                <a:spcPts val="1075"/>
              </a:spcBef>
              <a:spcAft>
                <a:spcPts val="575"/>
              </a:spcAft>
              <a:buFont typeface="Arial" charset="0"/>
              <a:buChar char="•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400" b="1" i="1">
                <a:solidFill>
                  <a:srgbClr val="000080"/>
                </a:solidFill>
              </a:rPr>
              <a:t>Seamless topobathy:</a:t>
            </a:r>
            <a:r>
              <a:rPr lang="en-GB" sz="2400" b="1">
                <a:solidFill>
                  <a:srgbClr val="000080"/>
                </a:solidFill>
              </a:rPr>
              <a:t> </a:t>
            </a:r>
            <a:r>
              <a:rPr lang="en-GB" sz="2400" b="1"/>
              <a:t>continuous solid earth surface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348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85750"/>
            <a:ext cx="7772400" cy="854075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Regular grid - raster</a:t>
            </a:r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31838" y="1352550"/>
            <a:ext cx="7772400" cy="3960813"/>
          </a:xfrm>
          <a:ln/>
        </p:spPr>
        <p:txBody>
          <a:bodyPr lIns="90000" tIns="46800" rIns="90000" bIns="46800"/>
          <a:lstStyle/>
          <a:p>
            <a:pPr marL="334963" indent="-334963">
              <a:spcBef>
                <a:spcPts val="788"/>
              </a:spcBef>
              <a:spcAft>
                <a:spcPts val="288"/>
              </a:spcAft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GB" sz="2600" b="1"/>
              <a:t>Two interpretations: </a:t>
            </a:r>
          </a:p>
          <a:p>
            <a:pPr marL="334963" indent="-334963">
              <a:spcBef>
                <a:spcPts val="1088"/>
              </a:spcBef>
              <a:spcAft>
                <a:spcPts val="288"/>
              </a:spcAft>
              <a:buFont typeface="Arial" charset="0"/>
              <a:buChar char="•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GB" sz="2600" b="1"/>
              <a:t>elevation assigned to a grid point – center of the grid cell</a:t>
            </a:r>
          </a:p>
          <a:p>
            <a:pPr marL="334963" indent="-334963">
              <a:spcBef>
                <a:spcPts val="1088"/>
              </a:spcBef>
              <a:spcAft>
                <a:spcPts val="288"/>
              </a:spcAft>
              <a:buFont typeface="Arial" charset="0"/>
              <a:buChar char="•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GB" sz="2600" b="1"/>
              <a:t>elevation assigned to the pixel area</a:t>
            </a:r>
          </a:p>
          <a:p>
            <a:pPr marL="334963" indent="-334963">
              <a:spcBef>
                <a:spcPts val="1088"/>
              </a:spcBef>
              <a:spcAft>
                <a:spcPts val="288"/>
              </a:spcAft>
              <a:buClrTx/>
              <a:buSzTx/>
              <a:buFontTx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GB" sz="2600" b="1">
                <a:solidFill>
                  <a:srgbClr val="D71B11"/>
                </a:solidFill>
              </a:rPr>
              <a:t>Derived</a:t>
            </a:r>
            <a:r>
              <a:rPr lang="en-GB" sz="2600" b="1">
                <a:solidFill>
                  <a:srgbClr val="000080"/>
                </a:solidFill>
              </a:rPr>
              <a:t> from measured points by gridding: </a:t>
            </a:r>
          </a:p>
          <a:p>
            <a:pPr marL="334963" indent="-334963">
              <a:spcBef>
                <a:spcPts val="1088"/>
              </a:spcBef>
              <a:spcAft>
                <a:spcPts val="288"/>
              </a:spcAft>
              <a:buFont typeface="Arial" charset="0"/>
              <a:buChar char="•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GB" sz="2600" b="1"/>
              <a:t>at least one point for each grid cell – binning, </a:t>
            </a:r>
          </a:p>
          <a:p>
            <a:pPr marL="334963" indent="-334963">
              <a:spcBef>
                <a:spcPts val="1088"/>
              </a:spcBef>
              <a:spcAft>
                <a:spcPts val="288"/>
              </a:spcAft>
              <a:buFont typeface="Arial" charset="0"/>
              <a:buChar char="•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GB" sz="2600" b="1"/>
              <a:t>if some grid cells do not include points – spatial interpolation or approximation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358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85750"/>
            <a:ext cx="7772400" cy="854075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Regular grid - raster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lum brigh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" r="4980"/>
          <a:stretch>
            <a:fillRect/>
          </a:stretch>
        </p:blipFill>
        <p:spPr bwMode="auto">
          <a:xfrm>
            <a:off x="506413" y="2119313"/>
            <a:ext cx="3883025" cy="382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40000"/>
                  </a:blip>
                  <a:srcRect l="4980" r="498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58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22325" y="1233488"/>
            <a:ext cx="7772400" cy="461962"/>
          </a:xfrm>
          <a:ln/>
        </p:spPr>
        <p:txBody>
          <a:bodyPr lIns="90000" tIns="46800" rIns="90000" bIns="46800"/>
          <a:lstStyle/>
          <a:p>
            <a:pPr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GB" sz="2600" b="1"/>
              <a:t>Given Points                      Regular Grid 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" r="4980"/>
          <a:stretch>
            <a:fillRect/>
          </a:stretch>
        </p:blipFill>
        <p:spPr bwMode="auto">
          <a:xfrm>
            <a:off x="4603750" y="2103438"/>
            <a:ext cx="4041775" cy="384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30000"/>
                  </a:blip>
                  <a:srcRect l="4980" r="498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3686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11163"/>
            <a:ext cx="7772400" cy="604837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Regular grid: properties</a:t>
            </a: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752600"/>
            <a:ext cx="7772400" cy="3092450"/>
          </a:xfrm>
          <a:ln/>
        </p:spPr>
        <p:txBody>
          <a:bodyPr lIns="90000" tIns="46800" rIns="90000" bIns="46800"/>
          <a:lstStyle/>
          <a:p>
            <a:pPr marL="334963" indent="-334963">
              <a:lnSpc>
                <a:spcPct val="113000"/>
              </a:lnSpc>
              <a:buFont typeface="Arial" charset="0"/>
              <a:buChar char="•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600" b="1"/>
              <a:t>simple data structure and algorithms</a:t>
            </a:r>
          </a:p>
          <a:p>
            <a:pPr marL="334963" indent="-334963">
              <a:lnSpc>
                <a:spcPct val="113000"/>
              </a:lnSpc>
              <a:buFont typeface="Arial" charset="0"/>
              <a:buChar char="•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600" b="1"/>
              <a:t>easy to combine with imagery</a:t>
            </a:r>
          </a:p>
          <a:p>
            <a:pPr marL="334963" indent="-334963">
              <a:lnSpc>
                <a:spcPct val="113000"/>
              </a:lnSpc>
              <a:buFont typeface="Arial" charset="0"/>
              <a:buChar char="•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600" b="1"/>
              <a:t>uniform resolution - potential for undersampling and oversampling</a:t>
            </a:r>
          </a:p>
          <a:p>
            <a:pPr marL="334963" indent="-334963">
              <a:lnSpc>
                <a:spcPct val="113000"/>
              </a:lnSpc>
              <a:buFont typeface="Arial" charset="0"/>
              <a:buChar char="•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600" b="1"/>
              <a:t>representation of faults and sharp breaklines requires very high resolution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378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39763" y="520700"/>
            <a:ext cx="7772400" cy="604838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Regular grid -public data</a:t>
            </a: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371600"/>
            <a:ext cx="7772400" cy="4087813"/>
          </a:xfrm>
          <a:ln/>
        </p:spPr>
        <p:txBody>
          <a:bodyPr lIns="90000" tIns="46800" rIns="90000" bIns="46800"/>
          <a:lstStyle/>
          <a:p>
            <a:pPr marL="334963" indent="-334963">
              <a:spcBef>
                <a:spcPts val="500"/>
              </a:spcBef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GB" sz="2600" b="1"/>
              <a:t>Most available elevation data are distributed as raster data:</a:t>
            </a:r>
          </a:p>
          <a:p>
            <a:pPr marL="334963" indent="-334963">
              <a:buFont typeface="Arial" charset="0"/>
              <a:buChar char="•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GB" sz="2000" b="1"/>
              <a:t>USGS Seamless Data Distribution</a:t>
            </a:r>
          </a:p>
          <a:p>
            <a:pPr marL="735013" lvl="1" indent="-277813">
              <a:buFont typeface="Arial" charset="0"/>
              <a:buChar char="–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GB" sz="2000" b="1"/>
              <a:t>NED 1/9 (3m),1/3 (10m),1 arc/sec (30m), </a:t>
            </a:r>
          </a:p>
          <a:p>
            <a:pPr marL="334963" indent="-334963">
              <a:buFont typeface="Arial" charset="0"/>
              <a:buChar char="•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GB" sz="2000" b="1"/>
              <a:t>SRTM-V4: USA 30m, World 90m </a:t>
            </a:r>
          </a:p>
          <a:p>
            <a:pPr marL="334963" indent="-334963">
              <a:buFont typeface="Arial" charset="0"/>
              <a:buChar char="•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GB" sz="2000" b="1"/>
              <a:t>GDEM 15-30m: global, relative height, derived from ASTER satellite stereo bands</a:t>
            </a:r>
          </a:p>
          <a:p>
            <a:pPr marL="334963" indent="-334963">
              <a:buFont typeface="Arial" charset="0"/>
              <a:buChar char="•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GB" sz="2000" b="1"/>
              <a:t>NCFlood mapping web site: 20ft and 50ft DEM</a:t>
            </a:r>
          </a:p>
          <a:p>
            <a:pPr marL="334963" indent="-334963">
              <a:buFont typeface="Arial" charset="0"/>
              <a:buChar char="•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GB" sz="2000" b="1"/>
              <a:t>CRM for bathymetry: 90m</a:t>
            </a:r>
          </a:p>
          <a:p>
            <a:pPr marL="334963" indent="-334963">
              <a:buFont typeface="Arial" charset="0"/>
              <a:buChar char="•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GB" sz="2000" b="1"/>
              <a:t>Seamless Topobathy:  Tsunami data and RENCI NC data - 10m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389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11163"/>
            <a:ext cx="7772400" cy="604837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Isolines, contours</a:t>
            </a: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31838" y="1325563"/>
            <a:ext cx="7772400" cy="4414837"/>
          </a:xfrm>
          <a:ln/>
        </p:spPr>
        <p:txBody>
          <a:bodyPr lIns="90000" tIns="46800" rIns="90000" bIns="46800"/>
          <a:lstStyle/>
          <a:p>
            <a:pPr marL="334963" indent="-334963">
              <a:spcBef>
                <a:spcPts val="500"/>
              </a:spcBef>
              <a:buFont typeface="Arial" charset="0"/>
              <a:buChar char="•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600" b="1"/>
              <a:t>traditional approach for representation of elevation, drawn by hand from measured mass points by interpolating along triangle edges </a:t>
            </a:r>
          </a:p>
          <a:p>
            <a:pPr marL="334963" indent="-334963">
              <a:spcBef>
                <a:spcPts val="500"/>
              </a:spcBef>
              <a:buFont typeface="Arial" charset="0"/>
              <a:buChar char="•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600" b="1"/>
              <a:t>automated procedures: from TIN or grid, </a:t>
            </a:r>
          </a:p>
          <a:p>
            <a:pPr marL="334963" indent="-334963">
              <a:spcBef>
                <a:spcPts val="500"/>
              </a:spcBef>
              <a:buFont typeface="Arial" charset="0"/>
              <a:buChar char="•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600" b="1"/>
              <a:t>not very suitable for highly detailed, noisy  data such as lidar</a:t>
            </a:r>
          </a:p>
          <a:p>
            <a:pPr marL="334963" indent="-334963">
              <a:spcBef>
                <a:spcPts val="500"/>
              </a:spcBef>
              <a:buFont typeface="Arial" charset="0"/>
              <a:buChar char="•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600" b="1"/>
              <a:t>needed when the surface has simple geometry</a:t>
            </a:r>
          </a:p>
          <a:p>
            <a:pPr marL="334963" indent="-334963">
              <a:spcBef>
                <a:spcPts val="500"/>
              </a:spcBef>
              <a:buFont typeface="Arial" charset="0"/>
              <a:buChar char="•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600" b="1"/>
              <a:t>selecting contour interval: depends on slope and resolution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399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11163"/>
            <a:ext cx="7772400" cy="604837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Isolines, contours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143000"/>
            <a:ext cx="7772400" cy="377825"/>
          </a:xfrm>
          <a:ln/>
        </p:spPr>
        <p:txBody>
          <a:bodyPr lIns="90000" tIns="46800" rIns="90000" bIns="46800"/>
          <a:lstStyle/>
          <a:p>
            <a:pPr>
              <a:spcBef>
                <a:spcPts val="500"/>
              </a:spcBef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GB" sz="2000" b="1"/>
              <a:t>Contours from lidar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1600200"/>
            <a:ext cx="3857625" cy="443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0200"/>
            <a:ext cx="384492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78" r="90274"/>
          <a:stretch>
            <a:fillRect/>
          </a:stretch>
        </p:blipFill>
        <p:spPr bwMode="auto">
          <a:xfrm>
            <a:off x="8305800" y="1524000"/>
            <a:ext cx="627063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50078" r="9027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4096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11163"/>
            <a:ext cx="7772400" cy="604837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Point cloud analysis: binning</a:t>
            </a: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31838" y="1716088"/>
            <a:ext cx="7772400" cy="3532187"/>
          </a:xfrm>
          <a:ln/>
        </p:spPr>
        <p:txBody>
          <a:bodyPr lIns="90000" tIns="46800" rIns="90000" bIns="46800"/>
          <a:lstStyle/>
          <a:p>
            <a:pPr marL="334963" indent="-334963">
              <a:spcBef>
                <a:spcPts val="500"/>
              </a:spcBef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GB" sz="2400" b="1">
                <a:solidFill>
                  <a:srgbClr val="000080"/>
                </a:solidFill>
              </a:rPr>
              <a:t>Binning</a:t>
            </a:r>
            <a:r>
              <a:rPr lang="en-GB" sz="2400" b="1"/>
              <a:t>: fast method for analyzing point clouds and generating DEMs using per-cell processing:</a:t>
            </a:r>
          </a:p>
          <a:p>
            <a:pPr marL="334963" indent="-334963">
              <a:spcBef>
                <a:spcPts val="500"/>
              </a:spcBef>
              <a:buFont typeface="Arial" charset="0"/>
              <a:buChar char="•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GB" sz="2400" b="1"/>
              <a:t>at least one point for each grid cell</a:t>
            </a:r>
          </a:p>
          <a:p>
            <a:pPr marL="334963" indent="-334963">
              <a:spcBef>
                <a:spcPts val="500"/>
              </a:spcBef>
              <a:buFont typeface="Arial" charset="0"/>
              <a:buChar char="•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GB" sz="2400" b="1"/>
              <a:t>analysis: number of points per cell, range, stddv </a:t>
            </a:r>
          </a:p>
          <a:p>
            <a:pPr marL="334963" indent="-334963">
              <a:spcBef>
                <a:spcPts val="500"/>
              </a:spcBef>
              <a:buFont typeface="Arial" charset="0"/>
              <a:buChar char="•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GB" sz="2400" b="1"/>
              <a:t>Methods for DEM: mean, min, max, nearest</a:t>
            </a:r>
          </a:p>
          <a:p>
            <a:pPr marL="334963" indent="-334963">
              <a:spcBef>
                <a:spcPts val="500"/>
              </a:spcBef>
              <a:buFont typeface="Arial" charset="0"/>
              <a:buChar char="•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GB" sz="2400" b="1"/>
              <a:t>sufficient for many applications</a:t>
            </a:r>
          </a:p>
          <a:p>
            <a:pPr marL="334963" indent="-334963">
              <a:spcBef>
                <a:spcPts val="500"/>
              </a:spcBef>
              <a:buFont typeface="Arial" charset="0"/>
              <a:buChar char="•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GB" sz="2400" b="1"/>
              <a:t>no need to import the points, on-fly raster generation</a:t>
            </a:r>
          </a:p>
          <a:p>
            <a:pPr marL="334963" indent="-334963">
              <a:spcBef>
                <a:spcPts val="500"/>
              </a:spcBef>
              <a:buFont typeface="Arial" charset="0"/>
              <a:buChar char="•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GB" sz="2400" b="1"/>
              <a:t>may be noisy, include no-data spots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419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11163"/>
            <a:ext cx="7772400" cy="604837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Point cloud analysis: input 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1219200"/>
            <a:ext cx="7772400" cy="836613"/>
          </a:xfrm>
          <a:ln/>
        </p:spPr>
        <p:txBody>
          <a:bodyPr lIns="90000" tIns="46800" rIns="90000" bIns="46800"/>
          <a:lstStyle/>
          <a:p>
            <a:pPr>
              <a:spcBef>
                <a:spcPts val="500"/>
              </a:spcBef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400" b="1"/>
              <a:t>Multiple return point cloud</a:t>
            </a:r>
          </a:p>
          <a:p>
            <a:pPr>
              <a:spcBef>
                <a:spcPts val="500"/>
              </a:spcBef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US" sz="2400" b="1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8" t="10286" r="8238" b="10286"/>
          <a:stretch>
            <a:fillRect/>
          </a:stretch>
        </p:blipFill>
        <p:spPr bwMode="auto">
          <a:xfrm>
            <a:off x="3657600" y="1692275"/>
            <a:ext cx="5181600" cy="394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238" t="10286" r="8238" b="1028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362200"/>
            <a:ext cx="2971800" cy="265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989" name="Oval 5"/>
          <p:cNvSpPr>
            <a:spLocks noChangeArrowheads="1"/>
          </p:cNvSpPr>
          <p:nvPr/>
        </p:nvSpPr>
        <p:spPr bwMode="auto">
          <a:xfrm>
            <a:off x="4495800" y="5943600"/>
            <a:ext cx="152400" cy="152400"/>
          </a:xfrm>
          <a:prstGeom prst="ellipse">
            <a:avLst/>
          </a:prstGeom>
          <a:solidFill>
            <a:srgbClr val="1B9D11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0" name="Oval 6"/>
          <p:cNvSpPr>
            <a:spLocks noChangeArrowheads="1"/>
          </p:cNvSpPr>
          <p:nvPr/>
        </p:nvSpPr>
        <p:spPr bwMode="auto">
          <a:xfrm>
            <a:off x="6324600" y="5943600"/>
            <a:ext cx="152400" cy="152400"/>
          </a:xfrm>
          <a:prstGeom prst="ellipse">
            <a:avLst/>
          </a:prstGeom>
          <a:solidFill>
            <a:srgbClr val="D71B11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4649788" y="5867400"/>
            <a:ext cx="1285875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1">
                <a:solidFill>
                  <a:srgbClr val="000000"/>
                </a:solidFill>
              </a:rPr>
              <a:t>all returns</a:t>
            </a: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6554788" y="5867400"/>
            <a:ext cx="1336675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1">
                <a:solidFill>
                  <a:srgbClr val="000000"/>
                </a:solidFill>
              </a:rPr>
              <a:t>first return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4300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11163"/>
            <a:ext cx="7772400" cy="604837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Point cloud analysis: input </a:t>
            </a: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143000"/>
            <a:ext cx="7772400" cy="433388"/>
          </a:xfrm>
          <a:ln/>
        </p:spPr>
        <p:txBody>
          <a:bodyPr lIns="90000" tIns="46800" rIns="90000" bIns="46800"/>
          <a:lstStyle/>
          <a:p>
            <a:pPr>
              <a:spcBef>
                <a:spcPts val="500"/>
              </a:spcBef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400" b="1"/>
              <a:t>Bare earth and multiple return point cloud</a:t>
            </a:r>
          </a:p>
        </p:txBody>
      </p:sp>
      <p:sp>
        <p:nvSpPr>
          <p:cNvPr id="43011" name="Oval 3"/>
          <p:cNvSpPr>
            <a:spLocks noChangeArrowheads="1"/>
          </p:cNvSpPr>
          <p:nvPr/>
        </p:nvSpPr>
        <p:spPr bwMode="auto">
          <a:xfrm>
            <a:off x="4495800" y="5943600"/>
            <a:ext cx="152400" cy="152400"/>
          </a:xfrm>
          <a:prstGeom prst="ellipse">
            <a:avLst/>
          </a:prstGeom>
          <a:solidFill>
            <a:srgbClr val="1B9D11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Oval 4"/>
          <p:cNvSpPr>
            <a:spLocks noChangeArrowheads="1"/>
          </p:cNvSpPr>
          <p:nvPr/>
        </p:nvSpPr>
        <p:spPr bwMode="auto">
          <a:xfrm>
            <a:off x="6324600" y="5943600"/>
            <a:ext cx="152400" cy="152400"/>
          </a:xfrm>
          <a:prstGeom prst="ellipse">
            <a:avLst/>
          </a:prstGeom>
          <a:solidFill>
            <a:srgbClr val="EFFD01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4649788" y="5867400"/>
            <a:ext cx="1285875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1">
                <a:solidFill>
                  <a:srgbClr val="000000"/>
                </a:solidFill>
              </a:rPr>
              <a:t>all returns</a:t>
            </a: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6554788" y="5867400"/>
            <a:ext cx="1285875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1">
                <a:solidFill>
                  <a:srgbClr val="000000"/>
                </a:solidFill>
              </a:rPr>
              <a:t>bare earth</a:t>
            </a:r>
          </a:p>
        </p:txBody>
      </p:sp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8" r="8238"/>
          <a:stretch>
            <a:fillRect/>
          </a:stretch>
        </p:blipFill>
        <p:spPr bwMode="auto">
          <a:xfrm>
            <a:off x="4230688" y="1657350"/>
            <a:ext cx="4264025" cy="408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238" r="823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3016" name="Picture 8"/>
          <p:cNvPicPr>
            <a:picLocks noChangeAspect="1" noChangeArrowheads="1"/>
          </p:cNvPicPr>
          <p:nvPr/>
        </p:nvPicPr>
        <p:blipFill>
          <a:blip r:embed="rId4">
            <a:lum bright="-22000"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8" t="36954" r="16550" b="19002"/>
          <a:stretch>
            <a:fillRect/>
          </a:stretch>
        </p:blipFill>
        <p:spPr bwMode="auto">
          <a:xfrm>
            <a:off x="395288" y="1752600"/>
            <a:ext cx="3725862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2000" contrast="-18000"/>
                  </a:blip>
                  <a:srcRect l="49658" t="36954" r="16550" b="1900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4403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31775"/>
            <a:ext cx="7772400" cy="604838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Point density</a:t>
            </a:r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882650"/>
            <a:ext cx="8047038" cy="488950"/>
          </a:xfrm>
          <a:ln/>
        </p:spPr>
        <p:txBody>
          <a:bodyPr lIns="90000" tIns="46800" rIns="90000" bIns="46800"/>
          <a:lstStyle/>
          <a:p>
            <a:pPr>
              <a:spcBef>
                <a:spcPts val="500"/>
              </a:spcBef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000" b="1" dirty="0"/>
              <a:t>Number of bare earth points in each 2m and 6m resolution cell</a:t>
            </a: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" r="12413"/>
          <a:stretch>
            <a:fillRect/>
          </a:stretch>
        </p:blipFill>
        <p:spPr bwMode="auto">
          <a:xfrm>
            <a:off x="914400" y="1265238"/>
            <a:ext cx="346392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962" r="1241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" r="7449"/>
          <a:stretch>
            <a:fillRect/>
          </a:stretch>
        </p:blipFill>
        <p:spPr bwMode="auto">
          <a:xfrm>
            <a:off x="4495800" y="1271588"/>
            <a:ext cx="3733800" cy="323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135" r="74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4572000"/>
            <a:ext cx="5607050" cy="163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6172200" y="4800600"/>
            <a:ext cx="2646363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/>
              <a:t>Number of points</a:t>
            </a:r>
          </a:p>
          <a:p>
            <a:r>
              <a:rPr lang="en-US" sz="1800"/>
              <a:t>from ground based scan</a:t>
            </a:r>
          </a:p>
          <a:p>
            <a:r>
              <a:rPr lang="en-US" sz="1800"/>
              <a:t>in each 40cm grid cell</a:t>
            </a:r>
          </a:p>
        </p:txBody>
      </p:sp>
      <p:sp>
        <p:nvSpPr>
          <p:cNvPr id="44039" name="AutoShape 7"/>
          <p:cNvSpPr>
            <a:spLocks noChangeArrowheads="1"/>
          </p:cNvSpPr>
          <p:nvPr/>
        </p:nvSpPr>
        <p:spPr bwMode="auto">
          <a:xfrm>
            <a:off x="2093913" y="3092450"/>
            <a:ext cx="1042987" cy="374650"/>
          </a:xfrm>
          <a:prstGeom prst="roundRect">
            <a:avLst>
              <a:gd name="adj" fmla="val 421"/>
            </a:avLst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81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11163"/>
            <a:ext cx="7772400" cy="604837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Bare Earth and Terrain surface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932238" y="1135063"/>
            <a:ext cx="4846637" cy="754062"/>
          </a:xfrm>
          <a:ln/>
        </p:spPr>
        <p:txBody>
          <a:bodyPr lIns="90000" tIns="46800" rIns="90000" bIns="46800"/>
          <a:lstStyle/>
          <a:p>
            <a:pPr>
              <a:spcBef>
                <a:spcPts val="500"/>
              </a:spcBef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400" b="1"/>
              <a:t>Terrain surface: </a:t>
            </a:r>
          </a:p>
          <a:p>
            <a:pPr>
              <a:spcBef>
                <a:spcPts val="500"/>
              </a:spcBef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1800" b="1"/>
              <a:t>bare ground + vegetation and structures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2192338"/>
            <a:ext cx="7589837" cy="339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457200" y="1182688"/>
            <a:ext cx="32004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spcBef>
                <a:spcPts val="500"/>
              </a:spcBef>
            </a:pPr>
            <a:r>
              <a:rPr lang="en-US" b="1"/>
              <a:t>Bare ground surface 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450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11163"/>
            <a:ext cx="7772400" cy="604837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Points per-cell elevation range</a:t>
            </a:r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31838" y="1279525"/>
            <a:ext cx="7772400" cy="717550"/>
          </a:xfrm>
          <a:ln/>
        </p:spPr>
        <p:txBody>
          <a:bodyPr lIns="90000" tIns="46800" rIns="90000" bIns="46800"/>
          <a:lstStyle/>
          <a:p>
            <a:pPr>
              <a:spcBef>
                <a:spcPts val="500"/>
              </a:spcBef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GB" sz="2200" b="1"/>
              <a:t>Range of bare earth elevations zmax-zmin in each cell at 6m resolution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2362200"/>
            <a:ext cx="2500312" cy="376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06650"/>
            <a:ext cx="4191000" cy="328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4800600" cy="377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4608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11163"/>
            <a:ext cx="7772400" cy="604837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Points to grid: per-cell mean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31838" y="1279525"/>
            <a:ext cx="7772400" cy="433388"/>
          </a:xfrm>
          <a:ln/>
        </p:spPr>
        <p:txBody>
          <a:bodyPr lIns="90000" tIns="46800" rIns="90000" bIns="46800"/>
          <a:lstStyle/>
          <a:p>
            <a:pPr>
              <a:spcBef>
                <a:spcPts val="500"/>
              </a:spcBef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GB" sz="2400" b="1"/>
              <a:t>Mean bare earth elevation for each 6m cell</a:t>
            </a: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" r="12797"/>
          <a:stretch/>
        </p:blipFill>
        <p:spPr bwMode="auto">
          <a:xfrm>
            <a:off x="371330" y="1905000"/>
            <a:ext cx="4233161" cy="400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4800600" y="2286000"/>
            <a:ext cx="3459147" cy="187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>
                <a:solidFill>
                  <a:srgbClr val="000000"/>
                </a:solidFill>
              </a:rPr>
              <a:t>Not enough bare earth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>
                <a:solidFill>
                  <a:srgbClr val="000000"/>
                </a:solidFill>
              </a:rPr>
              <a:t>points : interpolation 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>
                <a:solidFill>
                  <a:srgbClr val="000000"/>
                </a:solidFill>
              </a:rPr>
              <a:t>is </a:t>
            </a:r>
            <a:r>
              <a:rPr lang="en-US" sz="2000" b="1" dirty="0" smtClean="0">
                <a:solidFill>
                  <a:srgbClr val="000000"/>
                </a:solidFill>
              </a:rPr>
              <a:t>needed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000" b="1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 smtClean="0">
                <a:solidFill>
                  <a:srgbClr val="000000"/>
                </a:solidFill>
              </a:rPr>
              <a:t>Interpolated DEM and DSM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 smtClean="0">
                <a:solidFill>
                  <a:srgbClr val="000000"/>
                </a:solidFill>
              </a:rPr>
              <a:t>at 1m resolution  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249738"/>
            <a:ext cx="3784277" cy="169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4608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11163"/>
            <a:ext cx="7772400" cy="604837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err="1"/>
              <a:t>L</a:t>
            </a:r>
            <a:r>
              <a:rPr lang="en-US" dirty="0" err="1" smtClean="0"/>
              <a:t>idar</a:t>
            </a:r>
            <a:r>
              <a:rPr lang="en-US" dirty="0" smtClean="0"/>
              <a:t> data examples: 2013 Raleigh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5334000"/>
            <a:ext cx="3469970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0793_016.las tile point densities </a:t>
            </a:r>
          </a:p>
        </p:txBody>
      </p:sp>
      <p:pic>
        <p:nvPicPr>
          <p:cNvPr id="8" name="Picture 7" descr="lid2013_all_n_3ft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1" r="13014"/>
          <a:stretch/>
        </p:blipFill>
        <p:spPr>
          <a:xfrm>
            <a:off x="381000" y="1688843"/>
            <a:ext cx="3798556" cy="3492757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381000" y="1219200"/>
            <a:ext cx="8047038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lnSpc>
                <a:spcPct val="93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lnSpc>
                <a:spcPct val="93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lnSpc>
                <a:spcPct val="93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000" b="1" dirty="0" smtClean="0"/>
              <a:t>Number of all return and bare earth points in each 1m (3ft) cell</a:t>
            </a:r>
            <a:endParaRPr lang="en-US" sz="2000" b="1" dirty="0"/>
          </a:p>
        </p:txBody>
      </p:sp>
      <p:pic>
        <p:nvPicPr>
          <p:cNvPr id="9" name="Picture 8" descr="lid2013_be_n_3ftb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8" r="13622"/>
          <a:stretch/>
        </p:blipFill>
        <p:spPr>
          <a:xfrm>
            <a:off x="4419600" y="1683092"/>
            <a:ext cx="3810000" cy="34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1020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4608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11163"/>
            <a:ext cx="7772400" cy="604837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err="1" smtClean="0"/>
              <a:t>Lidar</a:t>
            </a:r>
            <a:r>
              <a:rPr lang="en-US" dirty="0" smtClean="0"/>
              <a:t> data examples: 2013 Raleigh</a:t>
            </a:r>
            <a:endParaRPr lang="en-US" dirty="0"/>
          </a:p>
        </p:txBody>
      </p:sp>
      <p:pic>
        <p:nvPicPr>
          <p:cNvPr id="6" name="Picture 5" descr="lid2013_1r_3ft_3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48000"/>
            <a:ext cx="4939565" cy="3048000"/>
          </a:xfrm>
          <a:prstGeom prst="rect">
            <a:avLst/>
          </a:prstGeom>
        </p:spPr>
      </p:pic>
      <p:pic>
        <p:nvPicPr>
          <p:cNvPr id="8" name="Picture 7" descr="lid2013_be_3ft_3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586" y="1371600"/>
            <a:ext cx="4113908" cy="2438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6800" y="1676400"/>
            <a:ext cx="2878838" cy="668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interpolated bare earth 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and first return surfaces 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4644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4608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11163"/>
            <a:ext cx="7772400" cy="604837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err="1" smtClean="0"/>
              <a:t>Lidar</a:t>
            </a:r>
            <a:r>
              <a:rPr lang="en-US" dirty="0" smtClean="0"/>
              <a:t> data examples: 2013 Raleigh</a:t>
            </a:r>
            <a:endParaRPr lang="en-US" dirty="0"/>
          </a:p>
        </p:txBody>
      </p:sp>
      <p:pic>
        <p:nvPicPr>
          <p:cNvPr id="4" name="Picture 3" descr="lid2013_793016_1ret_3ft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43000"/>
            <a:ext cx="8686800" cy="5160678"/>
          </a:xfrm>
          <a:prstGeom prst="rect">
            <a:avLst/>
          </a:prstGeom>
        </p:spPr>
      </p:pic>
      <p:pic>
        <p:nvPicPr>
          <p:cNvPr id="2" name="Picture 1" descr="lid2013_793016_1ret_3f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90600"/>
            <a:ext cx="2514600" cy="21605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43200" y="1447800"/>
            <a:ext cx="5740649" cy="6107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interpolated </a:t>
            </a:r>
            <a:r>
              <a:rPr lang="en-US" sz="1800" dirty="0" smtClean="0">
                <a:solidFill>
                  <a:srgbClr val="000000"/>
                </a:solidFill>
              </a:rPr>
              <a:t>first </a:t>
            </a:r>
            <a:r>
              <a:rPr lang="en-US" sz="1800" dirty="0" smtClean="0">
                <a:solidFill>
                  <a:srgbClr val="000000"/>
                </a:solidFill>
              </a:rPr>
              <a:t>return </a:t>
            </a:r>
            <a:r>
              <a:rPr lang="en-US" sz="1800" dirty="0" smtClean="0">
                <a:solidFill>
                  <a:srgbClr val="000000"/>
                </a:solidFill>
              </a:rPr>
              <a:t>surface with </a:t>
            </a:r>
            <a:r>
              <a:rPr lang="en-US" sz="1800" dirty="0" err="1" smtClean="0">
                <a:solidFill>
                  <a:srgbClr val="000000"/>
                </a:solidFill>
              </a:rPr>
              <a:t>orthophoto</a:t>
            </a:r>
            <a:r>
              <a:rPr lang="en-US" sz="1800" dirty="0" smtClean="0">
                <a:solidFill>
                  <a:srgbClr val="000000"/>
                </a:solidFill>
              </a:rPr>
              <a:t> draped 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over it: note the outlier and power lines 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8638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4710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11163"/>
            <a:ext cx="7772400" cy="604837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err="1" smtClean="0"/>
              <a:t>Lidar</a:t>
            </a:r>
            <a:r>
              <a:rPr lang="en-US" dirty="0" smtClean="0"/>
              <a:t> data example: coastal</a:t>
            </a:r>
            <a:endParaRPr lang="en-US" dirty="0"/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31838" y="1279525"/>
            <a:ext cx="7772400" cy="1176338"/>
          </a:xfrm>
          <a:ln/>
        </p:spPr>
        <p:txBody>
          <a:bodyPr lIns="90000" tIns="46800" rIns="90000" bIns="46800"/>
          <a:lstStyle/>
          <a:p>
            <a:pPr>
              <a:spcBef>
                <a:spcPts val="500"/>
              </a:spcBef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GB" sz="2400" b="1"/>
              <a:t>Number of points in each 2m resolution cell for  2001 and 2004 lidar survey near Oregon Inlet</a:t>
            </a:r>
          </a:p>
          <a:p>
            <a:pPr>
              <a:spcBef>
                <a:spcPts val="500"/>
              </a:spcBef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GB" sz="2400" b="1"/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2209800"/>
            <a:ext cx="3217862" cy="391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25" y="2220913"/>
            <a:ext cx="4117975" cy="381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38" y="3765550"/>
            <a:ext cx="282575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4437063" y="3676650"/>
            <a:ext cx="406400" cy="257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sz="1600" b="1"/>
              <a:t>1</a:t>
            </a:r>
          </a:p>
          <a:p>
            <a:endParaRPr lang="en-GB" sz="1600" b="1"/>
          </a:p>
          <a:p>
            <a:r>
              <a:rPr lang="en-GB" sz="1600" b="1"/>
              <a:t>7</a:t>
            </a:r>
          </a:p>
          <a:p>
            <a:endParaRPr lang="en-GB" sz="1600" b="1"/>
          </a:p>
          <a:p>
            <a:r>
              <a:rPr lang="en-GB" sz="1600" b="1"/>
              <a:t>14</a:t>
            </a:r>
          </a:p>
          <a:p>
            <a:endParaRPr lang="en-GB" sz="1600" b="1"/>
          </a:p>
          <a:p>
            <a:r>
              <a:rPr lang="en-GB" sz="1600" b="1"/>
              <a:t>21</a:t>
            </a:r>
          </a:p>
          <a:p>
            <a:endParaRPr lang="en-GB" sz="1600" b="1"/>
          </a:p>
          <a:p>
            <a:r>
              <a:rPr lang="en-GB" sz="1600" b="1"/>
              <a:t>28</a:t>
            </a:r>
          </a:p>
          <a:p>
            <a:endParaRPr lang="en-GB" sz="1600" b="1"/>
          </a:p>
          <a:p>
            <a:r>
              <a:rPr lang="en-GB" sz="1600" b="1"/>
              <a:t>35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481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11163"/>
            <a:ext cx="7772400" cy="604837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/>
              <a:t>Points per-cell elevation range</a:t>
            </a: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31838" y="1143001"/>
            <a:ext cx="7772400" cy="762000"/>
          </a:xfrm>
          <a:ln/>
        </p:spPr>
        <p:txBody>
          <a:bodyPr lIns="90000" tIns="46800" rIns="90000" bIns="46800"/>
          <a:lstStyle/>
          <a:p>
            <a:pPr>
              <a:spcBef>
                <a:spcPts val="500"/>
              </a:spcBef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GB" sz="2200" b="1" dirty="0"/>
              <a:t>Range of elevations </a:t>
            </a:r>
            <a:r>
              <a:rPr lang="en-GB" sz="2200" b="1" dirty="0" err="1"/>
              <a:t>zmax-zmin</a:t>
            </a:r>
            <a:r>
              <a:rPr lang="en-GB" sz="2200" b="1" dirty="0"/>
              <a:t> in each cell at 0.3, 1., 5. and 10m resolutions – 2004 </a:t>
            </a:r>
            <a:r>
              <a:rPr lang="en-GB" sz="2200" b="1" dirty="0" err="1"/>
              <a:t>lidar</a:t>
            </a:r>
            <a:r>
              <a:rPr lang="en-GB" sz="2200" b="1" dirty="0"/>
              <a:t> near Oregon Inlet</a:t>
            </a:r>
          </a:p>
          <a:p>
            <a:pPr>
              <a:spcBef>
                <a:spcPts val="500"/>
              </a:spcBef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GB" sz="2200" b="1" dirty="0"/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5" t="52523" b="-1"/>
          <a:stretch/>
        </p:blipFill>
        <p:spPr bwMode="auto">
          <a:xfrm>
            <a:off x="2971800" y="1961792"/>
            <a:ext cx="1848024" cy="2004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66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7" t="53064"/>
          <a:stretch/>
        </p:blipFill>
        <p:spPr bwMode="auto">
          <a:xfrm>
            <a:off x="1219200" y="4111720"/>
            <a:ext cx="1752600" cy="1977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73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7" t="51780" r="157" b="1254"/>
          <a:stretch/>
        </p:blipFill>
        <p:spPr bwMode="auto">
          <a:xfrm>
            <a:off x="3048000" y="4103818"/>
            <a:ext cx="1828800" cy="2003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75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4664075"/>
            <a:ext cx="806450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36" name="AutoShape 8"/>
          <p:cNvSpPr>
            <a:spLocks noChangeArrowheads="1"/>
          </p:cNvSpPr>
          <p:nvPr/>
        </p:nvSpPr>
        <p:spPr bwMode="auto">
          <a:xfrm>
            <a:off x="493713" y="4389438"/>
            <a:ext cx="549275" cy="1738312"/>
          </a:xfrm>
          <a:prstGeom prst="roundRect">
            <a:avLst>
              <a:gd name="adj" fmla="val 287"/>
            </a:avLst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490538" y="4557713"/>
            <a:ext cx="511175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b="1"/>
              <a:t>5m</a:t>
            </a:r>
          </a:p>
          <a:p>
            <a:r>
              <a:rPr lang="en-US" sz="1800" b="1"/>
              <a:t>4</a:t>
            </a:r>
          </a:p>
          <a:p>
            <a:r>
              <a:rPr lang="en-US" sz="1800" b="1"/>
              <a:t>3</a:t>
            </a:r>
          </a:p>
          <a:p>
            <a:r>
              <a:rPr lang="en-US" sz="1800" b="1"/>
              <a:t>2</a:t>
            </a:r>
          </a:p>
          <a:p>
            <a:r>
              <a:rPr lang="en-US" sz="1800" b="1"/>
              <a:t>1</a:t>
            </a:r>
          </a:p>
          <a:p>
            <a:r>
              <a:rPr lang="en-US" sz="1800" b="1"/>
              <a:t>0</a:t>
            </a:r>
          </a:p>
        </p:txBody>
      </p:sp>
      <p:pic>
        <p:nvPicPr>
          <p:cNvPr id="48138" name="Picture 1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2" t="9293" b="-1"/>
          <a:stretch/>
        </p:blipFill>
        <p:spPr bwMode="auto">
          <a:xfrm>
            <a:off x="5508570" y="2316601"/>
            <a:ext cx="2725907" cy="37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9318" t="5167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5" t="53317"/>
          <a:stretch/>
        </p:blipFill>
        <p:spPr bwMode="auto">
          <a:xfrm>
            <a:off x="914400" y="2051898"/>
            <a:ext cx="1895943" cy="1941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6705600" y="3810000"/>
            <a:ext cx="13716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710488" cy="762000"/>
          </a:xfrm>
        </p:spPr>
        <p:txBody>
          <a:bodyPr/>
          <a:lstStyle/>
          <a:p>
            <a:pPr algn="l">
              <a:defRPr/>
            </a:pPr>
            <a:r>
              <a:rPr lang="en-US" b="1" dirty="0" smtClean="0">
                <a:solidFill>
                  <a:srgbClr val="663300"/>
                </a:solidFill>
              </a:rPr>
              <a:t>Road </a:t>
            </a:r>
            <a:r>
              <a:rPr lang="en-US" b="1" dirty="0" err="1" smtClean="0">
                <a:solidFill>
                  <a:srgbClr val="663300"/>
                </a:solidFill>
              </a:rPr>
              <a:t>lidar</a:t>
            </a:r>
            <a:r>
              <a:rPr lang="en-US" b="1" dirty="0" smtClean="0">
                <a:solidFill>
                  <a:srgbClr val="663300"/>
                </a:solidFill>
              </a:rPr>
              <a:t> data: 2012 </a:t>
            </a:r>
            <a:endParaRPr lang="en-US" b="1" dirty="0">
              <a:solidFill>
                <a:srgbClr val="6633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495800" cy="182880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425"/>
              </a:spcBef>
              <a:defRPr/>
            </a:pPr>
            <a:r>
              <a:rPr lang="en-US" sz="2000" b="1" dirty="0" smtClean="0">
                <a:solidFill>
                  <a:srgbClr val="008000"/>
                </a:solidFill>
              </a:rPr>
              <a:t>New mobile terrestrial </a:t>
            </a:r>
            <a:r>
              <a:rPr lang="en-US" sz="2000" b="1" dirty="0" err="1" smtClean="0">
                <a:solidFill>
                  <a:srgbClr val="008000"/>
                </a:solidFill>
              </a:rPr>
              <a:t>lidar</a:t>
            </a:r>
            <a:r>
              <a:rPr lang="en-US" sz="2000" b="1" dirty="0" smtClean="0">
                <a:solidFill>
                  <a:srgbClr val="008000"/>
                </a:solidFill>
              </a:rPr>
              <a:t> road survey for all NC coastal counties</a:t>
            </a:r>
          </a:p>
          <a:p>
            <a:pPr>
              <a:lnSpc>
                <a:spcPct val="100000"/>
              </a:lnSpc>
              <a:spcBef>
                <a:spcPts val="425"/>
              </a:spcBef>
              <a:buFont typeface="Arial"/>
              <a:buChar char="•"/>
              <a:defRPr/>
            </a:pPr>
            <a:r>
              <a:rPr lang="en-US" sz="2000" dirty="0" smtClean="0"/>
              <a:t>scan lines: 15-20cm</a:t>
            </a:r>
            <a:endParaRPr lang="en-US" sz="2000" dirty="0"/>
          </a:p>
          <a:p>
            <a:pPr>
              <a:lnSpc>
                <a:spcPct val="100000"/>
              </a:lnSpc>
              <a:spcBef>
                <a:spcPts val="425"/>
              </a:spcBef>
              <a:buFont typeface="Arial"/>
              <a:buChar char="•"/>
              <a:defRPr/>
            </a:pPr>
            <a:r>
              <a:rPr lang="en-US" sz="2000" dirty="0" smtClean="0"/>
              <a:t>masked 10cm resolution DEMs</a:t>
            </a:r>
          </a:p>
          <a:p>
            <a:pPr>
              <a:lnSpc>
                <a:spcPct val="100000"/>
              </a:lnSpc>
              <a:spcBef>
                <a:spcPts val="425"/>
              </a:spcBef>
              <a:buFont typeface="Arial"/>
              <a:buChar char="•"/>
              <a:defRPr/>
            </a:pPr>
            <a:r>
              <a:rPr lang="en-US" sz="2000" dirty="0" smtClean="0"/>
              <a:t>captures road profile</a:t>
            </a:r>
          </a:p>
          <a:p>
            <a:pPr>
              <a:defRPr/>
            </a:pPr>
            <a:endParaRPr lang="en-US" sz="2000" b="1" dirty="0"/>
          </a:p>
          <a:p>
            <a:pPr>
              <a:defRPr/>
            </a:pPr>
            <a:endParaRPr lang="en-US" sz="2000" b="1" dirty="0" smtClean="0"/>
          </a:p>
        </p:txBody>
      </p:sp>
      <p:sp>
        <p:nvSpPr>
          <p:cNvPr id="5" name="Rectangle 4"/>
          <p:cNvSpPr/>
          <p:nvPr/>
        </p:nvSpPr>
        <p:spPr bwMode="auto">
          <a:xfrm>
            <a:off x="304800" y="4419600"/>
            <a:ext cx="152400" cy="2286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7" descr="roads2012JRlid2001cut_03ft_3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800600"/>
            <a:ext cx="3663910" cy="11434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81600" y="5943600"/>
            <a:ext cx="3856920" cy="2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2001 </a:t>
            </a:r>
            <a:r>
              <a:rPr lang="en-US" sz="1400" b="1" dirty="0" smtClean="0">
                <a:solidFill>
                  <a:srgbClr val="000000"/>
                </a:solidFill>
                <a:latin typeface="+mn-lt"/>
              </a:rPr>
              <a:t>1m</a:t>
            </a:r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 res. DEM, 2012 </a:t>
            </a:r>
            <a:r>
              <a:rPr lang="en-US" sz="1400" b="1" dirty="0" smtClean="0">
                <a:solidFill>
                  <a:srgbClr val="000000"/>
                </a:solidFill>
                <a:latin typeface="+mn-lt"/>
              </a:rPr>
              <a:t>0.1m</a:t>
            </a:r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 res. road DEM</a:t>
            </a:r>
            <a:endParaRPr lang="en-US" sz="1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22" name="Picture 21" descr="barscale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791200"/>
            <a:ext cx="1172884" cy="228600"/>
          </a:xfrm>
          <a:prstGeom prst="rect">
            <a:avLst/>
          </a:prstGeom>
        </p:spPr>
      </p:pic>
      <p:pic>
        <p:nvPicPr>
          <p:cNvPr id="12" name="Picture 11" descr="roadJRingoogl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533400"/>
            <a:ext cx="3048000" cy="1774453"/>
          </a:xfrm>
          <a:prstGeom prst="rect">
            <a:avLst/>
          </a:prstGeom>
        </p:spPr>
      </p:pic>
      <p:pic>
        <p:nvPicPr>
          <p:cNvPr id="4" name="Picture 3" descr="points_air2008_road2012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74"/>
          <a:stretch/>
        </p:blipFill>
        <p:spPr>
          <a:xfrm>
            <a:off x="5257800" y="2687265"/>
            <a:ext cx="3505200" cy="18847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62600" y="2362200"/>
            <a:ext cx="3200400" cy="324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airborne   +  terrestrial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5410200" y="2514600"/>
            <a:ext cx="762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0" y="1219200"/>
            <a:ext cx="2438400" cy="324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I-158                 NC-12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96000" y="4724400"/>
            <a:ext cx="544002" cy="295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20m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391400" y="4876800"/>
            <a:ext cx="544002" cy="295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1</a:t>
            </a:r>
            <a:r>
              <a:rPr lang="en-US" sz="1400" b="1" dirty="0" smtClean="0">
                <a:solidFill>
                  <a:srgbClr val="000000"/>
                </a:solidFill>
              </a:rPr>
              <a:t>0m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0" y="6172200"/>
            <a:ext cx="4641415" cy="2662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Thanks to Doug Newcomb and Hope Morgan for sharing the data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18" name="Picture 17" descr="profile_rd2012_air200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276600"/>
            <a:ext cx="4114800" cy="2274493"/>
          </a:xfrm>
          <a:prstGeom prst="rect">
            <a:avLst/>
          </a:prstGeom>
        </p:spPr>
      </p:pic>
      <p:pic>
        <p:nvPicPr>
          <p:cNvPr id="16" name="Picture 15" descr="profile_rd2012_air2008-1999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17"/>
          <a:stretch/>
        </p:blipFill>
        <p:spPr>
          <a:xfrm>
            <a:off x="228600" y="3004931"/>
            <a:ext cx="4914477" cy="3091069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>
            <a:off x="2133600" y="4648200"/>
            <a:ext cx="762000" cy="68580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208423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4915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85750"/>
            <a:ext cx="7772400" cy="854075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err="1" smtClean="0"/>
              <a:t>Lidar</a:t>
            </a:r>
            <a:r>
              <a:rPr lang="en-US" dirty="0" smtClean="0"/>
              <a:t> data examples: JR binning</a:t>
            </a:r>
            <a:endParaRPr lang="en-US" dirty="0"/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31838" y="1279525"/>
            <a:ext cx="7772400" cy="1112838"/>
          </a:xfrm>
          <a:ln/>
        </p:spPr>
        <p:txBody>
          <a:bodyPr lIns="90000" tIns="46800" rIns="90000" bIns="46800"/>
          <a:lstStyle/>
          <a:p>
            <a:pPr>
              <a:spcBef>
                <a:spcPts val="500"/>
              </a:spcBef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GB" sz="2400" b="1"/>
              <a:t>Jockey's Ridge 1999, unfiltered single return lidar point cloud: 1m grid cell binning using maximum elevation</a:t>
            </a: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9" b="15105"/>
          <a:stretch>
            <a:fillRect/>
          </a:stretch>
        </p:blipFill>
        <p:spPr bwMode="auto">
          <a:xfrm>
            <a:off x="1828800" y="2825750"/>
            <a:ext cx="6729413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0069" b="1510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t="15105"/>
          <a:stretch>
            <a:fillRect/>
          </a:stretch>
        </p:blipFill>
        <p:spPr bwMode="auto">
          <a:xfrm>
            <a:off x="427038" y="2393950"/>
            <a:ext cx="1920875" cy="191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9906" t="1510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9157" name="AutoShape 5"/>
          <p:cNvSpPr>
            <a:spLocks noChangeArrowheads="1"/>
          </p:cNvSpPr>
          <p:nvPr/>
        </p:nvSpPr>
        <p:spPr bwMode="auto">
          <a:xfrm>
            <a:off x="4846638" y="3932238"/>
            <a:ext cx="639762" cy="549275"/>
          </a:xfrm>
          <a:prstGeom prst="roundRect">
            <a:avLst>
              <a:gd name="adj" fmla="val 287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2486025" y="2378075"/>
            <a:ext cx="5915025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/>
              <a:t>Result has many NULL cells – what to do?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- NCSU MEAS – Helena Mitasova</a:t>
            </a:r>
          </a:p>
        </p:txBody>
      </p:sp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29" b="10065"/>
          <a:stretch>
            <a:fillRect/>
          </a:stretch>
        </p:blipFill>
        <p:spPr bwMode="auto">
          <a:xfrm>
            <a:off x="228600" y="1731963"/>
            <a:ext cx="8534400" cy="430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0129" b="1006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01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85750"/>
            <a:ext cx="7772400" cy="854075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/>
              <a:t>JR 1999 </a:t>
            </a:r>
            <a:r>
              <a:rPr lang="en-US" dirty="0" err="1" smtClean="0"/>
              <a:t>lidar</a:t>
            </a:r>
            <a:r>
              <a:rPr lang="en-US" dirty="0" smtClean="0"/>
              <a:t>: binning</a:t>
            </a:r>
            <a:endParaRPr lang="en-US" dirty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31838" y="1279525"/>
            <a:ext cx="8183562" cy="1966913"/>
          </a:xfrm>
          <a:ln/>
        </p:spPr>
        <p:txBody>
          <a:bodyPr lIns="90000" tIns="46800" rIns="90000" bIns="46800"/>
          <a:lstStyle/>
          <a:p>
            <a:pPr>
              <a:spcBef>
                <a:spcPts val="500"/>
              </a:spcBef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400" b="1" dirty="0"/>
              <a:t>3m grid cell binning: </a:t>
            </a:r>
            <a:r>
              <a:rPr lang="en-US" sz="2400" b="1" dirty="0" smtClean="0"/>
              <a:t>points to grid with method mean</a:t>
            </a:r>
            <a:endParaRPr lang="en-US" sz="2400" b="1" dirty="0"/>
          </a:p>
          <a:p>
            <a:pPr>
              <a:spcBef>
                <a:spcPts val="500"/>
              </a:spcBef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US" sz="2400" b="1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92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11163"/>
            <a:ext cx="7772400" cy="604837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Bathymetry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297363" y="1355725"/>
            <a:ext cx="4237037" cy="433388"/>
          </a:xfrm>
          <a:ln/>
        </p:spPr>
        <p:txBody>
          <a:bodyPr lIns="90000" tIns="46800" rIns="90000" bIns="46800"/>
          <a:lstStyle/>
          <a:p>
            <a:pPr>
              <a:spcBef>
                <a:spcPts val="500"/>
              </a:spcBef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GB" sz="2400" b="1"/>
              <a:t>Nearshore bathymetry 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762000" y="1447800"/>
            <a:ext cx="281305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spcBef>
                <a:spcPts val="500"/>
              </a:spcBef>
            </a:pPr>
            <a:r>
              <a:rPr lang="en-US" b="1"/>
              <a:t>Bathymetry:</a:t>
            </a:r>
          </a:p>
          <a:p>
            <a:pPr eaLnBrk="1" hangingPunct="1">
              <a:spcBef>
                <a:spcPts val="500"/>
              </a:spcBef>
            </a:pPr>
            <a:r>
              <a:rPr lang="en-US" b="1"/>
              <a:t>sand disposal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1" b="7201"/>
          <a:stretch>
            <a:fillRect/>
          </a:stretch>
        </p:blipFill>
        <p:spPr bwMode="auto">
          <a:xfrm>
            <a:off x="436563" y="2819400"/>
            <a:ext cx="3754437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9601" b="720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7" b="3963"/>
          <a:stretch>
            <a:fillRect/>
          </a:stretch>
        </p:blipFill>
        <p:spPr bwMode="auto">
          <a:xfrm>
            <a:off x="4343400" y="2141538"/>
            <a:ext cx="4114800" cy="398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5857" b="396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- NCSU MEAS – Helena Mitasova</a:t>
            </a:r>
          </a:p>
        </p:txBody>
      </p:sp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8" b="4955"/>
          <a:stretch>
            <a:fillRect/>
          </a:stretch>
        </p:blipFill>
        <p:spPr bwMode="auto">
          <a:xfrm>
            <a:off x="381000" y="1770063"/>
            <a:ext cx="8229600" cy="440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4868" b="49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85750"/>
            <a:ext cx="7772400" cy="854075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/>
              <a:t>JR </a:t>
            </a:r>
            <a:r>
              <a:rPr lang="en-US" dirty="0" err="1" smtClean="0"/>
              <a:t>lidar</a:t>
            </a:r>
            <a:r>
              <a:rPr lang="en-US" dirty="0" smtClean="0"/>
              <a:t>: interpolated DSM</a:t>
            </a:r>
            <a:endParaRPr lang="en-US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31838" y="1219200"/>
            <a:ext cx="7772400" cy="433388"/>
          </a:xfrm>
          <a:ln/>
        </p:spPr>
        <p:txBody>
          <a:bodyPr lIns="90000" tIns="46800" rIns="90000" bIns="46800"/>
          <a:lstStyle/>
          <a:p>
            <a:pPr>
              <a:spcBef>
                <a:spcPts val="500"/>
              </a:spcBef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GB" sz="2400" b="1"/>
              <a:t>1m DEM interpolated by splines – see next lectures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7391400" y="3505200"/>
            <a:ext cx="685800" cy="1524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1" y="1524000"/>
            <a:ext cx="5334000" cy="3530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+mn-lt"/>
              </a:rPr>
              <a:t>Dr. Mike </a:t>
            </a:r>
            <a:r>
              <a:rPr lang="en-US" sz="2000" dirty="0" err="1" smtClean="0">
                <a:solidFill>
                  <a:schemeClr val="tx1"/>
                </a:solidFill>
                <a:latin typeface="+mn-lt"/>
              </a:rPr>
              <a:t>Starek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, Nathan Lyons, </a:t>
            </a:r>
            <a:r>
              <a:rPr lang="en-US" sz="2000" dirty="0" err="1" smtClean="0">
                <a:solidFill>
                  <a:schemeClr val="tx1"/>
                </a:solidFill>
                <a:latin typeface="+mn-lt"/>
              </a:rPr>
              <a:t>Keren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n-lt"/>
              </a:rPr>
              <a:t>Cepero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, Dr. </a:t>
            </a:r>
            <a:r>
              <a:rPr lang="en-US" sz="2000" dirty="0" err="1" smtClean="0">
                <a:solidFill>
                  <a:schemeClr val="tx1"/>
                </a:solidFill>
                <a:latin typeface="+mn-lt"/>
              </a:rPr>
              <a:t>Wegmann</a:t>
            </a:r>
            <a:endParaRPr lang="en-US" sz="2000" dirty="0" smtClean="0">
              <a:solidFill>
                <a:schemeClr val="tx1"/>
              </a:solidFill>
              <a:latin typeface="+mn-lt"/>
            </a:endParaRPr>
          </a:p>
          <a:p>
            <a:endParaRPr lang="en-US" sz="2000" dirty="0">
              <a:solidFill>
                <a:schemeClr val="tx1"/>
              </a:solidFill>
              <a:latin typeface="+mn-lt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+mn-lt"/>
              </a:rPr>
              <a:t>Talk </a:t>
            </a:r>
            <a:r>
              <a:rPr lang="en-US" sz="2000" dirty="0" smtClean="0">
                <a:solidFill>
                  <a:srgbClr val="000000"/>
                </a:solidFill>
              </a:rPr>
              <a:t>EP33D</a:t>
            </a:r>
            <a:r>
              <a:rPr lang="en-US" sz="2000" dirty="0">
                <a:solidFill>
                  <a:srgbClr val="000000"/>
                </a:solidFill>
              </a:rPr>
              <a:t>-</a:t>
            </a:r>
            <a:r>
              <a:rPr lang="en-US" sz="2000" dirty="0" smtClean="0">
                <a:solidFill>
                  <a:srgbClr val="000000"/>
                </a:solidFill>
              </a:rPr>
              <a:t>06: Wednesday</a:t>
            </a:r>
            <a:endParaRPr lang="en-US" sz="2000" dirty="0" smtClean="0">
              <a:solidFill>
                <a:srgbClr val="000000"/>
              </a:solidFill>
              <a:latin typeface="+mn-lt"/>
            </a:endParaRPr>
          </a:p>
          <a:p>
            <a:endParaRPr lang="en-US" sz="2000" dirty="0">
              <a:solidFill>
                <a:schemeClr val="tx1"/>
              </a:solidFill>
              <a:latin typeface="+mn-lt"/>
            </a:endParaRPr>
          </a:p>
          <a:p>
            <a:r>
              <a:rPr lang="en-US" sz="2000" dirty="0">
                <a:solidFill>
                  <a:schemeClr val="tx1"/>
                </a:solidFill>
                <a:latin typeface="+mn-lt"/>
              </a:rPr>
              <a:t>L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egacy sediment from old millpond</a:t>
            </a:r>
          </a:p>
          <a:p>
            <a:endParaRPr lang="en-US" sz="2000" dirty="0">
              <a:solidFill>
                <a:schemeClr val="tx1"/>
              </a:solidFill>
              <a:latin typeface="+mn-lt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+mn-lt"/>
              </a:rPr>
              <a:t>monitoring by Leica Scan TCL:</a:t>
            </a:r>
          </a:p>
          <a:p>
            <a:r>
              <a:rPr lang="en-US" sz="2000" dirty="0">
                <a:solidFill>
                  <a:schemeClr val="tx1"/>
                </a:solidFill>
                <a:latin typeface="+mn-lt"/>
              </a:rPr>
              <a:t>9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 epochs 2010 – 2012</a:t>
            </a:r>
          </a:p>
          <a:p>
            <a:endParaRPr lang="en-US" sz="2000" dirty="0" smtClean="0">
              <a:solidFill>
                <a:schemeClr val="tx1"/>
              </a:solidFill>
              <a:latin typeface="+mn-lt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+mn-lt"/>
              </a:rPr>
              <a:t>1cm resolution bank surface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+mn-lt"/>
              </a:rPr>
              <a:t>represented as tilted DEM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457199" y="228600"/>
            <a:ext cx="8004175" cy="82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algn="ctr" defTabSz="449263" rtl="0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l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smtClean="0">
                <a:solidFill>
                  <a:srgbClr val="663300"/>
                </a:solidFill>
              </a:rPr>
              <a:t>Monitoring eroding stream bank</a:t>
            </a:r>
            <a:endParaRPr lang="en-US" dirty="0">
              <a:solidFill>
                <a:srgbClr val="663300"/>
              </a:solidFill>
            </a:endParaRPr>
          </a:p>
        </p:txBody>
      </p:sp>
      <p:pic>
        <p:nvPicPr>
          <p:cNvPr id="5" name="Picture 4" descr="PC100733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028" r="-920" b="24301"/>
          <a:stretch/>
        </p:blipFill>
        <p:spPr>
          <a:xfrm>
            <a:off x="533399" y="5257800"/>
            <a:ext cx="3063611" cy="1219200"/>
          </a:xfrm>
          <a:prstGeom prst="rect">
            <a:avLst/>
          </a:prstGeom>
        </p:spPr>
      </p:pic>
      <p:pic>
        <p:nvPicPr>
          <p:cNvPr id="8" name="Picture 7" descr="abank1_12_10_10_DTF_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1" y="2133599"/>
            <a:ext cx="4038600" cy="2090384"/>
          </a:xfrm>
          <a:prstGeom prst="rect">
            <a:avLst/>
          </a:prstGeom>
        </p:spPr>
      </p:pic>
      <p:pic>
        <p:nvPicPr>
          <p:cNvPr id="9" name="Picture 8" descr="abank1_10_20_11_DTF_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4191000"/>
            <a:ext cx="3977314" cy="2286000"/>
          </a:xfrm>
          <a:prstGeom prst="rect">
            <a:avLst/>
          </a:prstGeom>
        </p:spPr>
      </p:pic>
      <p:pic>
        <p:nvPicPr>
          <p:cNvPr id="10" name="Picture 9" descr="elev_lg_horiz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2133599"/>
            <a:ext cx="1828800" cy="257387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 bwMode="auto">
          <a:xfrm>
            <a:off x="5943600" y="3200399"/>
            <a:ext cx="990600" cy="5334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5867400" y="5562599"/>
            <a:ext cx="1143000" cy="5334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" name="Picture 12" descr="barscale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000">
            <a:off x="5105400" y="4595316"/>
            <a:ext cx="2345767" cy="152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76800" y="1828800"/>
            <a:ext cx="3733800" cy="324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distance to base plane [m]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pic>
        <p:nvPicPr>
          <p:cNvPr id="15" name="Picture 14" descr="bank1_crossec_1stLast_hxneg4_n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737"/>
          <a:stretch/>
        </p:blipFill>
        <p:spPr>
          <a:xfrm>
            <a:off x="3733800" y="5181600"/>
            <a:ext cx="990600" cy="13309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15000" y="1143000"/>
            <a:ext cx="2536572" cy="382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 first and last survey 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85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522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685800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/>
              <a:t>Summary and references</a:t>
            </a:r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362200"/>
            <a:ext cx="7772400" cy="3124200"/>
          </a:xfrm>
          <a:ln/>
        </p:spPr>
        <p:txBody>
          <a:bodyPr lIns="90000" tIns="46800" rIns="90000" bIns="46800"/>
          <a:lstStyle/>
          <a:p>
            <a:pPr marL="334963" indent="-334963">
              <a:spcBef>
                <a:spcPts val="600"/>
              </a:spcBef>
              <a:buFont typeface="Arial" charset="0"/>
              <a:buChar char="•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400" dirty="0"/>
              <a:t>Mathematical and digital terrain representation</a:t>
            </a:r>
          </a:p>
          <a:p>
            <a:pPr marL="735013" lvl="1" indent="-277813">
              <a:spcBef>
                <a:spcPts val="500"/>
              </a:spcBef>
              <a:buFont typeface="Arial" charset="0"/>
              <a:buChar char="–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000" dirty="0" err="1" smtClean="0"/>
              <a:t>Neteler</a:t>
            </a:r>
            <a:r>
              <a:rPr lang="en-GB" sz="2000" dirty="0" smtClean="0"/>
              <a:t> </a:t>
            </a:r>
            <a:r>
              <a:rPr lang="en-GB" sz="2000" dirty="0"/>
              <a:t>Ch. </a:t>
            </a:r>
            <a:r>
              <a:rPr lang="en-GB" sz="2000" dirty="0" smtClean="0"/>
              <a:t>5,6; </a:t>
            </a:r>
            <a:r>
              <a:rPr lang="en-GB" sz="2000" dirty="0" err="1" smtClean="0"/>
              <a:t>Hengl</a:t>
            </a:r>
            <a:r>
              <a:rPr lang="en-GB" sz="2000" dirty="0" smtClean="0"/>
              <a:t> </a:t>
            </a:r>
            <a:r>
              <a:rPr lang="en-GB" sz="2000" dirty="0"/>
              <a:t>Ch. 2, </a:t>
            </a:r>
          </a:p>
          <a:p>
            <a:pPr marL="334963" indent="-334963">
              <a:spcBef>
                <a:spcPts val="600"/>
              </a:spcBef>
              <a:buFont typeface="Arial" charset="0"/>
              <a:buChar char="•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400" dirty="0"/>
              <a:t>Point clouds and TIN</a:t>
            </a:r>
          </a:p>
          <a:p>
            <a:pPr marL="735013" lvl="1" indent="-277813">
              <a:spcBef>
                <a:spcPts val="500"/>
              </a:spcBef>
              <a:buFont typeface="Arial" charset="0"/>
              <a:buChar char="–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000" dirty="0" err="1" smtClean="0"/>
              <a:t>Neteler</a:t>
            </a:r>
            <a:r>
              <a:rPr lang="en-GB" sz="2000" dirty="0" smtClean="0"/>
              <a:t> </a:t>
            </a:r>
            <a:r>
              <a:rPr lang="en-GB" sz="2000" dirty="0"/>
              <a:t>Ch.6</a:t>
            </a:r>
            <a:r>
              <a:rPr lang="en-GB" sz="2000" dirty="0" smtClean="0"/>
              <a:t>.; </a:t>
            </a:r>
            <a:r>
              <a:rPr lang="en-GB" sz="2000" dirty="0" err="1" smtClean="0"/>
              <a:t>Hengl</a:t>
            </a:r>
            <a:r>
              <a:rPr lang="en-GB" sz="2000" dirty="0"/>
              <a:t> </a:t>
            </a:r>
            <a:r>
              <a:rPr lang="en-GB" sz="2000" dirty="0" smtClean="0"/>
              <a:t>et al. </a:t>
            </a:r>
            <a:r>
              <a:rPr lang="en-GB" sz="2000" dirty="0" err="1" smtClean="0"/>
              <a:t>Geomorphometry</a:t>
            </a:r>
            <a:r>
              <a:rPr lang="en-GB" sz="2000" dirty="0" smtClean="0"/>
              <a:t> </a:t>
            </a:r>
            <a:endParaRPr lang="en-GB" sz="2000" dirty="0"/>
          </a:p>
          <a:p>
            <a:pPr marL="334963" indent="-334963">
              <a:spcBef>
                <a:spcPts val="600"/>
              </a:spcBef>
              <a:buFont typeface="Arial" charset="0"/>
              <a:buChar char="•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400" dirty="0"/>
              <a:t>Regular grids</a:t>
            </a:r>
          </a:p>
          <a:p>
            <a:pPr marL="735013" lvl="1" indent="-277813">
              <a:spcBef>
                <a:spcPts val="500"/>
              </a:spcBef>
              <a:buFont typeface="Arial" charset="0"/>
              <a:buChar char="–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000" dirty="0" err="1" smtClean="0"/>
              <a:t>Neteler</a:t>
            </a:r>
            <a:r>
              <a:rPr lang="en-GB" sz="2000" dirty="0" smtClean="0"/>
              <a:t> </a:t>
            </a:r>
            <a:r>
              <a:rPr lang="en-GB" sz="2000" dirty="0"/>
              <a:t>Ch. 7, </a:t>
            </a:r>
            <a:r>
              <a:rPr lang="en-GB" sz="2000" dirty="0" err="1" smtClean="0"/>
              <a:t>Hengl</a:t>
            </a:r>
            <a:endParaRPr lang="en-GB" sz="2000" dirty="0" smtClean="0"/>
          </a:p>
          <a:p>
            <a:pPr marL="334963" indent="-334963">
              <a:spcBef>
                <a:spcPts val="600"/>
              </a:spcBef>
              <a:buFont typeface="Arial" charset="0"/>
              <a:buChar char="•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400" dirty="0" err="1" smtClean="0"/>
              <a:t>Isolines</a:t>
            </a:r>
            <a:r>
              <a:rPr lang="en-GB" sz="2400" dirty="0" smtClean="0"/>
              <a:t> and meshes</a:t>
            </a:r>
          </a:p>
          <a:p>
            <a:pPr marL="735013" lvl="1" indent="-277813">
              <a:spcBef>
                <a:spcPts val="500"/>
              </a:spcBef>
              <a:buFont typeface="Arial" charset="0"/>
              <a:buChar char="–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000" dirty="0" err="1" smtClean="0"/>
              <a:t>Neteler</a:t>
            </a:r>
            <a:r>
              <a:rPr lang="en-GB" sz="2000" dirty="0" smtClean="0"/>
              <a:t> Ch. 5, </a:t>
            </a:r>
            <a:r>
              <a:rPr lang="en-GB" sz="2000" dirty="0" err="1" smtClean="0"/>
              <a:t>Hengl</a:t>
            </a:r>
            <a:endParaRPr lang="en-GB" sz="2000" dirty="0"/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457200" y="5486400"/>
            <a:ext cx="8275637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sz="2000" dirty="0"/>
              <a:t>LIDAR: http://</a:t>
            </a:r>
            <a:r>
              <a:rPr lang="en-GB" sz="2000" dirty="0" err="1"/>
              <a:t>www.forestry.gov.uk</a:t>
            </a:r>
            <a:r>
              <a:rPr lang="en-GB" sz="2000" dirty="0"/>
              <a:t>/forestry/INFD-6RVC9J</a:t>
            </a:r>
          </a:p>
          <a:p>
            <a:r>
              <a:rPr lang="en-GB" sz="1600" dirty="0"/>
              <a:t>http://</a:t>
            </a:r>
            <a:r>
              <a:rPr lang="en-GB" sz="1600" dirty="0" err="1"/>
              <a:t>www.geospatial-solutions.com</a:t>
            </a:r>
            <a:r>
              <a:rPr lang="en-GB" sz="1600" dirty="0"/>
              <a:t>/</a:t>
            </a:r>
            <a:r>
              <a:rPr lang="en-GB" sz="1600" dirty="0" err="1"/>
              <a:t>geospatialsolutions</a:t>
            </a:r>
            <a:r>
              <a:rPr lang="en-GB" sz="1600" dirty="0"/>
              <a:t>/article/</a:t>
            </a:r>
            <a:r>
              <a:rPr lang="en-GB" sz="1600" dirty="0" err="1"/>
              <a:t>articleDetail.jsp?id</a:t>
            </a:r>
            <a:r>
              <a:rPr lang="en-GB" sz="1600" dirty="0"/>
              <a:t>=10275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1524000"/>
            <a:ext cx="7467600" cy="668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Learn more about </a:t>
            </a:r>
            <a:r>
              <a:rPr lang="en-US" sz="2000" b="1" dirty="0" err="1" smtClean="0">
                <a:solidFill>
                  <a:srgbClr val="008000"/>
                </a:solidFill>
              </a:rPr>
              <a:t>Lidar</a:t>
            </a:r>
            <a:r>
              <a:rPr lang="en-US" sz="2000" b="1" dirty="0" smtClean="0">
                <a:solidFill>
                  <a:srgbClr val="008000"/>
                </a:solidFill>
              </a:rPr>
              <a:t> in MEA592-004/GIS595-002:</a:t>
            </a:r>
          </a:p>
          <a:p>
            <a:r>
              <a:rPr lang="en-US" sz="2000" b="1" dirty="0" smtClean="0">
                <a:solidFill>
                  <a:srgbClr val="008000"/>
                </a:solidFill>
              </a:rPr>
              <a:t>Multidimensional Geospatial Modeling </a:t>
            </a:r>
            <a:endParaRPr lang="en-US" sz="20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102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11163"/>
            <a:ext cx="7772400" cy="604837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/>
              <a:t>Seamless topobathy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52"/>
          <a:stretch>
            <a:fillRect/>
          </a:stretch>
        </p:blipFill>
        <p:spPr bwMode="auto">
          <a:xfrm>
            <a:off x="4038600" y="2286000"/>
            <a:ext cx="4572000" cy="39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1995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3657600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" t="5515" r="24069" b="5515"/>
          <a:stretch>
            <a:fillRect/>
          </a:stretch>
        </p:blipFill>
        <p:spPr bwMode="auto">
          <a:xfrm>
            <a:off x="4191000" y="1371600"/>
            <a:ext cx="2157413" cy="193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008" t="5515" r="24069" b="551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648200"/>
            <a:ext cx="2057400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1126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57188"/>
            <a:ext cx="7772400" cy="854075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Mathematical terrain models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17638"/>
            <a:ext cx="8321675" cy="1239837"/>
          </a:xfrm>
          <a:ln/>
        </p:spPr>
        <p:txBody>
          <a:bodyPr lIns="90000" tIns="46800" rIns="90000" bIns="46800"/>
          <a:lstStyle/>
          <a:p>
            <a:pPr marL="334963" indent="-334963">
              <a:spcBef>
                <a:spcPts val="500"/>
              </a:spcBef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GB" sz="2400" b="1"/>
              <a:t>Mathematical representations of bare Earth surface: </a:t>
            </a:r>
          </a:p>
          <a:p>
            <a:pPr marL="334963" indent="-334963">
              <a:spcBef>
                <a:spcPts val="500"/>
              </a:spcBef>
              <a:buFont typeface="Arial" charset="0"/>
              <a:buChar char="•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GB" sz="2400" b="1">
                <a:solidFill>
                  <a:srgbClr val="000080"/>
                </a:solidFill>
              </a:rPr>
              <a:t>bivariate function </a:t>
            </a:r>
            <a:r>
              <a:rPr lang="en-GB" sz="2000" b="1">
                <a:solidFill>
                  <a:srgbClr val="000080"/>
                </a:solidFill>
              </a:rPr>
              <a:t>(for each x,y there is only one value of z)</a:t>
            </a:r>
            <a:r>
              <a:rPr lang="en-GB" sz="2400" b="1">
                <a:solidFill>
                  <a:srgbClr val="000080"/>
                </a:solidFill>
              </a:rPr>
              <a:t>:</a:t>
            </a:r>
            <a:r>
              <a:rPr lang="en-GB" sz="2400" b="1"/>
              <a:t> </a:t>
            </a:r>
          </a:p>
          <a:p>
            <a:pPr marL="334963" indent="-334963" algn="ctr">
              <a:spcBef>
                <a:spcPts val="500"/>
              </a:spcBef>
              <a:buClrTx/>
              <a:buSzTx/>
              <a:buFontTx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GB" sz="2400" b="1" i="1"/>
              <a:t>z = f(x,y)</a:t>
            </a:r>
            <a:r>
              <a:rPr lang="en-GB" sz="2400" b="1"/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122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57188"/>
            <a:ext cx="7772400" cy="854075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Mathematical terrain models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31838" y="1417638"/>
            <a:ext cx="7772400" cy="4552950"/>
          </a:xfrm>
          <a:ln/>
        </p:spPr>
        <p:txBody>
          <a:bodyPr lIns="90000" tIns="46800" rIns="90000" bIns="46800"/>
          <a:lstStyle/>
          <a:p>
            <a:pPr marL="334963" indent="-334963">
              <a:spcBef>
                <a:spcPts val="500"/>
              </a:spcBef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GB" sz="2400" b="1"/>
              <a:t>Mathematical representations of bare surface: </a:t>
            </a:r>
          </a:p>
          <a:p>
            <a:pPr marL="334963" indent="-334963">
              <a:spcBef>
                <a:spcPts val="500"/>
              </a:spcBef>
              <a:buFont typeface="Arial" charset="0"/>
              <a:buChar char="•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GB" sz="2400" b="1">
                <a:solidFill>
                  <a:srgbClr val="000080"/>
                </a:solidFill>
              </a:rPr>
              <a:t>bivariate function:</a:t>
            </a:r>
            <a:r>
              <a:rPr lang="en-GB" sz="2400" b="1"/>
              <a:t> </a:t>
            </a:r>
          </a:p>
          <a:p>
            <a:pPr marL="334963" indent="-334963" algn="ctr">
              <a:spcBef>
                <a:spcPts val="500"/>
              </a:spcBef>
              <a:buClrTx/>
              <a:buSzTx/>
              <a:buFontTx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GB" sz="2400" b="1" i="1"/>
              <a:t>z=f(x,y)</a:t>
            </a:r>
          </a:p>
          <a:p>
            <a:pPr marL="334963" indent="-334963" algn="ctr">
              <a:spcBef>
                <a:spcPts val="500"/>
              </a:spcBef>
              <a:buClrTx/>
              <a:buSzTx/>
              <a:buFontTx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GB" sz="2400" b="1"/>
              <a:t> </a:t>
            </a:r>
          </a:p>
          <a:p>
            <a:pPr marL="334963" indent="-334963">
              <a:spcBef>
                <a:spcPts val="500"/>
              </a:spcBef>
              <a:buFont typeface="Arial" charset="0"/>
              <a:buChar char="•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GB" sz="2200" b="1">
                <a:solidFill>
                  <a:srgbClr val="000080"/>
                </a:solidFill>
              </a:rPr>
              <a:t>non-stationary signal</a:t>
            </a:r>
            <a:r>
              <a:rPr lang="en-GB" sz="2200" b="1"/>
              <a:t> consisting of multiscale components </a:t>
            </a:r>
          </a:p>
          <a:p>
            <a:pPr marL="334963" indent="-334963" algn="ctr">
              <a:spcBef>
                <a:spcPts val="500"/>
              </a:spcBef>
              <a:buClrTx/>
              <a:buSzTx/>
              <a:buFontTx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GB" sz="2200" b="1" i="1"/>
              <a:t>z(x,y)=S(x,y)+D</a:t>
            </a:r>
            <a:r>
              <a:rPr lang="en-GB" sz="2200" b="1" i="1" baseline="-20000"/>
              <a:t>j</a:t>
            </a:r>
            <a:r>
              <a:rPr lang="en-GB" sz="2200" b="1" i="1"/>
              <a:t>(x,y)+D</a:t>
            </a:r>
            <a:r>
              <a:rPr lang="en-GB" sz="2200" b="1" i="1" baseline="-20000"/>
              <a:t>j-1</a:t>
            </a:r>
            <a:r>
              <a:rPr lang="en-GB" sz="2200" b="1" i="1"/>
              <a:t>(x,y).....D</a:t>
            </a:r>
            <a:r>
              <a:rPr lang="en-GB" sz="2200" b="1" i="1" baseline="-20000"/>
              <a:t>1</a:t>
            </a:r>
            <a:r>
              <a:rPr lang="en-GB" sz="2200" b="1" i="1"/>
              <a:t>(x,y) </a:t>
            </a:r>
          </a:p>
          <a:p>
            <a:pPr marL="334963" indent="-334963">
              <a:spcBef>
                <a:spcPts val="700"/>
              </a:spcBef>
              <a:buClrTx/>
              <a:buSzTx/>
              <a:buFontTx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GB" sz="2000" b="1"/>
              <a:t>where </a:t>
            </a:r>
            <a:r>
              <a:rPr lang="en-GB" sz="2000" b="1" i="1"/>
              <a:t>S(x,y)</a:t>
            </a:r>
            <a:r>
              <a:rPr lang="en-GB" sz="2000" b="1"/>
              <a:t> is the smoothest component, </a:t>
            </a:r>
            <a:r>
              <a:rPr lang="en-GB" sz="2000" b="1" i="1"/>
              <a:t>D</a:t>
            </a:r>
            <a:r>
              <a:rPr lang="en-GB" sz="2000" b="1" i="1" baseline="-20000"/>
              <a:t>i</a:t>
            </a:r>
            <a:r>
              <a:rPr lang="en-GB" sz="2000" b="1"/>
              <a:t> (x,y) are progressively more detailed components</a:t>
            </a:r>
          </a:p>
          <a:p>
            <a:pPr marL="334963" indent="-334963">
              <a:spcBef>
                <a:spcPts val="500"/>
              </a:spcBef>
              <a:buFont typeface="Arial" charset="0"/>
              <a:buChar char="•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GB" sz="2200" b="1">
                <a:solidFill>
                  <a:srgbClr val="000080"/>
                </a:solidFill>
              </a:rPr>
              <a:t>deterministic component </a:t>
            </a:r>
            <a:r>
              <a:rPr lang="en-GB" sz="2200" b="1" i="1">
                <a:solidFill>
                  <a:srgbClr val="000080"/>
                </a:solidFill>
              </a:rPr>
              <a:t>z</a:t>
            </a:r>
            <a:r>
              <a:rPr lang="en-GB" sz="2200" b="1" i="1" baseline="-20000">
                <a:solidFill>
                  <a:srgbClr val="000080"/>
                </a:solidFill>
              </a:rPr>
              <a:t>d</a:t>
            </a:r>
            <a:r>
              <a:rPr lang="en-GB" sz="2200" b="1">
                <a:solidFill>
                  <a:srgbClr val="000080"/>
                </a:solidFill>
              </a:rPr>
              <a:t> +random spatially correlated error + noise</a:t>
            </a:r>
          </a:p>
          <a:p>
            <a:pPr marL="334963" indent="-334963" algn="ctr">
              <a:spcBef>
                <a:spcPts val="500"/>
              </a:spcBef>
              <a:buClrTx/>
              <a:buSzTx/>
              <a:buFontTx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GB" sz="2200" b="1" i="1"/>
              <a:t>z(x,y)=z</a:t>
            </a:r>
            <a:r>
              <a:rPr lang="en-GB" sz="2200" b="1" i="1" baseline="-20000"/>
              <a:t>d</a:t>
            </a:r>
            <a:r>
              <a:rPr lang="en-GB" sz="2200" b="1" i="1"/>
              <a:t>(x,y)+e'(x,y)+e”(x,y)</a:t>
            </a:r>
            <a:r>
              <a:rPr lang="en-GB" sz="2200" b="1"/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Geospatial Analysis and Modeling - NCSU MEAS – Helena Mitasova</a:t>
            </a:r>
          </a:p>
        </p:txBody>
      </p:sp>
      <p:sp>
        <p:nvSpPr>
          <p:cNvPr id="133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11163"/>
            <a:ext cx="7772400" cy="604837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Multiscale terrain components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1066800"/>
            <a:ext cx="6508750" cy="836613"/>
          </a:xfrm>
          <a:ln/>
        </p:spPr>
        <p:txBody>
          <a:bodyPr lIns="90000" tIns="46800" rIns="90000" bIns="46800"/>
          <a:lstStyle/>
          <a:p>
            <a:pPr>
              <a:spcBef>
                <a:spcPts val="500"/>
              </a:spcBef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400" b="1"/>
              <a:t>Terrain profiles at different level of detail</a:t>
            </a:r>
          </a:p>
          <a:p>
            <a:pPr>
              <a:spcBef>
                <a:spcPts val="500"/>
              </a:spcBef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400" b="1"/>
              <a:t>Sand dune                    vegetated area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5"/>
          <a:stretch>
            <a:fillRect/>
          </a:stretch>
        </p:blipFill>
        <p:spPr bwMode="auto">
          <a:xfrm>
            <a:off x="228600" y="2209800"/>
            <a:ext cx="6046788" cy="150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551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2"/>
          <a:stretch>
            <a:fillRect/>
          </a:stretch>
        </p:blipFill>
        <p:spPr bwMode="auto">
          <a:xfrm>
            <a:off x="0" y="4191000"/>
            <a:ext cx="6192838" cy="180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448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2133600" y="2286000"/>
            <a:ext cx="2925763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spcBef>
                <a:spcPts val="500"/>
              </a:spcBef>
            </a:pPr>
            <a:r>
              <a:rPr lang="en-US" sz="2200" b="1" i="1"/>
              <a:t>z(x,y)=S(x,y)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1295400" y="4108450"/>
            <a:ext cx="4064000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spcBef>
                <a:spcPts val="500"/>
              </a:spcBef>
            </a:pPr>
            <a:r>
              <a:rPr lang="en-GB" sz="2200" b="1" i="1"/>
              <a:t>z(x,y)=S(x,y)+D</a:t>
            </a:r>
            <a:r>
              <a:rPr lang="en-GB" sz="2200" b="1" i="1" baseline="-20000"/>
              <a:t>j</a:t>
            </a:r>
            <a:r>
              <a:rPr lang="en-GB" sz="2200" b="1" i="1"/>
              <a:t>(x,y) </a:t>
            </a:r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8" t="66672" r="37198"/>
          <a:stretch>
            <a:fillRect/>
          </a:stretch>
        </p:blipFill>
        <p:spPr bwMode="auto">
          <a:xfrm>
            <a:off x="6324600" y="2439988"/>
            <a:ext cx="2514600" cy="243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7198" t="66672" r="3719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7848600" y="3733800"/>
            <a:ext cx="685800" cy="762000"/>
          </a:xfrm>
          <a:prstGeom prst="line">
            <a:avLst/>
          </a:prstGeom>
          <a:noFill/>
          <a:ln w="31680">
            <a:solidFill>
              <a:srgbClr val="D71B1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ＭＳ Ｐゴシック"/>
        <a:cs typeface="msmincho"/>
      </a:majorFont>
      <a:minorFont>
        <a:latin typeface="Times New Roman"/>
        <a:ea typeface="ＭＳ Ｐゴシック"/>
        <a:cs typeface="msmincho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ＭＳ Ｐゴシック"/>
        <a:cs typeface="msmincho"/>
      </a:majorFont>
      <a:minorFont>
        <a:latin typeface="Times New Roman"/>
        <a:ea typeface="ＭＳ Ｐゴシック"/>
        <a:cs typeface="msmincho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9670</TotalTime>
  <Words>2760</Words>
  <Application>Microsoft Macintosh PowerPoint</Application>
  <PresentationFormat>On-screen Show (4:3)</PresentationFormat>
  <Paragraphs>445</Paragraphs>
  <Slides>52</Slides>
  <Notes>50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52</vt:i4>
      </vt:variant>
    </vt:vector>
  </HeadingPairs>
  <TitlesOfParts>
    <vt:vector size="55" baseType="lpstr">
      <vt:lpstr>Office Theme</vt:lpstr>
      <vt:lpstr>Office Theme</vt:lpstr>
      <vt:lpstr>Office Theme</vt:lpstr>
      <vt:lpstr>Geomorphometry I:  Terrain modeling</vt:lpstr>
      <vt:lpstr>Outline</vt:lpstr>
      <vt:lpstr>Definitions </vt:lpstr>
      <vt:lpstr>Bare Earth and Terrain surface</vt:lpstr>
      <vt:lpstr>Bathymetry</vt:lpstr>
      <vt:lpstr>Seamless topobathy</vt:lpstr>
      <vt:lpstr>Mathematical terrain models</vt:lpstr>
      <vt:lpstr>Mathematical terrain models</vt:lpstr>
      <vt:lpstr>Multiscale terrain components</vt:lpstr>
      <vt:lpstr>Mathematical terrain models</vt:lpstr>
      <vt:lpstr>Terrain mapping technologies</vt:lpstr>
      <vt:lpstr>Mapping Technology: land</vt:lpstr>
      <vt:lpstr>Mapping technology: bathymetry</vt:lpstr>
      <vt:lpstr>PowerPoint Presentation</vt:lpstr>
      <vt:lpstr>Elevation data: accuracy</vt:lpstr>
      <vt:lpstr>PowerPoint Presentation</vt:lpstr>
      <vt:lpstr>Coastal airborne lidar: 1996 - 2011</vt:lpstr>
      <vt:lpstr>Ground based laser scanner data</vt:lpstr>
      <vt:lpstr>PowerPoint Presentation</vt:lpstr>
      <vt:lpstr>PowerPoint Presentation</vt:lpstr>
      <vt:lpstr>Digital terrain representations</vt:lpstr>
      <vt:lpstr>Point clouds</vt:lpstr>
      <vt:lpstr>Point clouds</vt:lpstr>
      <vt:lpstr>Point clouds</vt:lpstr>
      <vt:lpstr>TIN</vt:lpstr>
      <vt:lpstr>TIN</vt:lpstr>
      <vt:lpstr>TIN</vt:lpstr>
      <vt:lpstr>TIN properties</vt:lpstr>
      <vt:lpstr>TIN issues</vt:lpstr>
      <vt:lpstr>Regular grid - raster</vt:lpstr>
      <vt:lpstr>Regular grid - raster</vt:lpstr>
      <vt:lpstr>Regular grid: properties</vt:lpstr>
      <vt:lpstr>Regular grid -public data</vt:lpstr>
      <vt:lpstr>Isolines, contours</vt:lpstr>
      <vt:lpstr>Isolines, contours</vt:lpstr>
      <vt:lpstr>Point cloud analysis: binning</vt:lpstr>
      <vt:lpstr>Point cloud analysis: input </vt:lpstr>
      <vt:lpstr>Point cloud analysis: input </vt:lpstr>
      <vt:lpstr>Point density</vt:lpstr>
      <vt:lpstr>Points per-cell elevation range</vt:lpstr>
      <vt:lpstr>Points to grid: per-cell mean</vt:lpstr>
      <vt:lpstr>Lidar data examples: 2013 Raleigh</vt:lpstr>
      <vt:lpstr>Lidar data examples: 2013 Raleigh</vt:lpstr>
      <vt:lpstr>Lidar data examples: 2013 Raleigh</vt:lpstr>
      <vt:lpstr>Lidar data example: coastal</vt:lpstr>
      <vt:lpstr>Points per-cell elevation range</vt:lpstr>
      <vt:lpstr>Road lidar data: 2012 </vt:lpstr>
      <vt:lpstr>Lidar data examples: JR binning</vt:lpstr>
      <vt:lpstr>JR 1999 lidar: binning</vt:lpstr>
      <vt:lpstr>JR lidar: interpolated DSM</vt:lpstr>
      <vt:lpstr>PowerPoint Presentation</vt:lpstr>
      <vt:lpstr>Summary and 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Geomorphometry I:  Terrain modeling</dc:title>
  <cp:lastModifiedBy>Helena Mitasova User</cp:lastModifiedBy>
  <cp:revision>25</cp:revision>
  <cp:lastPrinted>1601-01-01T00:00:00Z</cp:lastPrinted>
  <dcterms:created xsi:type="dcterms:W3CDTF">1601-01-01T00:00:00Z</dcterms:created>
  <dcterms:modified xsi:type="dcterms:W3CDTF">2014-02-19T02:28:59Z</dcterms:modified>
</cp:coreProperties>
</file>