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3" r:id="rId31"/>
    <p:sldId id="29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-808" y="-104"/>
      </p:cViewPr>
      <p:guideLst>
        <p:guide orient="horz" pos="2160"/>
        <p:guide pos="283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565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0BEFA73-C94E-1C41-8DF2-B079F32EE4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3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082F8-D0A7-084C-B06D-10068B31BB03}" type="slidenum">
              <a:rPr lang="en-GB"/>
              <a:pPr/>
              <a:t>1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A2DE11-78A1-1B44-8E16-1A578F3AD4EA}" type="slidenum">
              <a:rPr lang="en-GB"/>
              <a:pPr/>
              <a:t>10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90DE6-EDE2-ED44-8E01-94D220473A81}" type="slidenum">
              <a:rPr lang="en-GB"/>
              <a:pPr/>
              <a:t>11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57301B-8EAB-8B49-8A82-C9E1526A275F}" type="slidenum">
              <a:rPr lang="en-GB"/>
              <a:pPr/>
              <a:t>12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53211C-0D0A-994E-995D-8E9AA273B900}" type="slidenum">
              <a:rPr lang="en-GB"/>
              <a:pPr/>
              <a:t>13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5C2132-6202-1544-BE2A-F5C719046067}" type="slidenum">
              <a:rPr lang="en-GB"/>
              <a:pPr/>
              <a:t>14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64ED23-CB8D-EC4D-BCA5-FFEC5A993ACD}" type="slidenum">
              <a:rPr lang="en-GB"/>
              <a:pPr/>
              <a:t>15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C7958E-DF2E-9C46-818D-9A338D8D0E1A}" type="slidenum">
              <a:rPr lang="en-GB"/>
              <a:pPr/>
              <a:t>16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051A0-2DE6-B94F-B2FC-B2668D520FE3}" type="slidenum">
              <a:rPr lang="en-GB"/>
              <a:pPr/>
              <a:t>17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390CF-2504-5A48-9838-27507BD774BC}" type="slidenum">
              <a:rPr lang="en-GB"/>
              <a:pPr/>
              <a:t>18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6A5EE-3CDC-6C4B-8C85-84C9AA1C9245}" type="slidenum">
              <a:rPr lang="en-GB"/>
              <a:pPr/>
              <a:t>19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68D32-D812-C04F-ABFD-FE3CA9B3D4E7}" type="slidenum">
              <a:rPr lang="en-GB"/>
              <a:pPr/>
              <a:t>2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D2B527-EBA6-AC4D-A63B-F2606A45CCE2}" type="slidenum">
              <a:rPr lang="en-GB"/>
              <a:pPr/>
              <a:t>20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4CD3C7-1B69-F44C-B2D7-A0BFE6ACE87B}" type="slidenum">
              <a:rPr lang="en-GB"/>
              <a:pPr/>
              <a:t>21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2E3C5-19B1-7749-AD64-EDD58030FC7D}" type="slidenum">
              <a:rPr lang="en-GB"/>
              <a:pPr/>
              <a:t>22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124EDA-E49C-6648-BAB6-120FCCE15470}" type="slidenum">
              <a:rPr lang="en-GB"/>
              <a:pPr/>
              <a:t>23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349BB4-0D4E-3446-A85F-2D7113C1277C}" type="slidenum">
              <a:rPr lang="en-GB"/>
              <a:pPr/>
              <a:t>24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80BBAF-69F6-CF4E-894F-99FEAC2E6673}" type="slidenum">
              <a:rPr lang="en-GB"/>
              <a:pPr/>
              <a:t>25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0D0447-6C72-CE46-B0F3-E0FD9952D2E0}" type="slidenum">
              <a:rPr lang="en-GB"/>
              <a:pPr/>
              <a:t>26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C173E-3A9F-3749-96C8-87FF746915E7}" type="slidenum">
              <a:rPr lang="en-GB"/>
              <a:pPr/>
              <a:t>27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2BD09-9420-9E40-B6B7-8F129143F2F3}" type="slidenum">
              <a:rPr lang="en-GB"/>
              <a:pPr/>
              <a:t>28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A1C64B-F89D-1E4B-8C03-545931084D76}" type="slidenum">
              <a:rPr lang="en-GB"/>
              <a:pPr/>
              <a:t>29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91C84C-3C7D-2446-B493-F8631272EBAC}" type="slidenum">
              <a:rPr lang="en-GB"/>
              <a:pPr/>
              <a:t>3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A1C64B-F89D-1E4B-8C03-545931084D76}" type="slidenum">
              <a:rPr lang="en-GB"/>
              <a:pPr/>
              <a:t>30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A1C64B-F89D-1E4B-8C03-545931084D76}" type="slidenum">
              <a:rPr lang="en-GB"/>
              <a:pPr/>
              <a:t>31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F869CA-68D7-494F-ACF2-CBDA6230F4FF}" type="slidenum">
              <a:rPr lang="en-GB"/>
              <a:pPr/>
              <a:t>32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GB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444DD-9299-8441-9640-995092D12D07}" type="slidenum">
              <a:rPr lang="en-GB"/>
              <a:pPr/>
              <a:t>33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B02875-4B59-B149-8563-15891AAFEE60}" type="slidenum">
              <a:rPr lang="en-GB"/>
              <a:pPr/>
              <a:t>34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0E7AD-30DD-EE44-B060-FAD380BDD568}" type="slidenum">
              <a:rPr lang="en-GB"/>
              <a:pPr/>
              <a:t>35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ABA31E-BD40-3C43-A0FA-85EAC16D4D89}" type="slidenum">
              <a:rPr lang="en-GB"/>
              <a:pPr/>
              <a:t>36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US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359905-F5C3-3546-8891-22657AC1A0EE}" type="slidenum">
              <a:rPr lang="en-GB"/>
              <a:pPr/>
              <a:t>37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US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D8439E-B07E-7640-9D46-452B03028F72}" type="slidenum">
              <a:rPr lang="en-GB"/>
              <a:pPr/>
              <a:t>38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450"/>
              </a:spcBef>
              <a:buClrTx/>
              <a:buFontTx/>
              <a:buNone/>
            </a:pPr>
            <a:r>
              <a:rPr lang="en-US">
                <a:latin typeface="Arial" charset="0"/>
                <a:cs typeface="ＭＳ Ｐゴシック" charset="0"/>
              </a:rPr>
              <a:t>Intro - this has been already covered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58DAF-9C2F-B042-AE5A-1A717025C8EB}" type="slidenum">
              <a:rPr lang="en-GB"/>
              <a:pPr/>
              <a:t>39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F5E882-1E5D-5346-A642-E46D1A24C472}" type="slidenum">
              <a:rPr lang="en-GB"/>
              <a:pPr/>
              <a:t>4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22F533-74BE-8544-B42A-E05DEF84807D}" type="slidenum">
              <a:rPr lang="en-GB"/>
              <a:pPr/>
              <a:t>5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D2AA5-4D58-874D-8E01-21EBA9C99BDC}" type="slidenum">
              <a:rPr lang="en-GB"/>
              <a:pPr/>
              <a:t>6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3B3DA3-C62C-B448-92A1-F9D28965C8DF}" type="slidenum">
              <a:rPr lang="en-GB"/>
              <a:pPr/>
              <a:t>7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E5C69F-3140-F343-8AA6-8BFF19108E30}" type="slidenum">
              <a:rPr lang="en-GB"/>
              <a:pPr/>
              <a:t>8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0D15B-C77D-EA4C-B930-5DA4A371F913}" type="slidenum">
              <a:rPr lang="en-GB"/>
              <a:pPr/>
              <a:t>9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F1557D-80EF-034B-A7A8-9D54629B6D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4CF47E-8CA3-B343-84F7-0D713802E7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4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0338" y="463550"/>
            <a:ext cx="1941512" cy="562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2138" cy="562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338E2A-3553-B846-B33C-2C849C845A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6050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08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011363" y="6218238"/>
            <a:ext cx="5297487" cy="72866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0850"/>
          </a:xfrm>
        </p:spPr>
        <p:txBody>
          <a:bodyPr/>
          <a:lstStyle>
            <a:lvl1pPr>
              <a:defRPr/>
            </a:lvl1pPr>
          </a:lstStyle>
          <a:p>
            <a:fld id="{FAE08DCE-CC38-6243-B998-E13D626575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3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517D73-3187-1048-B74A-E3A437FC67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FA5DE6-92AB-7D4C-BEB5-5F6D59E34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5FE8AB-9607-4240-A233-36AC7B5850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2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1BE3D0-4C44-B140-B4D6-894832A21C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9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18058-913C-4646-859F-7582AE38C4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5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28BD9-AFB2-3741-B49D-F9A537D650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9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4DFD03-6912-094C-A568-BF69E7A329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9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B1D0AC-BE27-6944-8506-A8A3BEBCD0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6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011363" y="6218238"/>
            <a:ext cx="5297487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Geospatial Analysis and </a:t>
            </a:r>
            <a:r>
              <a:rPr lang="en-GB" dirty="0" err="1" smtClean="0"/>
              <a:t>Modeling</a:t>
            </a:r>
            <a:r>
              <a:rPr lang="en-GB" dirty="0" smtClean="0"/>
              <a:t> MEA592 – Helena Mitasova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78F4E7F-0C7E-5240-ABA5-84AA7AA59F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fontAlgn="base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grass.osgeo.org/grass64/manuals/html64_user/r.drain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39763" y="1800225"/>
            <a:ext cx="7772400" cy="12271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Geospatial Analysis II:</a:t>
            </a:r>
            <a:br>
              <a:rPr lang="en-US" sz="4000"/>
            </a:br>
            <a:r>
              <a:rPr lang="en-US"/>
              <a:t>proximity,</a:t>
            </a:r>
            <a:r>
              <a:rPr lang="en-US" sz="4000"/>
              <a:t> </a:t>
            </a:r>
            <a:r>
              <a:rPr lang="en-US"/>
              <a:t>buffers, cost surfaces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79525" y="3641725"/>
            <a:ext cx="6400800" cy="1487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indent="-341313" algn="ctr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>
                <a:solidFill>
                  <a:srgbClr val="004A4A"/>
                </a:solidFill>
              </a:rPr>
              <a:t>Geospatial Analysis and Modeling: </a:t>
            </a:r>
          </a:p>
          <a:p>
            <a:pPr indent="-341313" algn="ctr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>
                <a:solidFill>
                  <a:srgbClr val="004A4A"/>
                </a:solidFill>
              </a:rPr>
              <a:t>Lecture notes</a:t>
            </a:r>
          </a:p>
          <a:p>
            <a:pPr indent="-341313" algn="ctr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>
                <a:solidFill>
                  <a:srgbClr val="004A4A"/>
                </a:solidFill>
              </a:rPr>
              <a:t>Helena Mitasova, NCSU MEAS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934075"/>
            <a:ext cx="1371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41463"/>
            <a:ext cx="7848600" cy="3413125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600" b="1">
                <a:solidFill>
                  <a:srgbClr val="004A4A"/>
                </a:solidFill>
              </a:rPr>
              <a:t>Proximity analysis function</a:t>
            </a:r>
            <a:r>
              <a:rPr lang="en-GB" sz="2600" b="1"/>
              <a:t> </a:t>
            </a:r>
          </a:p>
          <a:p>
            <a:pPr marL="338138" indent="-336550">
              <a:lnSpc>
                <a:spcPct val="93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600" b="1"/>
              <a:t>creates buffer zones (equal distance zones) from a given feature (point, line or area)</a:t>
            </a:r>
          </a:p>
          <a:p>
            <a:pPr marL="338138" indent="-336550">
              <a:lnSpc>
                <a:spcPct val="93000"/>
              </a:lnSpc>
              <a:spcBef>
                <a:spcPts val="738"/>
              </a:spcBef>
              <a:spcAft>
                <a:spcPts val="288"/>
              </a:spcAft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600" b="1"/>
              <a:t>applies to raster map layers representing discrete objects </a:t>
            </a:r>
          </a:p>
          <a:p>
            <a:pPr marL="338138" indent="-336550">
              <a:lnSpc>
                <a:spcPct val="93000"/>
              </a:lnSpc>
              <a:spcBef>
                <a:spcPts val="738"/>
              </a:spcBef>
              <a:spcAft>
                <a:spcPts val="288"/>
              </a:spcAft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600" b="1"/>
              <a:t>resolution should be sufficiently higher (cell size should be n-times smaller) than distances  (buffer widths)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buffer: lines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9625" y="1371600"/>
            <a:ext cx="7869238" cy="773113"/>
          </a:xfrm>
          <a:ln/>
        </p:spPr>
        <p:txBody>
          <a:bodyPr lIns="90000" tIns="46800" rIns="90000" bIns="46800"/>
          <a:lstStyle/>
          <a:p>
            <a:pPr indent="-341313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/>
              <a:t>Draws the requested distance rings around each cell with the given category: line buffer example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" b="35086"/>
          <a:stretch>
            <a:fillRect/>
          </a:stretch>
        </p:blipFill>
        <p:spPr bwMode="auto">
          <a:xfrm>
            <a:off x="914400" y="2286000"/>
            <a:ext cx="69596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823" b="350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buffer: lines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300" y="1143000"/>
            <a:ext cx="8153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b="1"/>
              <a:t>Distances are measured from center of cell to center of cell – use multiples of cell size for buffer distance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4175" y="5715000"/>
            <a:ext cx="40862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2200" b="1"/>
              <a:t>We have buffers – now what?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" b="35086"/>
          <a:stretch>
            <a:fillRect/>
          </a:stretch>
        </p:blipFill>
        <p:spPr bwMode="auto">
          <a:xfrm>
            <a:off x="304800" y="3124200"/>
            <a:ext cx="34417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823" b="350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r="25079" b="10007"/>
          <a:stretch>
            <a:fillRect/>
          </a:stretch>
        </p:blipFill>
        <p:spPr bwMode="auto">
          <a:xfrm>
            <a:off x="4524375" y="2719388"/>
            <a:ext cx="2347913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478" r="25079" b="100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781800" y="3124200"/>
            <a:ext cx="457200" cy="1189038"/>
          </a:xfrm>
          <a:prstGeom prst="rightArrowCallout">
            <a:avLst>
              <a:gd name="adj1" fmla="val 65017"/>
              <a:gd name="adj2" fmla="val 65017"/>
              <a:gd name="adj3" fmla="val 16667"/>
              <a:gd name="adj4" fmla="val 6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239000" y="3411538"/>
            <a:ext cx="162877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/>
              <a:t>Cat 2: 0-250m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 b="1">
                <a:solidFill>
                  <a:srgbClr val="000080"/>
                </a:solidFill>
              </a:rPr>
              <a:t>8x30=240m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/>
              <a:t>for 30m raster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84988" y="4921250"/>
            <a:ext cx="18827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/>
              <a:t>Cat 3: 250-500m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800"/>
              <a:t>(8+9)x30=510m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6778625" y="2819400"/>
            <a:ext cx="46355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285038" y="2555875"/>
            <a:ext cx="10191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</a:rPr>
              <a:t>highway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4038600" y="2057400"/>
            <a:ext cx="2590800" cy="2590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334000" y="3390900"/>
            <a:ext cx="76200" cy="762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49275" y="14224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38"/>
              </a:spcBef>
              <a:spcAft>
                <a:spcPts val="288"/>
              </a:spcAft>
              <a:buClrTx/>
              <a:buFontTx/>
              <a:buNone/>
            </a:pPr>
            <a:r>
              <a:rPr lang="en-GB" b="1">
                <a:solidFill>
                  <a:srgbClr val="000066"/>
                </a:solidFill>
              </a:rPr>
              <a:t>Combine buffer operation with map algebra  to solve zone of influence or proximity tasks</a:t>
            </a:r>
          </a:p>
          <a:p>
            <a:pPr eaLnBrk="1" hangingPunct="1">
              <a:lnSpc>
                <a:spcPct val="93000"/>
              </a:lnSpc>
              <a:spcBef>
                <a:spcPts val="738"/>
              </a:spcBef>
              <a:spcAft>
                <a:spcPts val="288"/>
              </a:spcAft>
              <a:buClrTx/>
              <a:buFontTx/>
              <a:buNone/>
            </a:pPr>
            <a:r>
              <a:rPr lang="en-GB" b="1"/>
              <a:t>Example: find developed areas within 250m, 500m and 2500m distance from highways and classify them as high, moderate and low noise impact.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3429000"/>
            <a:ext cx="7924800" cy="27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Given land use map </a:t>
            </a:r>
            <a:r>
              <a:rPr lang="en-US" sz="2000" b="1" dirty="0">
                <a:solidFill>
                  <a:srgbClr val="000066"/>
                </a:solidFill>
              </a:rPr>
              <a:t>land</a:t>
            </a:r>
            <a:r>
              <a:rPr lang="en-US" sz="2000" b="1" dirty="0">
                <a:solidFill>
                  <a:srgbClr val="000000"/>
                </a:solidFill>
              </a:rPr>
              <a:t>, with developed areas represented by category 1 and 2 and buffer map </a:t>
            </a:r>
            <a:r>
              <a:rPr lang="en-US" sz="2000" b="1" dirty="0" err="1">
                <a:solidFill>
                  <a:srgbClr val="000066"/>
                </a:solidFill>
              </a:rPr>
              <a:t>rbuff</a:t>
            </a:r>
            <a:r>
              <a:rPr lang="en-US" sz="2000" b="1" dirty="0">
                <a:solidFill>
                  <a:srgbClr val="000000"/>
                </a:solidFill>
              </a:rPr>
              <a:t> we find developed areas impacted by noise as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66"/>
                </a:solidFill>
              </a:rPr>
              <a:t>noise_impact</a:t>
            </a:r>
            <a:r>
              <a:rPr lang="en-US" sz="2000" b="1" dirty="0">
                <a:solidFill>
                  <a:srgbClr val="000066"/>
                </a:solidFill>
              </a:rPr>
              <a:t>=if(land==1 || land == 2 &amp;&amp; </a:t>
            </a:r>
            <a:r>
              <a:rPr lang="en-US" sz="2000" b="1" dirty="0" err="1">
                <a:solidFill>
                  <a:srgbClr val="000066"/>
                </a:solidFill>
              </a:rPr>
              <a:t>rbuff</a:t>
            </a:r>
            <a:r>
              <a:rPr lang="en-US" sz="2000" b="1" dirty="0">
                <a:solidFill>
                  <a:srgbClr val="000066"/>
                </a:solidFill>
              </a:rPr>
              <a:t>, </a:t>
            </a:r>
            <a:r>
              <a:rPr lang="en-US" sz="2000" b="1" dirty="0" err="1">
                <a:solidFill>
                  <a:srgbClr val="000066"/>
                </a:solidFill>
              </a:rPr>
              <a:t>rbuff</a:t>
            </a:r>
            <a:r>
              <a:rPr lang="en-US" sz="2000" b="1" dirty="0">
                <a:solidFill>
                  <a:srgbClr val="000066"/>
                </a:solidFill>
              </a:rPr>
              <a:t>, null()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                        if ( a, b, c) </a:t>
            </a:r>
            <a:r>
              <a:rPr lang="en-US" sz="1800" b="1" dirty="0" smtClean="0">
                <a:solidFill>
                  <a:schemeClr val="tx1"/>
                </a:solidFill>
              </a:rPr>
              <a:t>means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chemeClr val="tx1"/>
                </a:solidFill>
              </a:rPr>
              <a:t>if statement </a:t>
            </a:r>
            <a:r>
              <a:rPr lang="en-US" sz="1800" b="1" dirty="0" smtClean="0">
                <a:solidFill>
                  <a:srgbClr val="0000FF"/>
                </a:solidFill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</a:rPr>
              <a:t> is TRUE (the cell is developed land AND inside buffer)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chemeClr val="tx1"/>
                </a:solidFill>
              </a:rPr>
              <a:t>   do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b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(assign cell the value from the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rbuff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map)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if statement </a:t>
            </a:r>
            <a:r>
              <a:rPr lang="en-US" sz="1800" b="1" dirty="0" smtClean="0">
                <a:solidFill>
                  <a:srgbClr val="0000FF"/>
                </a:solidFill>
              </a:rPr>
              <a:t>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is FALSE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  do 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(assign cell the </a:t>
            </a:r>
            <a:r>
              <a:rPr lang="en-US" sz="1800" b="1" dirty="0" smtClean="0">
                <a:solidFill>
                  <a:srgbClr val="0000FF"/>
                </a:solidFill>
              </a:rPr>
              <a:t>null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value)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9203" b="37337"/>
          <a:stretch>
            <a:fillRect/>
          </a:stretch>
        </p:blipFill>
        <p:spPr bwMode="auto">
          <a:xfrm>
            <a:off x="1066800" y="2438400"/>
            <a:ext cx="655320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157" r="9203" b="373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9275" y="1422400"/>
            <a:ext cx="7772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38"/>
              </a:spcBef>
              <a:spcAft>
                <a:spcPts val="288"/>
              </a:spcAft>
              <a:buClrTx/>
              <a:buFontTx/>
              <a:buNone/>
            </a:pPr>
            <a:r>
              <a:rPr lang="en-US" sz="2000" b="1"/>
              <a:t>Result is a map that shows developed areas with high, moderate and low noise impact that can be used to plan noise monitoring and addition of noise barriers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1738" y="2644775"/>
            <a:ext cx="9810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</a:rPr>
              <a:t>source</a:t>
            </a:r>
          </a:p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</a:rPr>
              <a:t>high</a:t>
            </a:r>
          </a:p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</a:rPr>
              <a:t>moderate</a:t>
            </a:r>
          </a:p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</a:rPr>
              <a:t>low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8572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Raster map buffer operations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2362200"/>
            <a:ext cx="7467600" cy="192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Given the school capacity raster map </a:t>
            </a:r>
            <a:r>
              <a:rPr lang="en-US" sz="2000" b="1" dirty="0" err="1">
                <a:solidFill>
                  <a:srgbClr val="000066"/>
                </a:solidFill>
              </a:rPr>
              <a:t>school_cap</a:t>
            </a:r>
            <a:r>
              <a:rPr lang="en-US" sz="2000" b="1" dirty="0">
                <a:solidFill>
                  <a:srgbClr val="000000"/>
                </a:solidFill>
              </a:rPr>
              <a:t> and buffer map </a:t>
            </a:r>
            <a:r>
              <a:rPr lang="en-US" sz="2000" b="1" dirty="0" err="1">
                <a:solidFill>
                  <a:srgbClr val="000066"/>
                </a:solidFill>
              </a:rPr>
              <a:t>rbuff</a:t>
            </a:r>
            <a:r>
              <a:rPr lang="en-US" sz="2000" b="1" dirty="0">
                <a:solidFill>
                  <a:srgbClr val="000000"/>
                </a:solidFill>
              </a:rPr>
              <a:t> we find schools impacted by noise as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66"/>
                </a:solidFill>
              </a:rPr>
              <a:t>schools_noise</a:t>
            </a:r>
            <a:r>
              <a:rPr lang="en-US" sz="2000" b="1" dirty="0">
                <a:solidFill>
                  <a:srgbClr val="000066"/>
                </a:solidFill>
              </a:rPr>
              <a:t>=if(</a:t>
            </a:r>
            <a:r>
              <a:rPr lang="en-US" sz="1800" b="1" dirty="0" err="1">
                <a:solidFill>
                  <a:srgbClr val="000066"/>
                </a:solidFill>
              </a:rPr>
              <a:t>school_cap</a:t>
            </a:r>
            <a:r>
              <a:rPr lang="en-US" sz="1800" b="1" dirty="0">
                <a:solidFill>
                  <a:srgbClr val="000066"/>
                </a:solidFill>
              </a:rPr>
              <a:t> &amp;&amp; </a:t>
            </a:r>
            <a:r>
              <a:rPr lang="en-US" sz="1800" b="1" dirty="0" err="1">
                <a:solidFill>
                  <a:srgbClr val="000066"/>
                </a:solidFill>
              </a:rPr>
              <a:t>rbuff</a:t>
            </a:r>
            <a:r>
              <a:rPr lang="en-US" sz="1800" b="1" dirty="0">
                <a:solidFill>
                  <a:srgbClr val="000066"/>
                </a:solidFill>
              </a:rPr>
              <a:t> &lt; 4, </a:t>
            </a:r>
            <a:r>
              <a:rPr lang="en-US" sz="1800" b="1" dirty="0" err="1">
                <a:solidFill>
                  <a:srgbClr val="000066"/>
                </a:solidFill>
              </a:rPr>
              <a:t>school_cap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2000" b="1" dirty="0">
                <a:solidFill>
                  <a:srgbClr val="000066"/>
                </a:solidFill>
              </a:rPr>
              <a:t>null())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number of students  affected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66"/>
                </a:solidFill>
              </a:rPr>
              <a:t>r.sum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schools_noise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42963" y="4419600"/>
            <a:ext cx="7458075" cy="170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Note1: </a:t>
            </a:r>
            <a:r>
              <a:rPr lang="en-US" sz="1800" b="1" dirty="0">
                <a:solidFill>
                  <a:srgbClr val="000000"/>
                </a:solidFill>
              </a:rPr>
              <a:t>To create </a:t>
            </a:r>
            <a:r>
              <a:rPr lang="en-US" sz="1800" b="1" dirty="0" err="1">
                <a:solidFill>
                  <a:srgbClr val="000000"/>
                </a:solidFill>
              </a:rPr>
              <a:t>schools_cap</a:t>
            </a:r>
            <a:r>
              <a:rPr lang="en-US" sz="1800" b="1" dirty="0">
                <a:solidFill>
                  <a:srgbClr val="000000"/>
                </a:solidFill>
              </a:rPr>
              <a:t> map we convert vector point map to raster using capacity attribute for value and school name for </a:t>
            </a:r>
            <a:r>
              <a:rPr lang="en-US" sz="1800" b="1" dirty="0" smtClean="0">
                <a:solidFill>
                  <a:srgbClr val="000000"/>
                </a:solidFill>
              </a:rPr>
              <a:t>label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Note2: if (</a:t>
            </a:r>
            <a:r>
              <a:rPr lang="en-US" sz="1800" b="1" dirty="0" err="1" smtClean="0">
                <a:solidFill>
                  <a:srgbClr val="0000FF"/>
                </a:solidFill>
              </a:rPr>
              <a:t>a,b,c</a:t>
            </a:r>
            <a:r>
              <a:rPr lang="en-US" sz="1800" b="1" dirty="0" smtClean="0">
                <a:solidFill>
                  <a:srgbClr val="000000"/>
                </a:solidFill>
              </a:rPr>
              <a:t>) here means: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if the cell in </a:t>
            </a:r>
            <a:r>
              <a:rPr lang="en-US" sz="1600" b="1" dirty="0" err="1" smtClean="0">
                <a:solidFill>
                  <a:srgbClr val="0000FF"/>
                </a:solidFill>
              </a:rPr>
              <a:t>school_cap</a:t>
            </a:r>
            <a:r>
              <a:rPr lang="en-US" sz="1600" b="1" dirty="0" smtClean="0">
                <a:solidFill>
                  <a:srgbClr val="000000"/>
                </a:solidFill>
              </a:rPr>
              <a:t> is TRUE (has any value except for null) AND cell value in </a:t>
            </a:r>
            <a:r>
              <a:rPr lang="en-US" sz="1600" b="1" dirty="0" err="1" smtClean="0">
                <a:solidFill>
                  <a:srgbClr val="0000FF"/>
                </a:solidFill>
              </a:rPr>
              <a:t>rbuff</a:t>
            </a:r>
            <a:r>
              <a:rPr lang="en-US" sz="1600" b="1" dirty="0" smtClean="0">
                <a:solidFill>
                  <a:srgbClr val="000000"/>
                </a:solidFill>
              </a:rPr>
              <a:t> is less than 4, assign the cell the value from the </a:t>
            </a:r>
            <a:r>
              <a:rPr lang="en-US" sz="1600" b="1" dirty="0" err="1" smtClean="0">
                <a:solidFill>
                  <a:srgbClr val="0000FF"/>
                </a:solidFill>
              </a:rPr>
              <a:t>school_cap</a:t>
            </a:r>
            <a:r>
              <a:rPr lang="en-US" sz="1600" b="1" dirty="0" smtClean="0">
                <a:solidFill>
                  <a:srgbClr val="000000"/>
                </a:solidFill>
              </a:rPr>
              <a:t> map, if the statement a is FALSE, assign </a:t>
            </a:r>
            <a:r>
              <a:rPr lang="en-US" sz="1600" b="1" dirty="0" smtClean="0">
                <a:solidFill>
                  <a:srgbClr val="0000FF"/>
                </a:solidFill>
              </a:rPr>
              <a:t>null 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38200" y="1219200"/>
            <a:ext cx="73914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Are there any schools affected in high and moderate noise area? If yes, how many students?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How can we find how many people are affected ? Can we do an accurate estimate?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1295400"/>
            <a:ext cx="8458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0000"/>
                </a:solidFill>
              </a:rPr>
              <a:t>Location of schools affected by noise, number of students: 966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723" r="5728" b="14658"/>
          <a:stretch>
            <a:fillRect/>
          </a:stretch>
        </p:blipFill>
        <p:spPr bwMode="auto">
          <a:xfrm>
            <a:off x="838200" y="1828800"/>
            <a:ext cx="70104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28" t="1723" r="5728" b="146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391400" y="2743200"/>
            <a:ext cx="76200" cy="762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391400" y="2895600"/>
            <a:ext cx="76200" cy="762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424738" y="1781175"/>
            <a:ext cx="86677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source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high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moderate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464425" y="2479675"/>
            <a:ext cx="15176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schools noise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high impact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</a:rPr>
              <a:t>moderate and less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981200"/>
            <a:ext cx="57292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81100" y="1219200"/>
            <a:ext cx="7505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0000"/>
                </a:solidFill>
              </a:rPr>
              <a:t>Overlay with census block: number of people affected?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352800" y="3657600"/>
            <a:ext cx="1371600" cy="990600"/>
          </a:xfrm>
          <a:prstGeom prst="ellipse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638800" y="2819400"/>
            <a:ext cx="3021013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701 people in the block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109 children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To estimate number of people in the high impact zone:</a:t>
            </a:r>
          </a:p>
          <a:p>
            <a:pPr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uniform distribution assumption</a:t>
            </a:r>
          </a:p>
          <a:p>
            <a:pPr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additional information about homes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buffer: areas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6963" y="1228725"/>
            <a:ext cx="7497762" cy="801688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400" b="1">
                <a:solidFill>
                  <a:srgbClr val="000066"/>
                </a:solidFill>
              </a:rPr>
              <a:t>Area Buffers: 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/>
              <a:t>Euclidean and Manhattan distance metrics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05038"/>
            <a:ext cx="3382962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205038"/>
            <a:ext cx="3475037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57225" y="2378075"/>
            <a:ext cx="2239963" cy="2239963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736725" y="3475038"/>
            <a:ext cx="73025" cy="92075"/>
          </a:xfrm>
          <a:prstGeom prst="plus">
            <a:avLst>
              <a:gd name="adj" fmla="val 25000"/>
            </a:avLst>
          </a:prstGeom>
          <a:solidFill>
            <a:srgbClr val="DC23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319713" y="3475038"/>
            <a:ext cx="92075" cy="92075"/>
          </a:xfrm>
          <a:prstGeom prst="plus">
            <a:avLst>
              <a:gd name="adj" fmla="val 25000"/>
            </a:avLst>
          </a:prstGeom>
          <a:solidFill>
            <a:srgbClr val="DC23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5340350" y="2351088"/>
            <a:ext cx="1588" cy="11096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5232400" y="2459038"/>
            <a:ext cx="1588" cy="1073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5105400" y="2601913"/>
            <a:ext cx="1588" cy="936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5205413" y="3509963"/>
            <a:ext cx="1952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084763" y="3530600"/>
            <a:ext cx="2746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areas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6963" y="1228725"/>
            <a:ext cx="7497762" cy="1509713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>
                <a:solidFill>
                  <a:srgbClr val="000066"/>
                </a:solidFill>
              </a:rPr>
              <a:t>Area Buffers: 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/>
              <a:t>Find locations within walking distance from lakes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/>
              <a:t>Euclidian and Manhattan distance metrics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200" b="1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635250"/>
            <a:ext cx="402431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635250"/>
            <a:ext cx="3771900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6358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Project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5963" y="1006475"/>
            <a:ext cx="8075612" cy="4446588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0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 b="1">
                <a:solidFill>
                  <a:srgbClr val="D71B11"/>
                </a:solidFill>
              </a:rPr>
              <a:t>Two page revised proposal due - see the schedule for date: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sz="2000" b="1">
              <a:solidFill>
                <a:srgbClr val="D71B11"/>
              </a:solidFill>
            </a:endParaRP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Introduction: </a:t>
            </a:r>
            <a:r>
              <a:rPr lang="en-GB" sz="1600"/>
              <a:t>background, statement of the problem, motivation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Objective or research question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Site and data</a:t>
            </a:r>
          </a:p>
          <a:p>
            <a:pPr marL="1189038" lvl="1" indent="-565150">
              <a:lnSpc>
                <a:spcPct val="100000"/>
              </a:lnSpc>
              <a:spcBef>
                <a:spcPts val="150"/>
              </a:spcBef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/>
              <a:t>coordinates, coordinate system, units</a:t>
            </a:r>
          </a:p>
          <a:p>
            <a:pPr marL="1189038" lvl="1" indent="-565150">
              <a:lnSpc>
                <a:spcPct val="100000"/>
              </a:lnSpc>
              <a:spcBef>
                <a:spcPts val="150"/>
              </a:spcBef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/>
              <a:t>list of data sets: already in GIS, still need to download</a:t>
            </a:r>
          </a:p>
          <a:p>
            <a:pPr marL="1189038" lvl="1" indent="-565150">
              <a:lnSpc>
                <a:spcPct val="100000"/>
              </a:lnSpc>
              <a:spcBef>
                <a:spcPts val="150"/>
              </a:spcBef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/>
              <a:t>images showing your location and sample of data that you have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Approach: </a:t>
            </a:r>
            <a:r>
              <a:rPr lang="en-GB" sz="1600"/>
              <a:t>general methodology or workflow to accomplish the objective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Expected results: </a:t>
            </a:r>
            <a:r>
              <a:rPr lang="en-GB" sz="1600"/>
              <a:t>what information will your analysis and modeling provide and in what form (maps, tables, graphs, etc).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References:</a:t>
            </a:r>
            <a:r>
              <a:rPr lang="en-GB" sz="1600"/>
              <a:t> list of 5-10 research papers that address similar topic that provide the motivation for your project, inspire the approach that you can improve upon, provide sources for your data.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1600" b="1"/>
              <a:t>Web documents are OK but at least some should be research papers.</a:t>
            </a:r>
          </a:p>
          <a:p>
            <a:pPr marL="338138" indent="-336550">
              <a:lnSpc>
                <a:spcPct val="93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sz="2000" b="1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buffer: points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1219200"/>
            <a:ext cx="7086600" cy="1481138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400" b="1">
                <a:solidFill>
                  <a:srgbClr val="000066"/>
                </a:solidFill>
              </a:rPr>
              <a:t>Point buffers: 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200" b="1"/>
              <a:t>Identify schools that do not have any vegetation within 900m distance 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200" b="1"/>
              <a:t>first create point buffers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5008" b="34917"/>
          <a:stretch>
            <a:fillRect/>
          </a:stretch>
        </p:blipFill>
        <p:spPr bwMode="auto">
          <a:xfrm>
            <a:off x="1263650" y="2770188"/>
            <a:ext cx="678497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8" r="5008" b="349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93725" y="3276600"/>
            <a:ext cx="10033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1 school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2 150m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3 300m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4 600m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5 900m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200400"/>
            <a:ext cx="3683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61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Raster map buffer operations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6963" y="1300163"/>
            <a:ext cx="7086600" cy="1084262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450"/>
              </a:spcBef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/>
              <a:t>Point buffers: </a:t>
            </a:r>
          </a:p>
          <a:p>
            <a:pPr marL="338138" indent="-336550">
              <a:lnSpc>
                <a:spcPct val="93000"/>
              </a:lnSpc>
              <a:spcBef>
                <a:spcPts val="450"/>
              </a:spcBef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200" b="1"/>
              <a:t>overlay point buffers with land use using map algebra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5008" b="34917"/>
          <a:stretch>
            <a:fillRect/>
          </a:stretch>
        </p:blipFill>
        <p:spPr bwMode="auto">
          <a:xfrm>
            <a:off x="1371600" y="2816225"/>
            <a:ext cx="60356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8" r="5008" b="349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11953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1 school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2 150m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3 300m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4 600m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5 900m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en-US" sz="1600" b="1"/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1998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en-US" sz="1600" b="1"/>
              <a:t>land cover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463675"/>
            <a:ext cx="7772400" cy="3933825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>
                <a:solidFill>
                  <a:srgbClr val="000066"/>
                </a:solidFill>
              </a:rPr>
              <a:t>Cumulative (accumulated) cost surface: </a:t>
            </a:r>
          </a:p>
          <a:p>
            <a:pPr indent="-341313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raster representation of cumulative cost of reaching the target point(s) from any location in the given region.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400" b="1"/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>
                <a:solidFill>
                  <a:srgbClr val="000066"/>
                </a:solidFill>
              </a:rPr>
              <a:t>Input cost map</a:t>
            </a:r>
            <a:r>
              <a:rPr lang="en-GB" sz="2400" b="1"/>
              <a:t> </a:t>
            </a:r>
          </a:p>
          <a:p>
            <a:pPr indent="-341313">
              <a:lnSpc>
                <a:spcPct val="93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value assigned to a cell represents cost of traversing that cell, e.g. time estimated from:</a:t>
            </a:r>
          </a:p>
          <a:p>
            <a:pPr marL="730250" lvl="1" indent="-279400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inverse of speed limit for driving, </a:t>
            </a:r>
          </a:p>
          <a:p>
            <a:pPr marL="730250" lvl="1" indent="-279400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slope and/or vegetation density for walking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surfaces: cost=1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793750"/>
          </a:xfrm>
          <a:ln/>
        </p:spPr>
        <p:txBody>
          <a:bodyPr lIns="90000" tIns="46800" rIns="90000" bIns="46800"/>
          <a:lstStyle/>
          <a:p>
            <a:pPr marL="334963" indent="-334963">
              <a:spcBef>
                <a:spcPts val="500"/>
              </a:spcBef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400" b="1"/>
              <a:t>If cost for each cell is 1: </a:t>
            </a:r>
            <a:r>
              <a:rPr lang="en-US" sz="2400" b="1">
                <a:solidFill>
                  <a:srgbClr val="000066"/>
                </a:solidFill>
              </a:rPr>
              <a:t>proximity surface</a:t>
            </a:r>
          </a:p>
          <a:p>
            <a:pPr marL="334963" indent="-334963">
              <a:spcBef>
                <a:spcPts val="500"/>
              </a:spcBef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400" b="1"/>
              <a:t>shortest path from each cell to the target point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0775"/>
            <a:ext cx="5853113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80010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surfaces: measuring distance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463675"/>
            <a:ext cx="3992562" cy="1492250"/>
          </a:xfrm>
          <a:ln/>
        </p:spPr>
        <p:txBody>
          <a:bodyPr lIns="90000" tIns="46800" rIns="90000" bIns="46800"/>
          <a:lstStyle/>
          <a:p>
            <a:pPr marL="336550" indent="-334963">
              <a:spcBef>
                <a:spcPts val="500"/>
              </a:spcBef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To measure the distance, traverse the region in:</a:t>
            </a:r>
          </a:p>
          <a:p>
            <a:pPr marL="336550" indent="-334963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standard 8 directions, </a:t>
            </a:r>
          </a:p>
          <a:p>
            <a:pPr marL="336550" indent="-334963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Knight 16 directions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94038"/>
            <a:ext cx="35274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48013"/>
            <a:ext cx="35401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411788" y="1284288"/>
            <a:ext cx="220821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  . K .   . K .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. . . . . . . . .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K . </a:t>
            </a:r>
            <a:r>
              <a:rPr lang="en-US" sz="1400" b="1">
                <a:solidFill>
                  <a:srgbClr val="000066"/>
                </a:solidFill>
                <a:latin typeface="Courier New" charset="0"/>
              </a:rPr>
              <a:t>X . X . X</a:t>
            </a:r>
            <a:r>
              <a:rPr lang="en-US" sz="1400">
                <a:solidFill>
                  <a:srgbClr val="000000"/>
                </a:solidFill>
                <a:latin typeface="Courier New" charset="0"/>
              </a:rPr>
              <a:t> . K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. . . . . . . . .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  . </a:t>
            </a:r>
            <a:r>
              <a:rPr lang="en-US" sz="1400" b="1">
                <a:solidFill>
                  <a:srgbClr val="000066"/>
                </a:solidFill>
                <a:latin typeface="Courier New" charset="0"/>
              </a:rPr>
              <a:t>X . </a:t>
            </a:r>
            <a:r>
              <a:rPr lang="en-US" sz="1400" b="1">
                <a:solidFill>
                  <a:srgbClr val="D71B11"/>
                </a:solidFill>
                <a:latin typeface="Courier New" charset="0"/>
              </a:rPr>
              <a:t>O</a:t>
            </a:r>
            <a:r>
              <a:rPr lang="en-US" sz="1400" b="1">
                <a:solidFill>
                  <a:srgbClr val="000066"/>
                </a:solidFill>
                <a:latin typeface="Courier New" charset="0"/>
              </a:rPr>
              <a:t> . X </a:t>
            </a:r>
            <a:r>
              <a:rPr lang="en-US" sz="1400">
                <a:solidFill>
                  <a:srgbClr val="000000"/>
                </a:solidFill>
                <a:latin typeface="Courier New" charset="0"/>
              </a:rPr>
              <a:t>.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. . . . . . . . .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K . </a:t>
            </a:r>
            <a:r>
              <a:rPr lang="en-US" sz="1400" b="1">
                <a:solidFill>
                  <a:srgbClr val="000066"/>
                </a:solidFill>
                <a:latin typeface="Courier New" charset="0"/>
              </a:rPr>
              <a:t>X . X . X</a:t>
            </a:r>
            <a:r>
              <a:rPr lang="en-US" sz="1400">
                <a:solidFill>
                  <a:srgbClr val="000000"/>
                </a:solidFill>
                <a:latin typeface="Courier New" charset="0"/>
              </a:rPr>
              <a:t> . K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. . . . . . . . .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</a:rPr>
              <a:t>   . K .   . K .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surfaces: cost map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355725"/>
            <a:ext cx="7772400" cy="4105275"/>
          </a:xfrm>
          <a:ln/>
        </p:spPr>
        <p:txBody>
          <a:bodyPr lIns="90000" tIns="46800" rIns="90000" bIns="46800"/>
          <a:lstStyle/>
          <a:p>
            <a:pPr marL="336550" indent="-334963">
              <a:spcBef>
                <a:spcPts val="500"/>
              </a:spcBef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GB" sz="2400"/>
          </a:p>
          <a:p>
            <a:pPr marL="336550" indent="-334963">
              <a:spcBef>
                <a:spcPts val="7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if cost is spatially variable: define cost map by computing cost to traverse a cell</a:t>
            </a:r>
          </a:p>
          <a:p>
            <a:pPr marL="336550" indent="-334963">
              <a:spcBef>
                <a:spcPts val="7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cost can be based on time, energy, etc.</a:t>
            </a:r>
          </a:p>
          <a:p>
            <a:pPr marL="336550" indent="-334963">
              <a:spcBef>
                <a:spcPts val="7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Example: cost surface derived as minimum time </a:t>
            </a:r>
            <a:r>
              <a:rPr lang="en-GB" sz="2400" b="1" i="1"/>
              <a:t>t[s]</a:t>
            </a:r>
            <a:r>
              <a:rPr lang="en-GB" sz="2400" b="1"/>
              <a:t> needed to traverse a grid cell with resolution </a:t>
            </a:r>
            <a:r>
              <a:rPr lang="en-GB" sz="2400" b="1" i="1"/>
              <a:t>s[m]</a:t>
            </a:r>
          </a:p>
          <a:p>
            <a:pPr marL="336550" indent="-334963" algn="ctr">
              <a:spcBef>
                <a:spcPts val="7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 i="1"/>
              <a:t>t = s / v</a:t>
            </a:r>
            <a:r>
              <a:rPr lang="en-GB" sz="2400" b="1" i="1" baseline="-33000"/>
              <a:t>max</a:t>
            </a:r>
            <a:r>
              <a:rPr lang="en-GB" sz="2400" b="1" i="1"/>
              <a:t> </a:t>
            </a:r>
          </a:p>
          <a:p>
            <a:pPr marL="336550" indent="-334963">
              <a:spcBef>
                <a:spcPts val="7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200" b="1"/>
              <a:t>where, </a:t>
            </a:r>
            <a:r>
              <a:rPr lang="en-GB" sz="2200" b="1" i="1"/>
              <a:t>v</a:t>
            </a:r>
            <a:r>
              <a:rPr lang="en-GB" sz="2200" b="1" i="1" baseline="-25000"/>
              <a:t>max</a:t>
            </a:r>
            <a:r>
              <a:rPr lang="en-GB" sz="2200" b="1"/>
              <a:t> is speed limit map (convert [mi/hr] to [m/s])</a:t>
            </a:r>
          </a:p>
          <a:p>
            <a:pPr marL="336550" indent="-334963">
              <a:spcBef>
                <a:spcPts val="7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200" b="1"/>
              <a:t>Cost map is computed using map algebra.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4196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surfaces: cost map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76275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b="1"/>
              <a:t>Deriving a cost map from speed limit, as time to traverse a 30m cell [seconds]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86000"/>
            <a:ext cx="4637087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3400" y="1905000"/>
            <a:ext cx="80772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000000"/>
                </a:solidFill>
              </a:rPr>
              <a:t>off-road cells are assigned to 5 mi/hr, for realistic travel time per cell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354138" y="5943600"/>
            <a:ext cx="19288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speed limit [mi/hr]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727575" y="5943600"/>
            <a:ext cx="37353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time to traverse a 30m cell [seconds]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/>
          <a:stretch>
            <a:fillRect/>
          </a:stretch>
        </p:blipFill>
        <p:spPr bwMode="auto">
          <a:xfrm>
            <a:off x="1490663" y="2471738"/>
            <a:ext cx="61293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Cumulative cost surfaces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266825"/>
            <a:ext cx="8183562" cy="1385888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Cumulative cost surface: time to reach the point A, 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the higher the hill the more time it takes to reach A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/>
              <a:t>Application: locate the firestation that can reach the accident the fastest and identify the shortest path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33400" y="3276600"/>
            <a:ext cx="152400" cy="152400"/>
          </a:xfrm>
          <a:prstGeom prst="ellipse">
            <a:avLst/>
          </a:prstGeom>
          <a:solidFill>
            <a:srgbClr val="D71B11"/>
          </a:solidFill>
          <a:ln w="9360">
            <a:solidFill>
              <a:srgbClr val="D71B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33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3588" y="3200400"/>
            <a:ext cx="127476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accident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firestations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354388" y="34290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Least cost path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00550"/>
          </a:xfrm>
          <a:ln/>
        </p:spPr>
        <p:txBody>
          <a:bodyPr lIns="90000" tIns="46800" rIns="90000" bIns="46800"/>
          <a:lstStyle/>
          <a:p>
            <a:pPr marL="334963" indent="-334963"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 dirty="0"/>
              <a:t>using the </a:t>
            </a:r>
            <a:r>
              <a:rPr lang="en-GB" sz="2400" b="1" dirty="0">
                <a:solidFill>
                  <a:srgbClr val="FF0000"/>
                </a:solidFill>
              </a:rPr>
              <a:t>cumulative cost surface</a:t>
            </a:r>
            <a:r>
              <a:rPr lang="en-GB" sz="2400" b="1" dirty="0"/>
              <a:t>, find the least cost (fastest) path to the target point</a:t>
            </a:r>
          </a:p>
          <a:p>
            <a:pPr marL="334963" indent="-334963"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 dirty="0">
                <a:solidFill>
                  <a:srgbClr val="0000FF"/>
                </a:solidFill>
              </a:rPr>
              <a:t>least cost path (LCP) </a:t>
            </a:r>
            <a:r>
              <a:rPr lang="en-GB" sz="2400" b="1" dirty="0"/>
              <a:t>follows the steepest slope line, equivalent to flow routing with terrain replaced by cost surface</a:t>
            </a:r>
          </a:p>
          <a:p>
            <a:pPr marL="334963" indent="-334963"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 dirty="0"/>
              <a:t>depending on algorithm used for flow routing depressions or flats in cost surface may lead to wrong results</a:t>
            </a:r>
          </a:p>
          <a:p>
            <a:pPr marL="334963" indent="-334963"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 dirty="0"/>
              <a:t>save the directions used for creating the cumulative cost surface as back-link  and compute LCP as tracked path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Least cost path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7772400" cy="1292225"/>
          </a:xfrm>
          <a:ln/>
        </p:spPr>
        <p:txBody>
          <a:bodyPr lIns="90000" tIns="46800" rIns="90000" bIns="46800"/>
          <a:lstStyle/>
          <a:p>
            <a:pPr marL="334963" indent="-334963">
              <a:lnSpc>
                <a:spcPct val="90000"/>
              </a:lnSpc>
              <a:spcBef>
                <a:spcPts val="0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000" b="1" dirty="0"/>
              <a:t>gradient line: similar to flow routing with terrain replaced by </a:t>
            </a:r>
            <a:r>
              <a:rPr lang="en-GB" sz="2000" b="1" dirty="0" smtClean="0"/>
              <a:t>the cumulative cost </a:t>
            </a:r>
            <a:r>
              <a:rPr lang="en-GB" sz="2000" b="1" dirty="0"/>
              <a:t>surface</a:t>
            </a:r>
          </a:p>
          <a:p>
            <a:pPr marL="334963" indent="-334963">
              <a:lnSpc>
                <a:spcPct val="90000"/>
              </a:lnSpc>
              <a:spcBef>
                <a:spcPts val="0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000" b="1" dirty="0"/>
              <a:t>backlink: trace back the shortest </a:t>
            </a:r>
            <a:r>
              <a:rPr lang="en-GB" sz="2000" b="1" dirty="0" smtClean="0"/>
              <a:t>path along cumulative cost surface gradient</a:t>
            </a:r>
            <a:endParaRPr lang="en-GB" sz="20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9967" b="14841"/>
          <a:stretch>
            <a:fillRect/>
          </a:stretch>
        </p:blipFill>
        <p:spPr bwMode="auto">
          <a:xfrm>
            <a:off x="2857500" y="2555875"/>
            <a:ext cx="44577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276" r="9967" b="148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486400" y="4114800"/>
            <a:ext cx="1219200" cy="1143000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019800" y="4724400"/>
            <a:ext cx="76200" cy="76200"/>
          </a:xfrm>
          <a:prstGeom prst="ellipse">
            <a:avLst/>
          </a:prstGeom>
          <a:solidFill>
            <a:srgbClr val="D71B1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096000" y="4800600"/>
            <a:ext cx="381000" cy="1588"/>
          </a:xfrm>
          <a:prstGeom prst="line">
            <a:avLst/>
          </a:prstGeom>
          <a:noFill/>
          <a:ln w="9360">
            <a:solidFill>
              <a:srgbClr val="D71B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5711825" y="4800600"/>
            <a:ext cx="311150" cy="304800"/>
          </a:xfrm>
          <a:prstGeom prst="line">
            <a:avLst/>
          </a:prstGeom>
          <a:noFill/>
          <a:ln w="1584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019800" y="4800600"/>
            <a:ext cx="457200" cy="304800"/>
          </a:xfrm>
          <a:prstGeom prst="line">
            <a:avLst/>
          </a:prstGeom>
          <a:noFill/>
          <a:ln w="1584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62000" y="2971800"/>
            <a:ext cx="381000" cy="1588"/>
          </a:xfrm>
          <a:prstGeom prst="line">
            <a:avLst/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62000" y="3505200"/>
            <a:ext cx="381000" cy="1588"/>
          </a:xfrm>
          <a:prstGeom prst="line">
            <a:avLst/>
          </a:prstGeom>
          <a:noFill/>
          <a:ln w="19080">
            <a:solidFill>
              <a:srgbClr val="D71B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243013" y="2801938"/>
            <a:ext cx="18192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roads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least cost path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352800" y="4038600"/>
            <a:ext cx="3810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3733800" y="4038600"/>
            <a:ext cx="457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6358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3588" y="1604963"/>
            <a:ext cx="7772400" cy="1979612"/>
          </a:xfrm>
          <a:ln/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600" b="1"/>
              <a:t>measuring distance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600" b="1"/>
              <a:t>buffers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600" b="1"/>
              <a:t>cost surfaces 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600" b="1"/>
              <a:t>least cost path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696200" cy="85725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Least cost </a:t>
            </a:r>
            <a:r>
              <a:rPr lang="en-US" dirty="0" smtClean="0"/>
              <a:t>path: backlink raster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8107362" cy="854075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97000"/>
              </a:lnSpc>
              <a:spcBef>
                <a:spcPts val="1375"/>
              </a:spcBef>
              <a:spcAft>
                <a:spcPts val="575"/>
              </a:spcAft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000" b="1" dirty="0"/>
              <a:t>gradient </a:t>
            </a:r>
            <a:r>
              <a:rPr lang="en-GB" sz="2000" b="1" dirty="0" smtClean="0"/>
              <a:t>direction map: direction of least cost path to the target from all grid cells = backlink map</a:t>
            </a:r>
          </a:p>
        </p:txBody>
      </p:sp>
      <p:pic>
        <p:nvPicPr>
          <p:cNvPr id="2" name="Picture 1" descr="backlinks_mea5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63" y="2209799"/>
            <a:ext cx="3991637" cy="350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762807"/>
            <a:ext cx="1638489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Figure from Amy </a:t>
            </a:r>
            <a:r>
              <a:rPr lang="en-US" sz="1200" dirty="0" err="1" smtClean="0">
                <a:solidFill>
                  <a:schemeClr val="tx1"/>
                </a:solidFill>
              </a:rPr>
              <a:t>Nau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986" y="5257800"/>
            <a:ext cx="790614" cy="765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0 yellow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90 red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180 blue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270 cyan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360 yellow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" name="Picture 4" descr="cumcost_aspect_col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9" y="2209801"/>
            <a:ext cx="416615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334510"/>
            <a:ext cx="304865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Aspect map derived from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the cumulative cost cost surface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using </a:t>
            </a:r>
            <a:r>
              <a:rPr lang="en-US" sz="1400" dirty="0" err="1" smtClean="0">
                <a:solidFill>
                  <a:srgbClr val="000000"/>
                </a:solidFill>
              </a:rPr>
              <a:t>r.slope.aspect</a:t>
            </a:r>
            <a:r>
              <a:rPr lang="en-US" sz="1400" dirty="0" smtClean="0">
                <a:solidFill>
                  <a:srgbClr val="000000"/>
                </a:solidFill>
              </a:rPr>
              <a:t>, colored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consistently with Arc backlink output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60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696200" cy="85725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Least cost </a:t>
            </a:r>
            <a:r>
              <a:rPr lang="en-US" dirty="0" smtClean="0"/>
              <a:t>path: backlink raster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8107362" cy="854075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97000"/>
              </a:lnSpc>
              <a:spcBef>
                <a:spcPts val="1375"/>
              </a:spcBef>
              <a:spcAft>
                <a:spcPts val="575"/>
              </a:spcAft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000" b="1" dirty="0"/>
              <a:t>gradient </a:t>
            </a:r>
            <a:r>
              <a:rPr lang="en-GB" sz="2000" b="1" dirty="0" smtClean="0"/>
              <a:t>direction map: direction of least cost path to the target from all grid cells = backlink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1737" y="5257800"/>
            <a:ext cx="790614" cy="765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0 yellow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90 red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180 blue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270 cyan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360 yellow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" name="Picture 4" descr="cumcost_aspect_col.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1"/>
            <a:ext cx="416615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551" y="5334510"/>
            <a:ext cx="304865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Aspect map derived from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the cumulative cost cost surface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using </a:t>
            </a:r>
            <a:r>
              <a:rPr lang="en-US" sz="1400" dirty="0" err="1" smtClean="0">
                <a:solidFill>
                  <a:srgbClr val="000000"/>
                </a:solidFill>
              </a:rPr>
              <a:t>r.slope.aspect</a:t>
            </a:r>
            <a:r>
              <a:rPr lang="en-US" sz="1400" dirty="0" smtClean="0">
                <a:solidFill>
                  <a:srgbClr val="000000"/>
                </a:solidFill>
              </a:rPr>
              <a:t>, colored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consistently with Arc backlink output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treets_costarrows_lcpz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799"/>
            <a:ext cx="4075957" cy="37561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133600" y="2743200"/>
            <a:ext cx="2286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588932" y="2590800"/>
            <a:ext cx="211667" cy="2286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2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Least cost path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7772400" cy="1292225"/>
          </a:xfrm>
          <a:ln/>
        </p:spPr>
        <p:txBody>
          <a:bodyPr lIns="90000" tIns="46800" rIns="90000" bIns="46800"/>
          <a:lstStyle/>
          <a:p>
            <a:pPr marL="334963" indent="-334963"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/>
              <a:t>least cost path from two firestations (not shortest (Euclidean) distance in plane!)</a:t>
            </a:r>
          </a:p>
          <a:p>
            <a:pPr marL="334963" indent="-334963">
              <a:lnSpc>
                <a:spcPct val="67000"/>
              </a:lnSpc>
              <a:spcBef>
                <a:spcPts val="1375"/>
              </a:spcBef>
              <a:spcAft>
                <a:spcPts val="575"/>
              </a:spcAft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 b="1"/>
              <a:t>wrong result if overpass is used as intersection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>
            <a:fillRect/>
          </a:stretch>
        </p:blipFill>
        <p:spPr bwMode="auto">
          <a:xfrm>
            <a:off x="3048000" y="2724150"/>
            <a:ext cx="52578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876800" y="4648200"/>
            <a:ext cx="304800" cy="304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77850" y="3848100"/>
            <a:ext cx="304800" cy="1588"/>
          </a:xfrm>
          <a:prstGeom prst="line">
            <a:avLst/>
          </a:prstGeom>
          <a:noFill/>
          <a:ln w="31680">
            <a:solidFill>
              <a:srgbClr val="D71B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77850" y="4076700"/>
            <a:ext cx="304800" cy="1588"/>
          </a:xfrm>
          <a:prstGeom prst="line">
            <a:avLst/>
          </a:prstGeom>
          <a:noFill/>
          <a:ln w="3168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915988" y="3200400"/>
            <a:ext cx="22510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accident (target)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firestation (source)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least cost path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second LCP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Euclidean distance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overpass treated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as intersection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5407025" y="3733800"/>
            <a:ext cx="387350" cy="457200"/>
          </a:xfrm>
          <a:prstGeom prst="line">
            <a:avLst/>
          </a:prstGeom>
          <a:noFill/>
          <a:ln w="1584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530225" y="4343400"/>
            <a:ext cx="387350" cy="1588"/>
          </a:xfrm>
          <a:prstGeom prst="line">
            <a:avLst/>
          </a:prstGeom>
          <a:noFill/>
          <a:ln w="1584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609600" y="4572000"/>
            <a:ext cx="304800" cy="304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85800" y="35052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71B1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01675" y="3292475"/>
            <a:ext cx="136525" cy="136525"/>
          </a:xfrm>
          <a:prstGeom prst="ellipse">
            <a:avLst/>
          </a:prstGeom>
          <a:solidFill>
            <a:srgbClr val="FF15F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 and friction map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7772400" cy="1047750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More complex </a:t>
            </a:r>
            <a:r>
              <a:rPr lang="en-GB" sz="2400" b="1">
                <a:solidFill>
                  <a:srgbClr val="000066"/>
                </a:solidFill>
              </a:rPr>
              <a:t>cost map for walking</a:t>
            </a:r>
            <a:r>
              <a:rPr lang="en-GB" sz="2400" b="1"/>
              <a:t> combines </a:t>
            </a:r>
            <a:r>
              <a:rPr lang="en-GB" sz="2400" b="1">
                <a:solidFill>
                  <a:srgbClr val="F4980D"/>
                </a:solidFill>
              </a:rPr>
              <a:t>elevation</a:t>
            </a:r>
            <a:r>
              <a:rPr lang="en-GB" sz="2400" b="1"/>
              <a:t> and </a:t>
            </a:r>
            <a:r>
              <a:rPr lang="en-GB" sz="2400" b="1">
                <a:solidFill>
                  <a:srgbClr val="417648"/>
                </a:solidFill>
              </a:rPr>
              <a:t>friction map</a:t>
            </a:r>
            <a:r>
              <a:rPr lang="en-GB" sz="2400" b="1"/>
              <a:t> and differentiates between going upslope and downslope.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9538"/>
            <a:ext cx="37338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616200"/>
            <a:ext cx="3840162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8305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000"/>
              <a:t>Inputs: Elevation - derive slope factor       Friction is based on landuse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 and friction map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7772400" cy="1365250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b="1"/>
              <a:t>Example: Optimize search for lost person by mapping the distance that the person could have reached when walking from the given location in any direction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1938"/>
            <a:ext cx="35480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812925" y="5218113"/>
            <a:ext cx="274638" cy="274637"/>
          </a:xfrm>
          <a:prstGeom prst="star4">
            <a:avLst>
              <a:gd name="adj" fmla="val 12500"/>
            </a:avLst>
          </a:prstGeom>
          <a:solidFill>
            <a:srgbClr val="DC23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0" y="2895600"/>
            <a:ext cx="41910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000"/>
              <a:t>Friction is based on landuse:</a:t>
            </a:r>
          </a:p>
          <a:p>
            <a:pPr>
              <a:buClrTx/>
              <a:buFontTx/>
              <a:buNone/>
            </a:pPr>
            <a:endParaRPr lang="en-GB" sz="2000"/>
          </a:p>
          <a:p>
            <a:pPr>
              <a:buClrTx/>
              <a:buFontTx/>
              <a:buNone/>
            </a:pPr>
            <a:r>
              <a:rPr lang="en-GB" sz="2000" b="1"/>
              <a:t>low friction:</a:t>
            </a:r>
            <a:r>
              <a:rPr lang="en-GB" sz="2000"/>
              <a:t> developed areas, streets and roads</a:t>
            </a:r>
          </a:p>
          <a:p>
            <a:pPr>
              <a:buClrTx/>
              <a:buFontTx/>
              <a:buNone/>
            </a:pPr>
            <a:r>
              <a:rPr lang="en-GB" sz="2000" b="1"/>
              <a:t>moderate friction:</a:t>
            </a:r>
            <a:r>
              <a:rPr lang="en-GB" sz="2000"/>
              <a:t> forest</a:t>
            </a:r>
          </a:p>
          <a:p>
            <a:pPr>
              <a:buClrTx/>
              <a:buFontTx/>
              <a:buNone/>
            </a:pPr>
            <a:r>
              <a:rPr lang="en-GB" sz="2000" b="1"/>
              <a:t>extreme friction </a:t>
            </a:r>
            <a:r>
              <a:rPr lang="en-GB" sz="2000"/>
              <a:t>(barrier): lakes</a:t>
            </a:r>
          </a:p>
          <a:p>
            <a:pPr>
              <a:buClrTx/>
              <a:buFontTx/>
              <a:buNone/>
            </a:pPr>
            <a:endParaRPr lang="en-GB" sz="20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36775" y="5211763"/>
            <a:ext cx="2276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/>
              <a:t>Location where the person</a:t>
            </a:r>
          </a:p>
          <a:p>
            <a:pPr>
              <a:buClrTx/>
              <a:buFontTx/>
              <a:buNone/>
            </a:pPr>
            <a:r>
              <a:rPr lang="en-US" sz="1400"/>
              <a:t>was last seen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Cost surface for walking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43413"/>
          </a:xfrm>
          <a:ln/>
        </p:spPr>
        <p:txBody>
          <a:bodyPr lIns="90000" tIns="46800" rIns="90000" bIns="46800"/>
          <a:lstStyle/>
          <a:p>
            <a:pPr indent="-341313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i="1">
                <a:solidFill>
                  <a:srgbClr val="000066"/>
                </a:solidFill>
              </a:rPr>
              <a:t>t = a.ds + b.dh</a:t>
            </a:r>
            <a:r>
              <a:rPr lang="en-US" sz="2400" b="1" i="1" baseline="-25000">
                <a:solidFill>
                  <a:srgbClr val="000066"/>
                </a:solidFill>
              </a:rPr>
              <a:t>u</a:t>
            </a:r>
            <a:r>
              <a:rPr lang="en-US" sz="2400" b="1" i="1">
                <a:solidFill>
                  <a:srgbClr val="000066"/>
                </a:solidFill>
              </a:rPr>
              <a:t> + c.dh</a:t>
            </a:r>
            <a:r>
              <a:rPr lang="en-US" sz="2400" b="1" i="1" baseline="-25000">
                <a:solidFill>
                  <a:srgbClr val="000066"/>
                </a:solidFill>
              </a:rPr>
              <a:t>md</a:t>
            </a:r>
            <a:r>
              <a:rPr lang="en-US" sz="2400" b="1" i="1">
                <a:solidFill>
                  <a:srgbClr val="000066"/>
                </a:solidFill>
              </a:rPr>
              <a:t> + d.dh</a:t>
            </a:r>
            <a:r>
              <a:rPr lang="en-US" sz="2400" b="1" i="1" baseline="-25000">
                <a:solidFill>
                  <a:srgbClr val="000066"/>
                </a:solidFill>
              </a:rPr>
              <a:t>sd </a:t>
            </a:r>
            <a:r>
              <a:rPr lang="en-US" sz="2400" b="1" i="1">
                <a:solidFill>
                  <a:srgbClr val="000066"/>
                </a:solidFill>
              </a:rPr>
              <a:t>+ w.f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b="1"/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i="1"/>
              <a:t>t</a:t>
            </a:r>
            <a:r>
              <a:rPr lang="en-US" sz="2000" b="1"/>
              <a:t> [s] - time to traverse a cell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i="1"/>
              <a:t>a,b,c,d</a:t>
            </a:r>
            <a:r>
              <a:rPr lang="en-US" sz="2000" b="1"/>
              <a:t> [s/m] - cell distance and elevation difference weights, functions of inverse speed ~v</a:t>
            </a:r>
            <a:r>
              <a:rPr lang="en-US" sz="2000" b="1" baseline="30000"/>
              <a:t>-1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i="1"/>
              <a:t>ds</a:t>
            </a:r>
            <a:r>
              <a:rPr lang="en-US" sz="2000" b="1"/>
              <a:t> [m] - distance across the cell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i="1"/>
              <a:t>dh</a:t>
            </a:r>
            <a:r>
              <a:rPr lang="en-US" sz="2000" b="1" i="1" baseline="-25000"/>
              <a:t>u</a:t>
            </a:r>
            <a:r>
              <a:rPr lang="en-US" sz="2000" b="1" i="1"/>
              <a:t>, dh</a:t>
            </a:r>
            <a:r>
              <a:rPr lang="en-US" sz="2000" b="1" i="1" baseline="-25000"/>
              <a:t>md</a:t>
            </a:r>
            <a:r>
              <a:rPr lang="en-US" sz="2000" b="1" i="1"/>
              <a:t>, dh</a:t>
            </a:r>
            <a:r>
              <a:rPr lang="en-US" sz="2000" b="1" i="1" baseline="-25000"/>
              <a:t>sd</a:t>
            </a:r>
            <a:r>
              <a:rPr lang="en-US" sz="2000" b="1"/>
              <a:t> [m] - elevation difference upslope, moderate downslope and steep downslope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i="1"/>
              <a:t>w.f </a:t>
            </a:r>
            <a:r>
              <a:rPr lang="en-US" sz="2000" b="1"/>
              <a:t>[s] - added time needed to traverse a cell due to friction, with </a:t>
            </a:r>
            <a:r>
              <a:rPr lang="en-US" sz="2000" b="1" i="1"/>
              <a:t>f</a:t>
            </a:r>
            <a:r>
              <a:rPr lang="en-US" sz="2000" b="1"/>
              <a:t> a friction map and </a:t>
            </a:r>
            <a:r>
              <a:rPr lang="en-US" sz="2000" b="1" i="1"/>
              <a:t>w</a:t>
            </a:r>
            <a:r>
              <a:rPr lang="en-US" sz="2000" b="1"/>
              <a:t> a weight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Walking upslope and steep downslope increase cost, moderate downslope decreases cost.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Default values for </a:t>
            </a:r>
            <a:r>
              <a:rPr lang="en-US" sz="2000" b="1" i="1"/>
              <a:t>a,b,c,d </a:t>
            </a:r>
            <a:r>
              <a:rPr lang="en-US" sz="2000" b="1"/>
              <a:t>are empirical coefficients, based on man walking effort at standard conditions.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Cumulative cost surface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79525"/>
            <a:ext cx="7772400" cy="968375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200" b="1"/>
              <a:t>Map showing the time it will take walking person to get to each cell. Orange </a:t>
            </a:r>
            <a:r>
              <a:rPr lang="en-GB" sz="2200" b="1">
                <a:solidFill>
                  <a:srgbClr val="F4980D"/>
                </a:solidFill>
              </a:rPr>
              <a:t>isochrone</a:t>
            </a:r>
            <a:r>
              <a:rPr lang="en-GB" sz="2200" b="1"/>
              <a:t> delineates search area for given time 1.5 hr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4996"/>
          <a:stretch>
            <a:fillRect/>
          </a:stretch>
        </p:blipFill>
        <p:spPr bwMode="auto">
          <a:xfrm>
            <a:off x="1633538" y="2286000"/>
            <a:ext cx="5410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894" r="4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2" t="6534" b="64583"/>
          <a:stretch>
            <a:fillRect/>
          </a:stretch>
        </p:blipFill>
        <p:spPr bwMode="auto">
          <a:xfrm>
            <a:off x="7550150" y="2582863"/>
            <a:ext cx="84931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0242" t="6534" b="645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373563" y="5410200"/>
            <a:ext cx="274637" cy="274638"/>
          </a:xfrm>
          <a:prstGeom prst="star4">
            <a:avLst>
              <a:gd name="adj" fmla="val 12500"/>
            </a:avLst>
          </a:prstGeom>
          <a:solidFill>
            <a:srgbClr val="DC23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88050"/>
            <a:ext cx="2286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58100" y="2392363"/>
            <a:ext cx="5445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/>
              <a:t>t[sec]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571500"/>
            <a:ext cx="84582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Cumulative cost surface from lines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189038"/>
            <a:ext cx="7772400" cy="1704975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/>
              <a:t>Cumulative cost surface and least cost path can be performed for </a:t>
            </a:r>
            <a:r>
              <a:rPr lang="en-US" sz="2400" b="1">
                <a:solidFill>
                  <a:srgbClr val="000066"/>
                </a:solidFill>
              </a:rPr>
              <a:t>multiple targets</a:t>
            </a:r>
            <a:r>
              <a:rPr lang="en-US" sz="2400" b="1"/>
              <a:t> including lines (treated at set of points)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If cost for each cell is 1, proximity surface</a:t>
            </a:r>
          </a:p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Example: Distance from major roads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5868988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571500"/>
            <a:ext cx="8458200" cy="5715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Cumulative cost surface from lines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189038"/>
            <a:ext cx="7772400" cy="889000"/>
          </a:xfrm>
          <a:ln/>
        </p:spPr>
        <p:txBody>
          <a:bodyPr lIns="90000" tIns="46800" rIns="90000" bIns="46800"/>
          <a:lstStyle/>
          <a:p>
            <a:pPr indent="-341313">
              <a:spcBef>
                <a:spcPts val="5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If cost for each cell is based on inverse speed limit (minimum travel time), result is cumulative cost distance from major roads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r="10054"/>
          <a:stretch>
            <a:fillRect/>
          </a:stretch>
        </p:blipFill>
        <p:spPr bwMode="auto">
          <a:xfrm>
            <a:off x="4648200" y="2305050"/>
            <a:ext cx="39624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054" r="100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811713" y="5619750"/>
            <a:ext cx="34972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areas within the cost distance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</a:rPr>
              <a:t>less than 3 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 b="5705"/>
          <a:stretch>
            <a:fillRect/>
          </a:stretch>
        </p:blipFill>
        <p:spPr bwMode="auto">
          <a:xfrm>
            <a:off x="457200" y="2209800"/>
            <a:ext cx="43434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692" b="5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/>
          <a:stretch>
            <a:fillRect/>
          </a:stretch>
        </p:blipFill>
        <p:spPr bwMode="auto">
          <a:xfrm>
            <a:off x="533400" y="5037138"/>
            <a:ext cx="1905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744788" y="5334000"/>
            <a:ext cx="164782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For comparison,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cumulative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cost to point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Summary and references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3629025"/>
          </a:xfrm>
          <a:ln/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1800" b="1"/>
              <a:t>measuring distance</a:t>
            </a:r>
          </a:p>
          <a:p>
            <a:pPr marL="736600" lvl="1" indent="-279400">
              <a:lnSpc>
                <a:spcPct val="93000"/>
              </a:lnSpc>
              <a:spcBef>
                <a:spcPts val="400"/>
              </a:spcBef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1600"/>
              <a:t>http://en.wikipedia.org/wiki/Great_circle</a:t>
            </a:r>
          </a:p>
          <a:p>
            <a:pPr marL="336550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800" b="1"/>
              <a:t>buffers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 b="1"/>
              <a:t>Neteler ch. 5.4.2</a:t>
            </a:r>
          </a:p>
          <a:p>
            <a:pPr marL="336550" indent="-336550">
              <a:lnSpc>
                <a:spcPct val="93000"/>
              </a:lnSpc>
              <a:spcBef>
                <a:spcPts val="4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800" b="1"/>
              <a:t>cost surfaces, least cost path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 b="1"/>
              <a:t>Neteler ch. 5.4.3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1800" b="1"/>
              <a:t>deSmith, Goodchild, and Longley: Geospatial Analysis, http://www.spatialanalysisonline.com/ </a:t>
            </a:r>
          </a:p>
          <a:p>
            <a:pPr marL="336550" indent="-336550">
              <a:lnSpc>
                <a:spcPct val="93000"/>
              </a:lnSpc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1400"/>
              <a:t>http://www.spatialanalysisonline.com/output/html/Accumulatedcostsurfacesandleastcostpaths.html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 b="1"/>
              <a:t>Berry, J.K. Beyond mapping III http://www.innovativegis.com/basis/MapAnalysis/Default.htm </a:t>
            </a:r>
          </a:p>
          <a:p>
            <a:pPr marL="736600" lvl="1" indent="-279400">
              <a:lnSpc>
                <a:spcPct val="93000"/>
              </a:lnSpc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GB" sz="1600" b="1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distance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56100"/>
          </a:xfrm>
          <a:ln/>
        </p:spPr>
        <p:txBody>
          <a:bodyPr lIns="90000" tIns="46800" rIns="90000" bIns="46800"/>
          <a:lstStyle/>
          <a:p>
            <a:pPr marL="338138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400" b="1"/>
              <a:t>Distance: </a:t>
            </a:r>
          </a:p>
          <a:p>
            <a:pPr marL="338138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400" b="1">
                <a:solidFill>
                  <a:srgbClr val="000066"/>
                </a:solidFill>
              </a:rPr>
              <a:t>Euclidean:</a:t>
            </a:r>
            <a:r>
              <a:rPr lang="en-GB" sz="2400" b="1"/>
              <a:t> shortest distance in plane</a:t>
            </a:r>
          </a:p>
          <a:p>
            <a:pPr marL="338138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400" b="1">
                <a:solidFill>
                  <a:srgbClr val="000066"/>
                </a:solidFill>
              </a:rPr>
              <a:t>Geodesic: </a:t>
            </a:r>
            <a:r>
              <a:rPr lang="en-GB" sz="2400" b="1"/>
              <a:t>shortest distance over curved surface, great circle on sphere: </a:t>
            </a:r>
            <a:r>
              <a:rPr lang="en-GB" sz="2400" b="1">
                <a:solidFill>
                  <a:srgbClr val="000066"/>
                </a:solidFill>
              </a:rPr>
              <a:t>orthodrome</a:t>
            </a:r>
          </a:p>
          <a:p>
            <a:pPr marL="338138" indent="-336550" algn="ctr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 b="1" i="1">
                <a:solidFill>
                  <a:srgbClr val="000066"/>
                </a:solidFill>
              </a:rPr>
              <a:t>equation:</a:t>
            </a:r>
            <a:r>
              <a:rPr lang="en-GB" sz="2400" b="1">
                <a:solidFill>
                  <a:srgbClr val="000066"/>
                </a:solidFill>
              </a:rPr>
              <a:t> </a:t>
            </a:r>
            <a:r>
              <a:rPr lang="en-US" sz="1800"/>
              <a:t>http://mathworld.wolfram.com/GreatCircle.html</a:t>
            </a:r>
          </a:p>
          <a:p>
            <a:pPr marL="338138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400" b="1">
                <a:solidFill>
                  <a:srgbClr val="000066"/>
                </a:solidFill>
              </a:rPr>
              <a:t>Rhumbline (loxodrome):</a:t>
            </a:r>
            <a:r>
              <a:rPr lang="en-GB" sz="2400" b="1"/>
              <a:t> constant bearing path, line in Mercator projection, NOT the shortest path</a:t>
            </a:r>
          </a:p>
          <a:p>
            <a:pPr marL="338138" indent="-336550" algn="ctr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 b="1" i="1">
                <a:solidFill>
                  <a:srgbClr val="000066"/>
                </a:solidFill>
              </a:rPr>
              <a:t>equation:</a:t>
            </a:r>
            <a:r>
              <a:rPr lang="en-GB" sz="2400" b="1">
                <a:solidFill>
                  <a:srgbClr val="000066"/>
                </a:solidFill>
              </a:rPr>
              <a:t> </a:t>
            </a:r>
            <a:r>
              <a:rPr lang="en-US" sz="1800" b="1">
                <a:solidFill>
                  <a:srgbClr val="CCCCFF"/>
                </a:solidFill>
                <a:hlinkClick r:id="rId3"/>
              </a:rPr>
              <a:t>http://en.wikipedia.org/wiki/Rhumb_line</a:t>
            </a:r>
          </a:p>
          <a:p>
            <a:pPr marL="338138" indent="-336550" algn="ctr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sz="2400" b="1"/>
          </a:p>
          <a:p>
            <a:pPr marL="338138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sz="2400" b="1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distance: spheroid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931863"/>
          </a:xfrm>
          <a:ln/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Geodesic: </a:t>
            </a:r>
            <a:r>
              <a:rPr lang="en-GB" sz="2000" b="1"/>
              <a:t>shortest distance over curved surface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Rhumbline:</a:t>
            </a:r>
            <a:r>
              <a:rPr lang="en-GB" sz="2400" b="1"/>
              <a:t> </a:t>
            </a:r>
            <a:r>
              <a:rPr lang="en-GB" sz="2000" b="1"/>
              <a:t>constant bearing path, line in Mercator projection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13516"/>
          <a:stretch>
            <a:fillRect/>
          </a:stretch>
        </p:blipFill>
        <p:spPr bwMode="auto">
          <a:xfrm>
            <a:off x="1295400" y="2344738"/>
            <a:ext cx="6705600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1714" b="135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distance: networks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18113"/>
          </a:xfrm>
          <a:ln/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Generalized distance: </a:t>
            </a:r>
            <a:r>
              <a:rPr lang="en-GB" sz="2400" b="1">
                <a:solidFill>
                  <a:srgbClr val="000066"/>
                </a:solidFill>
              </a:rPr>
              <a:t>L</a:t>
            </a:r>
            <a:r>
              <a:rPr lang="en-GB" sz="2400" b="1" baseline="-25000">
                <a:solidFill>
                  <a:srgbClr val="000066"/>
                </a:solidFill>
              </a:rPr>
              <a:t>p</a:t>
            </a:r>
            <a:r>
              <a:rPr lang="en-GB" sz="2400" b="1">
                <a:solidFill>
                  <a:srgbClr val="000066"/>
                </a:solidFill>
              </a:rPr>
              <a:t> metrics</a:t>
            </a:r>
            <a:r>
              <a:rPr lang="en-GB" sz="2400" b="1"/>
              <a:t> for measuring distance on meshes or grids</a:t>
            </a:r>
          </a:p>
          <a:p>
            <a:pPr marL="736600" lvl="1" indent="-27940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b="1"/>
              <a:t>distance between </a:t>
            </a:r>
            <a:r>
              <a:rPr lang="en-GB" sz="2000" b="1" i="1"/>
              <a:t>a(x</a:t>
            </a:r>
            <a:r>
              <a:rPr lang="en-GB" sz="2000" b="1" i="1" baseline="-25000"/>
              <a:t>1</a:t>
            </a:r>
            <a:r>
              <a:rPr lang="en-GB" sz="2000" b="1" i="1"/>
              <a:t>,y</a:t>
            </a:r>
            <a:r>
              <a:rPr lang="en-GB" sz="2000" b="1" i="1" baseline="-25000"/>
              <a:t>1</a:t>
            </a:r>
            <a:r>
              <a:rPr lang="en-GB" sz="2000" b="1" i="1"/>
              <a:t>)</a:t>
            </a:r>
            <a:r>
              <a:rPr lang="en-GB" sz="2000" b="1"/>
              <a:t> and </a:t>
            </a:r>
            <a:r>
              <a:rPr lang="en-GB" sz="2000" b="1" i="1"/>
              <a:t>b(x</a:t>
            </a:r>
            <a:r>
              <a:rPr lang="en-GB" sz="2000" b="1" i="1" baseline="-25000"/>
              <a:t>2</a:t>
            </a:r>
            <a:r>
              <a:rPr lang="en-GB" sz="2000" b="1" i="1"/>
              <a:t>,y</a:t>
            </a:r>
            <a:r>
              <a:rPr lang="en-GB" sz="2000" b="1" i="1" baseline="-25000"/>
              <a:t>2</a:t>
            </a:r>
            <a:r>
              <a:rPr lang="en-GB" sz="2000" b="1" i="1"/>
              <a:t>)</a:t>
            </a:r>
          </a:p>
          <a:p>
            <a:pPr marL="336550" indent="-336550" algn="ctr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b="1" i="1"/>
              <a:t>d</a:t>
            </a:r>
            <a:r>
              <a:rPr lang="en-GB" sz="2000" b="1" i="1" baseline="-25000"/>
              <a:t>p</a:t>
            </a:r>
            <a:r>
              <a:rPr lang="en-GB" sz="2000" b="1" i="1"/>
              <a:t>(a,b)=[(x</a:t>
            </a:r>
            <a:r>
              <a:rPr lang="en-GB" sz="2000" b="1" i="1" baseline="-25000"/>
              <a:t>1</a:t>
            </a:r>
            <a:r>
              <a:rPr lang="en-GB" sz="2000" b="1" i="1"/>
              <a:t>-x</a:t>
            </a:r>
            <a:r>
              <a:rPr lang="en-GB" sz="2000" b="1" i="1" baseline="-25000"/>
              <a:t>2</a:t>
            </a:r>
            <a:r>
              <a:rPr lang="en-GB" sz="2000" b="1" i="1"/>
              <a:t>)</a:t>
            </a:r>
            <a:r>
              <a:rPr lang="en-GB" sz="2000" b="1" i="1" baseline="30000"/>
              <a:t>p</a:t>
            </a:r>
            <a:r>
              <a:rPr lang="en-GB" sz="2000" b="1" i="1"/>
              <a:t> + (y</a:t>
            </a:r>
            <a:r>
              <a:rPr lang="en-GB" sz="2000" b="1" i="1" baseline="-25000"/>
              <a:t>1</a:t>
            </a:r>
            <a:r>
              <a:rPr lang="en-GB" sz="2000" b="1" i="1"/>
              <a:t>-y</a:t>
            </a:r>
            <a:r>
              <a:rPr lang="en-GB" sz="2000" b="1" i="1" baseline="-25000"/>
              <a:t>2</a:t>
            </a:r>
            <a:r>
              <a:rPr lang="en-GB" sz="2000" b="1" i="1"/>
              <a:t>)</a:t>
            </a:r>
            <a:r>
              <a:rPr lang="en-GB" sz="2000" b="1" i="1" baseline="30000"/>
              <a:t>p</a:t>
            </a:r>
            <a:r>
              <a:rPr lang="en-GB" sz="2000" b="1" i="1"/>
              <a:t>]</a:t>
            </a:r>
            <a:r>
              <a:rPr lang="en-GB" sz="2000" b="1" i="1" baseline="30000"/>
              <a:t>1/p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b="1" i="1"/>
              <a:t>p=2 : </a:t>
            </a:r>
            <a:r>
              <a:rPr lang="en-GB" sz="2000" b="1"/>
              <a:t>Euclidean distance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b="1" i="1"/>
              <a:t>p=1</a:t>
            </a:r>
            <a:r>
              <a:rPr lang="en-GB" sz="2000" b="1"/>
              <a:t> : Manhattan (Taxicab, City block) metric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GB" sz="2000" b="1"/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Linear Referencing Systems:</a:t>
            </a:r>
            <a:r>
              <a:rPr lang="en-GB" sz="2400" b="1"/>
              <a:t> </a:t>
            </a:r>
            <a:r>
              <a:rPr lang="en-US" sz="2400" b="1"/>
              <a:t>location is defined by its linear distance from a known point on a route (e.g. milepost on a highway), and </a:t>
            </a:r>
            <a:r>
              <a:rPr lang="en-GB" sz="2400" b="1"/>
              <a:t>distance is measured along segments of a network; used for roads, utilities, waterways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GB" sz="2400" b="1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distance: networks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276600" cy="468313"/>
          </a:xfrm>
          <a:ln/>
        </p:spPr>
        <p:txBody>
          <a:bodyPr lIns="90000" tIns="46800" rIns="90000" bIns="46800"/>
          <a:lstStyle/>
          <a:p>
            <a:pPr indent="-341313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/>
              <a:t>Manhattan metric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0" r="7330" b="57404"/>
          <a:stretch>
            <a:fillRect/>
          </a:stretch>
        </p:blipFill>
        <p:spPr bwMode="auto">
          <a:xfrm>
            <a:off x="609600" y="2514600"/>
            <a:ext cx="4071938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480" r="7330" b="574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914400" y="4724400"/>
            <a:ext cx="2895600" cy="1588"/>
          </a:xfrm>
          <a:prstGeom prst="line">
            <a:avLst/>
          </a:prstGeom>
          <a:noFill/>
          <a:ln w="19080">
            <a:solidFill>
              <a:srgbClr val="D71B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3810000" y="2740025"/>
            <a:ext cx="1588" cy="1987550"/>
          </a:xfrm>
          <a:prstGeom prst="line">
            <a:avLst/>
          </a:prstGeom>
          <a:noFill/>
          <a:ln w="19080">
            <a:solidFill>
              <a:srgbClr val="D71B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838200" y="4724400"/>
            <a:ext cx="76200" cy="76200"/>
          </a:xfrm>
          <a:prstGeom prst="ellipse">
            <a:avLst/>
          </a:prstGeom>
          <a:solidFill>
            <a:srgbClr val="F498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F498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667000" y="3505200"/>
            <a:ext cx="457200" cy="1588"/>
          </a:xfrm>
          <a:prstGeom prst="line">
            <a:avLst/>
          </a:prstGeom>
          <a:noFill/>
          <a:ln w="936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124200" y="3276600"/>
            <a:ext cx="228600" cy="1588"/>
          </a:xfrm>
          <a:prstGeom prst="line">
            <a:avLst/>
          </a:prstGeom>
          <a:noFill/>
          <a:ln w="158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352800" y="2743200"/>
            <a:ext cx="457200" cy="1588"/>
          </a:xfrm>
          <a:prstGeom prst="line">
            <a:avLst/>
          </a:prstGeom>
          <a:noFill/>
          <a:ln w="158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914400" y="2740025"/>
            <a:ext cx="2895600" cy="1987550"/>
          </a:xfrm>
          <a:prstGeom prst="line">
            <a:avLst/>
          </a:prstGeom>
          <a:noFill/>
          <a:ln w="3492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352800" y="3044825"/>
            <a:ext cx="1588" cy="234950"/>
          </a:xfrm>
          <a:prstGeom prst="line">
            <a:avLst/>
          </a:prstGeom>
          <a:noFill/>
          <a:ln w="158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3124200" y="3273425"/>
            <a:ext cx="1588" cy="234950"/>
          </a:xfrm>
          <a:prstGeom prst="line">
            <a:avLst/>
          </a:prstGeom>
          <a:noFill/>
          <a:ln w="158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590800" y="3505200"/>
            <a:ext cx="76200" cy="762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572000" y="1524000"/>
            <a:ext cx="42814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Linear Referencing Systems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30383"/>
          <a:stretch>
            <a:fillRect/>
          </a:stretch>
        </p:blipFill>
        <p:spPr bwMode="auto">
          <a:xfrm>
            <a:off x="4724400" y="2413000"/>
            <a:ext cx="39624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213" t="303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638800" y="3352800"/>
            <a:ext cx="1143000" cy="13716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905000" y="5867400"/>
            <a:ext cx="914400" cy="1588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895600" y="5715000"/>
            <a:ext cx="231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Euclidean distance</a:t>
            </a: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3048000" y="3200400"/>
            <a:ext cx="76200" cy="762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3352800" y="2971800"/>
            <a:ext cx="76200" cy="762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3352800" y="2740025"/>
            <a:ext cx="1588" cy="234950"/>
          </a:xfrm>
          <a:prstGeom prst="line">
            <a:avLst/>
          </a:prstGeom>
          <a:noFill/>
          <a:ln w="158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feature length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143125"/>
          </a:xfrm>
          <a:ln/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feature length is </a:t>
            </a:r>
            <a:r>
              <a:rPr lang="en-GB" sz="2400" b="1">
                <a:solidFill>
                  <a:srgbClr val="D71B11"/>
                </a:solidFill>
              </a:rPr>
              <a:t>scale dependent</a:t>
            </a:r>
            <a:r>
              <a:rPr lang="en-GB" sz="2400" b="1"/>
              <a:t> 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/>
              <a:t>what is the length of NC coastline? Neuse river?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vector model:</a:t>
            </a:r>
            <a:r>
              <a:rPr lang="en-GB" sz="2400" b="1"/>
              <a:t> length depends on level of detail </a:t>
            </a:r>
            <a:r>
              <a:rPr lang="en-GB" sz="2000" b="1"/>
              <a:t>(point density representing the feature)</a:t>
            </a:r>
          </a:p>
          <a:p>
            <a:pPr marL="336550" indent="-336550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b="1">
                <a:solidFill>
                  <a:srgbClr val="000066"/>
                </a:solidFill>
              </a:rPr>
              <a:t>raster model:</a:t>
            </a:r>
            <a:r>
              <a:rPr lang="en-GB" sz="2400" b="1"/>
              <a:t> resolution and level of detail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Geospatial Analysis and Modeling MEA592 – Helena Mitasova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385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604838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Measuring feature length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4953000" cy="820737"/>
          </a:xfrm>
          <a:ln/>
        </p:spPr>
        <p:txBody>
          <a:bodyPr lIns="90000" tIns="46800" rIns="90000" bIns="46800"/>
          <a:lstStyle/>
          <a:p>
            <a:pPr indent="-341313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>
                <a:solidFill>
                  <a:srgbClr val="000066"/>
                </a:solidFill>
              </a:rPr>
              <a:t>Vector representation of NC coastline</a:t>
            </a:r>
          </a:p>
          <a:p>
            <a:pPr indent="-341313">
              <a:lnSpc>
                <a:spcPct val="93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/>
              <a:t>NC State GIS official coastline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286000"/>
            <a:ext cx="32750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410200" y="1143000"/>
            <a:ext cx="34290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</a:rPr>
              <a:t>World Map 1:10M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</a:rPr>
              <a:t>1km=0.1mm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000000"/>
                </a:solidFill>
              </a:rPr>
              <a:t>narrow barrier islands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000000"/>
                </a:solidFill>
              </a:rPr>
              <a:t>are not represented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2638</Words>
  <Application>Microsoft Macintosh PowerPoint</Application>
  <PresentationFormat>On-screen Show (4:3)</PresentationFormat>
  <Paragraphs>375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Times New Roman</vt:lpstr>
      <vt:lpstr>Arial</vt:lpstr>
      <vt:lpstr>ＭＳ Ｐゴシック</vt:lpstr>
      <vt:lpstr>Courier New</vt:lpstr>
      <vt:lpstr>Office Theme</vt:lpstr>
      <vt:lpstr>Geospatial Analysis II: proximity, buffers, cost surfaces</vt:lpstr>
      <vt:lpstr>Project</vt:lpstr>
      <vt:lpstr>Outline</vt:lpstr>
      <vt:lpstr>Measuring distance </vt:lpstr>
      <vt:lpstr>Measuring distance: spheroid </vt:lpstr>
      <vt:lpstr>Measuring distance: networks</vt:lpstr>
      <vt:lpstr>Measuring distance: networks </vt:lpstr>
      <vt:lpstr>Measuring feature length</vt:lpstr>
      <vt:lpstr>Measuring feature length</vt:lpstr>
      <vt:lpstr>Raster map buffer operations</vt:lpstr>
      <vt:lpstr>Raster map buffer: lines</vt:lpstr>
      <vt:lpstr>Raster map buffer: lines</vt:lpstr>
      <vt:lpstr>Raster map buffer operations</vt:lpstr>
      <vt:lpstr>Raster map buffer operations</vt:lpstr>
      <vt:lpstr>Raster map buffer operations</vt:lpstr>
      <vt:lpstr>Raster map buffer operations</vt:lpstr>
      <vt:lpstr>Raster map buffer operations</vt:lpstr>
      <vt:lpstr>Raster map buffer: areas</vt:lpstr>
      <vt:lpstr>Raster map buffer areas</vt:lpstr>
      <vt:lpstr>Raster map buffer: points</vt:lpstr>
      <vt:lpstr>Raster map buffer operations</vt:lpstr>
      <vt:lpstr>Cost surfaces</vt:lpstr>
      <vt:lpstr>Cost surfaces: cost=1</vt:lpstr>
      <vt:lpstr>Cost surfaces: measuring distance</vt:lpstr>
      <vt:lpstr>Cost surfaces: cost map</vt:lpstr>
      <vt:lpstr>Cost surfaces: cost map</vt:lpstr>
      <vt:lpstr>Cumulative cost surfaces</vt:lpstr>
      <vt:lpstr>Least cost path</vt:lpstr>
      <vt:lpstr>Least cost path</vt:lpstr>
      <vt:lpstr>Least cost path: backlink raster</vt:lpstr>
      <vt:lpstr>Least cost path: backlink raster</vt:lpstr>
      <vt:lpstr>Least cost path</vt:lpstr>
      <vt:lpstr>Cost surface and friction map</vt:lpstr>
      <vt:lpstr>Cost surface and friction map</vt:lpstr>
      <vt:lpstr>Cost surface for walking</vt:lpstr>
      <vt:lpstr>Cumulative cost surface</vt:lpstr>
      <vt:lpstr>Cumulative cost surface from lines </vt:lpstr>
      <vt:lpstr>Cumulative cost surface from lines </vt:lpstr>
      <vt:lpstr>Summary and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Analysis II: buffers, cost surfaces</dc:title>
  <cp:lastModifiedBy>Helena Mitasova User</cp:lastModifiedBy>
  <cp:revision>33</cp:revision>
  <cp:lastPrinted>1601-01-01T00:00:00Z</cp:lastPrinted>
  <dcterms:created xsi:type="dcterms:W3CDTF">1601-01-01T00:00:00Z</dcterms:created>
  <dcterms:modified xsi:type="dcterms:W3CDTF">2012-02-20T00:38:00Z</dcterms:modified>
</cp:coreProperties>
</file>